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22"/>
  </p:notesMasterIdLst>
  <p:handoutMasterIdLst>
    <p:handoutMasterId r:id="rId23"/>
  </p:handoutMasterIdLst>
  <p:sldIdLst>
    <p:sldId id="258" r:id="rId3"/>
    <p:sldId id="261" r:id="rId4"/>
    <p:sldId id="263" r:id="rId5"/>
    <p:sldId id="270" r:id="rId6"/>
    <p:sldId id="278" r:id="rId7"/>
    <p:sldId id="279" r:id="rId8"/>
    <p:sldId id="257" r:id="rId9"/>
    <p:sldId id="280" r:id="rId10"/>
    <p:sldId id="264" r:id="rId11"/>
    <p:sldId id="281" r:id="rId12"/>
    <p:sldId id="265" r:id="rId13"/>
    <p:sldId id="282" r:id="rId14"/>
    <p:sldId id="266" r:id="rId15"/>
    <p:sldId id="283" r:id="rId16"/>
    <p:sldId id="267" r:id="rId17"/>
    <p:sldId id="271" r:id="rId18"/>
    <p:sldId id="272" r:id="rId19"/>
    <p:sldId id="268"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83664" autoAdjust="0"/>
  </p:normalViewPr>
  <p:slideViewPr>
    <p:cSldViewPr snapToGrid="0">
      <p:cViewPr varScale="1">
        <p:scale>
          <a:sx n="63" d="100"/>
          <a:sy n="63" d="100"/>
        </p:scale>
        <p:origin x="1596" y="72"/>
      </p:cViewPr>
      <p:guideLst/>
    </p:cSldViewPr>
  </p:slideViewPr>
  <p:outlineViewPr>
    <p:cViewPr>
      <p:scale>
        <a:sx n="33" d="100"/>
        <a:sy n="33" d="100"/>
      </p:scale>
      <p:origin x="0" y="-6552"/>
    </p:cViewPr>
  </p:outlineViewPr>
  <p:notesTextViewPr>
    <p:cViewPr>
      <p:scale>
        <a:sx n="20" d="100"/>
        <a:sy n="20" d="100"/>
      </p:scale>
      <p:origin x="0" y="0"/>
    </p:cViewPr>
  </p:notesTextViewPr>
  <p:sorterViewPr>
    <p:cViewPr varScale="1">
      <p:scale>
        <a:sx n="100" d="100"/>
        <a:sy n="100" d="100"/>
      </p:scale>
      <p:origin x="0" y="0"/>
    </p:cViewPr>
  </p:sorterViewPr>
  <p:notesViewPr>
    <p:cSldViewPr snapToGrid="0">
      <p:cViewPr varScale="1">
        <p:scale>
          <a:sx n="92" d="100"/>
          <a:sy n="92" d="100"/>
        </p:scale>
        <p:origin x="4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1CA2688-9AA5-2147-BAE2-82D65261DEE0}"/>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9F457E4-04FE-3E43-B26E-0BE5075DEC60}"/>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0A2BA82E-6469-6241-BA4E-C8A428E753A2}" type="datetimeFigureOut">
              <a:rPr lang="en-US" smtClean="0"/>
              <a:t>10/22/2019</a:t>
            </a:fld>
            <a:endParaRPr lang="en-US"/>
          </a:p>
        </p:txBody>
      </p:sp>
      <p:sp>
        <p:nvSpPr>
          <p:cNvPr id="4" name="Footer Placeholder 3">
            <a:extLst>
              <a:ext uri="{FF2B5EF4-FFF2-40B4-BE49-F238E27FC236}">
                <a16:creationId xmlns:a16="http://schemas.microsoft.com/office/drawing/2014/main" xmlns="" id="{06B77F9C-49F1-E44A-8FF6-97CEB1E28EC3}"/>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7ADF75F-1918-8346-8C0A-FBDFA4E6A08F}"/>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F080EA1E-FFBD-334F-8C1C-36B4F56458B3}" type="slidenum">
              <a:rPr lang="en-US" smtClean="0"/>
              <a:t>‹#›</a:t>
            </a:fld>
            <a:endParaRPr lang="en-US"/>
          </a:p>
        </p:txBody>
      </p:sp>
    </p:spTree>
    <p:extLst>
      <p:ext uri="{BB962C8B-B14F-4D97-AF65-F5344CB8AC3E}">
        <p14:creationId xmlns:p14="http://schemas.microsoft.com/office/powerpoint/2010/main" val="242718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0054BF0-E010-4891-A825-2DEAA83B8E2D}" type="datetimeFigureOut">
              <a:rPr lang="en-GB" smtClean="0"/>
              <a:t>22/10/2019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38989-D40D-4321-8BF1-49BDAC4902C1}" type="slidenum">
              <a:rPr lang="en-GB" smtClean="0"/>
              <a:t>‹#›</a:t>
            </a:fld>
            <a:endParaRPr lang="en-GB"/>
          </a:p>
        </p:txBody>
      </p:sp>
    </p:spTree>
    <p:extLst>
      <p:ext uri="{BB962C8B-B14F-4D97-AF65-F5344CB8AC3E}">
        <p14:creationId xmlns:p14="http://schemas.microsoft.com/office/powerpoint/2010/main" val="183289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custDataLst>
              <p:tags r:id="rId1"/>
            </p:custDataLst>
          </p:nvPr>
        </p:nvSpPr>
        <p:spPr>
          <a:noFill/>
        </p:spPr>
        <p:txBody>
          <a:bodyPr/>
          <a:lstStyle/>
          <a:p>
            <a:endParaRPr lang="en-US" altLang="en-US" dirty="0">
              <a:ea typeface="ＭＳ Ｐゴシック" panose="020B0600070205080204" pitchFamily="34" charset="-128"/>
            </a:endParaRPr>
          </a:p>
        </p:txBody>
      </p:sp>
      <p:sp>
        <p:nvSpPr>
          <p:cNvPr id="21508" name="Slide Number Placeholder 3"/>
          <p:cNvSpPr>
            <a:spLocks noGrp="1"/>
          </p:cNvSpPr>
          <p:nvPr>
            <p:ph type="sldNum" sz="quarter" idx="5"/>
          </p:nvPr>
        </p:nvSpPr>
        <p:spPr>
          <a:noFill/>
        </p:spPr>
        <p:txBody>
          <a:bodyPr/>
          <a:lstStyle>
            <a:lvl1pPr>
              <a:defRPr b="1" i="1">
                <a:solidFill>
                  <a:schemeClr val="tx1"/>
                </a:solidFill>
                <a:latin typeface="Arial" panose="020B0604020202020204" pitchFamily="34" charset="0"/>
                <a:ea typeface="ＭＳ Ｐゴシック" panose="020B0600070205080204" pitchFamily="34" charset="-128"/>
              </a:defRPr>
            </a:lvl1pPr>
            <a:lvl2pPr marL="742950" indent="-285750">
              <a:defRPr b="1" i="1">
                <a:solidFill>
                  <a:schemeClr val="tx1"/>
                </a:solidFill>
                <a:latin typeface="Arial" panose="020B0604020202020204" pitchFamily="34" charset="0"/>
                <a:ea typeface="ＭＳ Ｐゴシック" panose="020B0600070205080204" pitchFamily="34" charset="-128"/>
              </a:defRPr>
            </a:lvl2pPr>
            <a:lvl3pPr marL="1143000" indent="-228600">
              <a:defRPr b="1" i="1">
                <a:solidFill>
                  <a:schemeClr val="tx1"/>
                </a:solidFill>
                <a:latin typeface="Arial" panose="020B0604020202020204" pitchFamily="34" charset="0"/>
                <a:ea typeface="ＭＳ Ｐゴシック" panose="020B0600070205080204" pitchFamily="34" charset="-128"/>
              </a:defRPr>
            </a:lvl3pPr>
            <a:lvl4pPr marL="1600200" indent="-228600">
              <a:defRPr b="1" i="1">
                <a:solidFill>
                  <a:schemeClr val="tx1"/>
                </a:solidFill>
                <a:latin typeface="Arial" panose="020B0604020202020204" pitchFamily="34" charset="0"/>
                <a:ea typeface="ＭＳ Ｐゴシック" panose="020B0600070205080204" pitchFamily="34" charset="-128"/>
              </a:defRPr>
            </a:lvl4pPr>
            <a:lvl5pPr marL="2057400" indent="-228600">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fld id="{7987D215-FBA2-48AF-A52C-16012F9D7080}" type="slidenum">
              <a:rPr lang="en-GB" altLang="en-US" b="0" i="0" smtClean="0"/>
              <a:pPr/>
              <a:t>1</a:t>
            </a:fld>
            <a:endParaRPr lang="en-GB" altLang="en-US" b="0" i="0"/>
          </a:p>
        </p:txBody>
      </p:sp>
    </p:spTree>
    <p:extLst>
      <p:ext uri="{BB962C8B-B14F-4D97-AF65-F5344CB8AC3E}">
        <p14:creationId xmlns:p14="http://schemas.microsoft.com/office/powerpoint/2010/main" val="1718950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14</a:t>
            </a:fld>
            <a:endParaRPr lang="en-GB"/>
          </a:p>
        </p:txBody>
      </p:sp>
    </p:spTree>
    <p:extLst>
      <p:ext uri="{BB962C8B-B14F-4D97-AF65-F5344CB8AC3E}">
        <p14:creationId xmlns:p14="http://schemas.microsoft.com/office/powerpoint/2010/main" val="91499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15</a:t>
            </a:fld>
            <a:endParaRPr lang="en-GB"/>
          </a:p>
        </p:txBody>
      </p:sp>
    </p:spTree>
    <p:extLst>
      <p:ext uri="{BB962C8B-B14F-4D97-AF65-F5344CB8AC3E}">
        <p14:creationId xmlns:p14="http://schemas.microsoft.com/office/powerpoint/2010/main" val="1082347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16</a:t>
            </a:fld>
            <a:endParaRPr lang="en-GB"/>
          </a:p>
        </p:txBody>
      </p:sp>
    </p:spTree>
    <p:extLst>
      <p:ext uri="{BB962C8B-B14F-4D97-AF65-F5344CB8AC3E}">
        <p14:creationId xmlns:p14="http://schemas.microsoft.com/office/powerpoint/2010/main" val="420137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238989-D40D-4321-8BF1-49BDAC4902C1}" type="slidenum">
              <a:rPr lang="en-GB" smtClean="0"/>
              <a:t>17</a:t>
            </a:fld>
            <a:endParaRPr lang="en-GB"/>
          </a:p>
        </p:txBody>
      </p:sp>
    </p:spTree>
    <p:extLst>
      <p:ext uri="{BB962C8B-B14F-4D97-AF65-F5344CB8AC3E}">
        <p14:creationId xmlns:p14="http://schemas.microsoft.com/office/powerpoint/2010/main" val="17732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238989-D40D-4321-8BF1-49BDAC4902C1}" type="slidenum">
              <a:rPr lang="en-GB" smtClean="0"/>
              <a:t>19</a:t>
            </a:fld>
            <a:endParaRPr lang="en-GB"/>
          </a:p>
        </p:txBody>
      </p:sp>
    </p:spTree>
    <p:extLst>
      <p:ext uri="{BB962C8B-B14F-4D97-AF65-F5344CB8AC3E}">
        <p14:creationId xmlns:p14="http://schemas.microsoft.com/office/powerpoint/2010/main" val="26695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baseline="0" dirty="0"/>
              <a:t>However, BAME students have to cope with distinct stressors above and beyond what is expected from doing a PhD. This includes stress related to: </a:t>
            </a:r>
          </a:p>
          <a:p>
            <a:r>
              <a:rPr lang="en-GB" sz="1600" baseline="0" dirty="0"/>
              <a:t> Visa application (particularly when there is a need to extend it)</a:t>
            </a:r>
          </a:p>
          <a:p>
            <a:r>
              <a:rPr lang="en-GB" sz="1600" baseline="0" dirty="0"/>
              <a:t> Funding – particularly when the students does not complete within 3 years (which is often the case even if they submit within this period – they still have to go through the viva etc.) – This has significant financial implications, as well as on their daily life including on Housing.</a:t>
            </a:r>
          </a:p>
          <a:p>
            <a:r>
              <a:rPr lang="en-GB" sz="1600" baseline="0" dirty="0"/>
              <a:t> Isolation in terms of </a:t>
            </a:r>
          </a:p>
          <a:p>
            <a:pPr marL="1012825" lvl="1" indent="-457200"/>
            <a:r>
              <a:rPr lang="en-GB" sz="1600" baseline="0" dirty="0"/>
              <a:t> learning how to navigate the UK systems</a:t>
            </a:r>
          </a:p>
          <a:p>
            <a:pPr marL="1012825" lvl="1" indent="-457200"/>
            <a:r>
              <a:rPr lang="en-GB" sz="1600" baseline="0" dirty="0"/>
              <a:t>Justifying their topic of interest if not main stream </a:t>
            </a:r>
            <a:r>
              <a:rPr lang="en-GB" sz="1600" baseline="0" dirty="0" err="1"/>
              <a:t>anglo-saxon</a:t>
            </a:r>
            <a:r>
              <a:rPr lang="en-GB" sz="1600" baseline="0" dirty="0"/>
              <a:t> studies</a:t>
            </a:r>
          </a:p>
          <a:p>
            <a:pPr marL="1012825" lvl="1" indent="-457200"/>
            <a:r>
              <a:rPr lang="en-GB" sz="1600" baseline="0" dirty="0"/>
              <a:t> Feeling like a minority in the world of academia (whether with colleagues, at conferences etc) and even from their own international students (who have their own expectations of the type of lecturer they would like to have)</a:t>
            </a:r>
          </a:p>
          <a:p>
            <a:pPr marL="1012825" lvl="1" indent="-457200"/>
            <a:r>
              <a:rPr lang="en-GB" sz="1600" baseline="0" dirty="0"/>
              <a:t> Feeling like a minority in social events (e.g. if they don’t drink alcohol)</a:t>
            </a:r>
          </a:p>
          <a:p>
            <a:pPr marL="0" indent="0">
              <a:buNone/>
            </a:pPr>
            <a:r>
              <a:rPr lang="en-GB" sz="1600" baseline="0" dirty="0"/>
              <a:t>  </a:t>
            </a:r>
            <a:endParaRPr lang="en-US" sz="1600" baseline="0" dirty="0"/>
          </a:p>
          <a:p>
            <a:endParaRPr lang="en-US" dirty="0"/>
          </a:p>
        </p:txBody>
      </p:sp>
      <p:sp>
        <p:nvSpPr>
          <p:cNvPr id="4" name="Slide Number Placeholder 3"/>
          <p:cNvSpPr>
            <a:spLocks noGrp="1"/>
          </p:cNvSpPr>
          <p:nvPr>
            <p:ph type="sldNum" sz="quarter" idx="5"/>
          </p:nvPr>
        </p:nvSpPr>
        <p:spPr/>
        <p:txBody>
          <a:bodyPr/>
          <a:lstStyle/>
          <a:p>
            <a:fld id="{15238989-D40D-4321-8BF1-49BDAC4902C1}" type="slidenum">
              <a:rPr lang="en-GB" smtClean="0"/>
              <a:t>5</a:t>
            </a:fld>
            <a:endParaRPr lang="en-GB"/>
          </a:p>
        </p:txBody>
      </p:sp>
    </p:spTree>
    <p:extLst>
      <p:ext uri="{BB962C8B-B14F-4D97-AF65-F5344CB8AC3E}">
        <p14:creationId xmlns:p14="http://schemas.microsoft.com/office/powerpoint/2010/main" val="299440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238989-D40D-4321-8BF1-49BDAC4902C1}" type="slidenum">
              <a:rPr lang="en-GB" smtClean="0"/>
              <a:t>6</a:t>
            </a:fld>
            <a:endParaRPr lang="en-GB"/>
          </a:p>
        </p:txBody>
      </p:sp>
    </p:spTree>
    <p:extLst>
      <p:ext uri="{BB962C8B-B14F-4D97-AF65-F5344CB8AC3E}">
        <p14:creationId xmlns:p14="http://schemas.microsoft.com/office/powerpoint/2010/main" val="398284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areas that</a:t>
            </a:r>
            <a:r>
              <a:rPr lang="en-GB" baseline="0" dirty="0"/>
              <a:t> are intersectional are Sexuality and age</a:t>
            </a:r>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7</a:t>
            </a:fld>
            <a:endParaRPr lang="en-GB"/>
          </a:p>
        </p:txBody>
      </p:sp>
    </p:spTree>
    <p:extLst>
      <p:ext uri="{BB962C8B-B14F-4D97-AF65-F5344CB8AC3E}">
        <p14:creationId xmlns:p14="http://schemas.microsoft.com/office/powerpoint/2010/main" val="397066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students admit to being very stressed and low at times. Some had seen</a:t>
            </a:r>
            <a:r>
              <a:rPr lang="en-GB" baseline="0" dirty="0"/>
              <a:t> a counsellor, others had more severe MH issues often exacerbated by the PhD </a:t>
            </a:r>
          </a:p>
          <a:p>
            <a:r>
              <a:rPr lang="en-GB" baseline="0" dirty="0"/>
              <a:t>Some students admitted that cultural stigma prevented them from seeking appropriate help.</a:t>
            </a:r>
          </a:p>
          <a:p>
            <a:r>
              <a:rPr lang="en-GB" baseline="0" dirty="0"/>
              <a:t>Students felt that support with MH issues should be proactive that students might not realise they needed help</a:t>
            </a:r>
          </a:p>
          <a:p>
            <a:pPr marL="0" indent="0">
              <a:buNone/>
            </a:pPr>
            <a:r>
              <a:rPr lang="en-GB" dirty="0"/>
              <a:t>To various degrees, all participants we spoke to are affected by </a:t>
            </a:r>
            <a:r>
              <a:rPr lang="en-GB" b="1" dirty="0"/>
              <a:t>stress and anxiety</a:t>
            </a:r>
            <a:r>
              <a:rPr lang="en-GB" dirty="0"/>
              <a:t> </a:t>
            </a:r>
          </a:p>
          <a:p>
            <a:pPr marL="0" indent="0">
              <a:buNone/>
            </a:pPr>
            <a:r>
              <a:rPr lang="en-GB" dirty="0"/>
              <a:t> Some of this is attributed to the process of doing a PhD and some students even expect stress to be a normal PhD experience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8</a:t>
            </a:fld>
            <a:endParaRPr lang="en-GB"/>
          </a:p>
        </p:txBody>
      </p:sp>
    </p:spTree>
    <p:extLst>
      <p:ext uri="{BB962C8B-B14F-4D97-AF65-F5344CB8AC3E}">
        <p14:creationId xmlns:p14="http://schemas.microsoft.com/office/powerpoint/2010/main" val="347641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students admit to being very stressed and low at times. Some had seen</a:t>
            </a:r>
            <a:r>
              <a:rPr lang="en-GB" baseline="0" dirty="0"/>
              <a:t> a counsellor, others had more severe MH issues often exacerbated by the PhD </a:t>
            </a:r>
          </a:p>
          <a:p>
            <a:r>
              <a:rPr lang="en-GB" baseline="0" dirty="0"/>
              <a:t>Some students admitted that cultural stigma prevented them from seeking appropriate help.</a:t>
            </a:r>
          </a:p>
          <a:p>
            <a:r>
              <a:rPr lang="en-GB" baseline="0" dirty="0"/>
              <a:t>Students felt that support with MH issues should be proactive that students might not realise they needed help</a:t>
            </a:r>
          </a:p>
          <a:p>
            <a:pPr marL="0" indent="0">
              <a:buNone/>
            </a:pPr>
            <a:r>
              <a:rPr lang="en-GB" dirty="0"/>
              <a:t>To various degrees, all participants we spoke to are affected by </a:t>
            </a:r>
            <a:r>
              <a:rPr lang="en-GB" b="1" dirty="0"/>
              <a:t>stress and anxiety</a:t>
            </a:r>
            <a:r>
              <a:rPr lang="en-GB" dirty="0"/>
              <a:t> </a:t>
            </a:r>
          </a:p>
          <a:p>
            <a:pPr marL="0" indent="0">
              <a:buNone/>
            </a:pPr>
            <a:r>
              <a:rPr lang="en-GB" dirty="0"/>
              <a:t> Some of this is attributed to the process of doing a PhD and some students even expect stress to be a normal PhD experience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9</a:t>
            </a:fld>
            <a:endParaRPr lang="en-GB"/>
          </a:p>
        </p:txBody>
      </p:sp>
    </p:spTree>
    <p:extLst>
      <p:ext uri="{BB962C8B-B14F-4D97-AF65-F5344CB8AC3E}">
        <p14:creationId xmlns:p14="http://schemas.microsoft.com/office/powerpoint/2010/main" val="356623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11</a:t>
            </a:fld>
            <a:endParaRPr lang="en-GB"/>
          </a:p>
        </p:txBody>
      </p:sp>
    </p:spTree>
    <p:extLst>
      <p:ext uri="{BB962C8B-B14F-4D97-AF65-F5344CB8AC3E}">
        <p14:creationId xmlns:p14="http://schemas.microsoft.com/office/powerpoint/2010/main" val="79121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Times New Roman" panose="02020603050405020304" pitchFamily="18" charset="0"/>
              </a:rPr>
              <a:t>Privilege- SES, culture capital, nationality,</a:t>
            </a:r>
            <a:r>
              <a:rPr lang="en-GB" baseline="0" dirty="0">
                <a:latin typeface="Calibri" panose="020F0502020204030204" pitchFamily="34" charset="0"/>
                <a:ea typeface="Calibri" panose="020F0502020204030204" pitchFamily="34" charset="0"/>
                <a:cs typeface="Times New Roman" panose="02020603050405020304" pitchFamily="18" charset="0"/>
              </a:rPr>
              <a:t> language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Calibri" panose="020F0502020204030204" pitchFamily="34" charset="0"/>
                <a:ea typeface="Calibri" panose="020F0502020204030204" pitchFamily="34" charset="0"/>
                <a:cs typeface="Times New Roman" panose="02020603050405020304" pitchFamily="18" charset="0"/>
              </a:rPr>
              <a:t>Extensions, conference attendances are more arduous for international BAME students as they need visas and extensions have financial consequences,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12</a:t>
            </a:fld>
            <a:endParaRPr lang="en-GB"/>
          </a:p>
        </p:txBody>
      </p:sp>
    </p:spTree>
    <p:extLst>
      <p:ext uri="{BB962C8B-B14F-4D97-AF65-F5344CB8AC3E}">
        <p14:creationId xmlns:p14="http://schemas.microsoft.com/office/powerpoint/2010/main" val="145188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Times New Roman" panose="02020603050405020304" pitchFamily="18" charset="0"/>
              </a:rPr>
              <a:t>Privilege- SES, culture capital, nationality,</a:t>
            </a:r>
            <a:r>
              <a:rPr lang="en-GB" baseline="0" dirty="0">
                <a:latin typeface="Calibri" panose="020F0502020204030204" pitchFamily="34" charset="0"/>
                <a:ea typeface="Calibri" panose="020F0502020204030204" pitchFamily="34" charset="0"/>
                <a:cs typeface="Times New Roman" panose="02020603050405020304" pitchFamily="18" charset="0"/>
              </a:rPr>
              <a:t> language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Calibri" panose="020F0502020204030204" pitchFamily="34" charset="0"/>
                <a:ea typeface="Calibri" panose="020F0502020204030204" pitchFamily="34" charset="0"/>
                <a:cs typeface="Times New Roman" panose="02020603050405020304" pitchFamily="18" charset="0"/>
              </a:rPr>
              <a:t>Extensions, conference attendances are more arduous for international BAME students as they need visas and extensions have financial consequences,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15238989-D40D-4321-8BF1-49BDAC4902C1}" type="slidenum">
              <a:rPr lang="en-GB" smtClean="0"/>
              <a:t>13</a:t>
            </a:fld>
            <a:endParaRPr lang="en-GB"/>
          </a:p>
        </p:txBody>
      </p:sp>
    </p:spTree>
    <p:extLst>
      <p:ext uri="{BB962C8B-B14F-4D97-AF65-F5344CB8AC3E}">
        <p14:creationId xmlns:p14="http://schemas.microsoft.com/office/powerpoint/2010/main" val="308875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3BAD58-366A-4F56-ACD0-4A77A13B4B28}"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364107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BAD58-366A-4F56-ACD0-4A77A13B4B28}"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105026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BAD58-366A-4F56-ACD0-4A77A13B4B28}"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230405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_UWL logo">
    <p:spTree>
      <p:nvGrpSpPr>
        <p:cNvPr id="1" name=""/>
        <p:cNvGrpSpPr/>
        <p:nvPr/>
      </p:nvGrpSpPr>
      <p:grpSpPr>
        <a:xfrm>
          <a:off x="0" y="0"/>
          <a:ext cx="0" cy="0"/>
          <a:chOff x="0" y="0"/>
          <a:chExt cx="0" cy="0"/>
        </a:xfrm>
      </p:grpSpPr>
      <p:sp>
        <p:nvSpPr>
          <p:cNvPr id="4" name="Oval 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b="0" i="0">
              <a:solidFill>
                <a:prstClr val="white"/>
              </a:solidFill>
            </a:endParaRPr>
          </a:p>
        </p:txBody>
      </p:sp>
      <p:pic>
        <p:nvPicPr>
          <p:cNvPr id="5" name="Picture 12" descr="UWL-Logo+ConnectEd_Strap_R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485" y="288926"/>
            <a:ext cx="3735916"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3"/>
          <p:cNvGrpSpPr>
            <a:grpSpLocks/>
          </p:cNvGrpSpPr>
          <p:nvPr/>
        </p:nvGrpSpPr>
        <p:grpSpPr bwMode="auto">
          <a:xfrm>
            <a:off x="651933" y="836613"/>
            <a:ext cx="11540067" cy="5688012"/>
            <a:chOff x="488951" y="836712"/>
            <a:chExt cx="8655049" cy="5688631"/>
          </a:xfrm>
        </p:grpSpPr>
        <p:cxnSp>
          <p:nvCxnSpPr>
            <p:cNvPr id="7" name="Straight Connector 6"/>
            <p:cNvCxnSpPr/>
            <p:nvPr userDrawn="1"/>
          </p:nvCxnSpPr>
          <p:spPr>
            <a:xfrm flipV="1">
              <a:off x="971551" y="3445258"/>
              <a:ext cx="5711824" cy="4764"/>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8" name="Picture 16" descr="Brown circle.jpg"/>
            <p:cNvPicPr>
              <a:picLocks noChangeAspect="1"/>
            </p:cNvPicPr>
            <p:nvPr userDrawn="1"/>
          </p:nvPicPr>
          <p:blipFill>
            <a:blip r:embed="rId3">
              <a:extLst>
                <a:ext uri="{28A0092B-C50C-407E-A947-70E740481C1C}">
                  <a14:useLocalDpi xmlns:a14="http://schemas.microsoft.com/office/drawing/2010/main" val="0"/>
                </a:ext>
              </a:extLst>
            </a:blip>
            <a:srcRect r="52628"/>
            <a:stretch>
              <a:fillRect/>
            </a:stretch>
          </p:blipFill>
          <p:spPr bwMode="auto">
            <a:xfrm>
              <a:off x="6588224" y="836712"/>
              <a:ext cx="2555776"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rot="10800000" flipV="1">
              <a:off x="4572001" y="4364521"/>
              <a:ext cx="2303463" cy="115265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10" name="Oval 9"/>
            <p:cNvSpPr>
              <a:spLocks/>
            </p:cNvSpPr>
            <p:nvPr userDrawn="1"/>
          </p:nvSpPr>
          <p:spPr>
            <a:xfrm>
              <a:off x="3167064" y="5120253"/>
              <a:ext cx="1404937" cy="1405090"/>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i="0">
                <a:solidFill>
                  <a:prstClr val="white"/>
                </a:solidFill>
              </a:endParaRPr>
            </a:p>
          </p:txBody>
        </p:sp>
        <p:sp>
          <p:nvSpPr>
            <p:cNvPr id="11" name="Oval 10"/>
            <p:cNvSpPr>
              <a:spLocks/>
            </p:cNvSpPr>
            <p:nvPr userDrawn="1"/>
          </p:nvSpPr>
          <p:spPr>
            <a:xfrm flipH="1">
              <a:off x="3205164" y="5156769"/>
              <a:ext cx="358775" cy="360402"/>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i="0">
                <a:solidFill>
                  <a:prstClr val="white"/>
                </a:solidFill>
              </a:endParaRPr>
            </a:p>
          </p:txBody>
        </p:sp>
        <p:cxnSp>
          <p:nvCxnSpPr>
            <p:cNvPr id="12" name="Straight Connector 11"/>
            <p:cNvCxnSpPr/>
            <p:nvPr userDrawn="1"/>
          </p:nvCxnSpPr>
          <p:spPr>
            <a:xfrm rot="10800000">
              <a:off x="1331914" y="5263144"/>
              <a:ext cx="1800225" cy="431847"/>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userDrawn="1"/>
          </p:nvSpPr>
          <p:spPr>
            <a:xfrm>
              <a:off x="488951" y="4716984"/>
              <a:ext cx="863600" cy="865281"/>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i="0">
                <a:solidFill>
                  <a:prstClr val="white"/>
                </a:solidFill>
              </a:endParaRPr>
            </a:p>
          </p:txBody>
        </p:sp>
      </p:grpSp>
      <p:sp>
        <p:nvSpPr>
          <p:cNvPr id="2" name="Title 1"/>
          <p:cNvSpPr>
            <a:spLocks noGrp="1"/>
          </p:cNvSpPr>
          <p:nvPr>
            <p:ph type="ctrTitle"/>
          </p:nvPr>
        </p:nvSpPr>
        <p:spPr>
          <a:xfrm>
            <a:off x="1142659" y="1873579"/>
            <a:ext cx="7065576" cy="1470025"/>
          </a:xfrm>
          <a:ln w="6350"/>
        </p:spPr>
        <p:txBody>
          <a:bodyPr>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7" y="3463212"/>
            <a:ext cx="7055028" cy="613861"/>
          </a:xfrm>
        </p:spPr>
        <p:txBody>
          <a:bodyPr>
            <a:normAutofit/>
          </a:bodyPr>
          <a:lstStyle>
            <a:lvl1pPr marL="0" indent="0" algn="l">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p:txBody>
          <a:bodyPr/>
          <a:lstStyle>
            <a:lvl1pPr fontAlgn="base">
              <a:spcBef>
                <a:spcPct val="0"/>
              </a:spcBef>
              <a:spcAft>
                <a:spcPct val="0"/>
              </a:spcAft>
              <a:defRPr b="1" i="1">
                <a:ea typeface="ＭＳ Ｐゴシック" panose="020B0600070205080204" pitchFamily="34" charset="-128"/>
              </a:defRPr>
            </a:lvl1pPr>
          </a:lstStyle>
          <a:p>
            <a:pPr>
              <a:defRPr/>
            </a:pPr>
            <a:fld id="{095A51F4-288C-4B2A-B79D-4E8B45559529}" type="slidenum">
              <a:rPr lang="en-GB"/>
              <a:pPr>
                <a:defRPr/>
              </a:pPr>
              <a:t>‹#›</a:t>
            </a:fld>
            <a:endParaRPr lang="en-GB"/>
          </a:p>
        </p:txBody>
      </p:sp>
      <p:sp>
        <p:nvSpPr>
          <p:cNvPr id="15" name="Footer Placeholder 21"/>
          <p:cNvSpPr>
            <a:spLocks noGrp="1"/>
          </p:cNvSpPr>
          <p:nvPr>
            <p:ph type="ftr" sz="quarter" idx="11"/>
          </p:nvPr>
        </p:nvSpPr>
        <p:spPr/>
        <p:txBody>
          <a:bodyPr/>
          <a:lstStyle>
            <a:lvl1pPr fontAlgn="base">
              <a:spcBef>
                <a:spcPct val="0"/>
              </a:spcBef>
              <a:spcAft>
                <a:spcPct val="0"/>
              </a:spcAft>
              <a:defRPr b="1" i="1">
                <a:ea typeface="ＭＳ Ｐゴシック" panose="020B0600070205080204" pitchFamily="34" charset="-128"/>
              </a:defRPr>
            </a:lvl1pPr>
          </a:lstStyle>
          <a:p>
            <a:pPr>
              <a:defRPr/>
            </a:pPr>
            <a:endParaRPr lang="en-GB"/>
          </a:p>
        </p:txBody>
      </p:sp>
    </p:spTree>
    <p:extLst>
      <p:ext uri="{BB962C8B-B14F-4D97-AF65-F5344CB8AC3E}">
        <p14:creationId xmlns:p14="http://schemas.microsoft.com/office/powerpoint/2010/main" val="167924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_UWL logo">
    <p:spTree>
      <p:nvGrpSpPr>
        <p:cNvPr id="1" name=""/>
        <p:cNvGrpSpPr/>
        <p:nvPr/>
      </p:nvGrpSpPr>
      <p:grpSpPr>
        <a:xfrm>
          <a:off x="0" y="0"/>
          <a:ext cx="0" cy="0"/>
          <a:chOff x="0" y="0"/>
          <a:chExt cx="0" cy="0"/>
        </a:xfrm>
      </p:grpSpPr>
      <p:sp>
        <p:nvSpPr>
          <p:cNvPr id="7" name="Oval 6"/>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7" y="3463212"/>
            <a:ext cx="7055028" cy="613861"/>
          </a:xfrm>
        </p:spPr>
        <p:txBody>
          <a:bodyPr>
            <a:normAutofit/>
          </a:bodyPr>
          <a:lstStyle>
            <a:lvl1pPr marL="0" indent="0" algn="l">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7" name="Slide Number Placeholder 36"/>
          <p:cNvSpPr>
            <a:spLocks noGrp="1"/>
          </p:cNvSpPr>
          <p:nvPr>
            <p:ph type="sldNum" sz="quarter" idx="10"/>
          </p:nvPr>
        </p:nvSpPr>
        <p:spPr/>
        <p:txBody>
          <a:bodyPr/>
          <a:lstStyle>
            <a:lvl1pPr>
              <a:defRPr smtClean="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19" name="Picture 18" descr="UWL-Logo+ConnectEd_Strap_RED.png"/>
          <p:cNvPicPr>
            <a:picLocks noChangeAspect="1"/>
          </p:cNvPicPr>
          <p:nvPr/>
        </p:nvPicPr>
        <p:blipFill>
          <a:blip r:embed="rId2" cstate="print"/>
          <a:stretch>
            <a:fillRect/>
          </a:stretch>
        </p:blipFill>
        <p:spPr>
          <a:xfrm>
            <a:off x="226651" y="288698"/>
            <a:ext cx="3735324" cy="1089470"/>
          </a:xfrm>
          <a:prstGeom prst="rect">
            <a:avLst/>
          </a:prstGeom>
        </p:spPr>
      </p:pic>
      <p:sp>
        <p:nvSpPr>
          <p:cNvPr id="22" name="Footer Placeholder 2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grpSp>
        <p:nvGrpSpPr>
          <p:cNvPr id="36" name="Group 35"/>
          <p:cNvGrpSpPr/>
          <p:nvPr/>
        </p:nvGrpSpPr>
        <p:grpSpPr>
          <a:xfrm>
            <a:off x="651936" y="836713"/>
            <a:ext cx="11540065" cy="5688631"/>
            <a:chOff x="488951" y="836712"/>
            <a:chExt cx="8655049" cy="5688631"/>
          </a:xfrm>
        </p:grpSpPr>
        <p:cxnSp>
          <p:nvCxnSpPr>
            <p:cNvPr id="25" name="Straight Connector 24"/>
            <p:cNvCxnSpPr/>
            <p:nvPr userDrawn="1"/>
          </p:nvCxnSpPr>
          <p:spPr>
            <a:xfrm flipV="1">
              <a:off x="971550" y="3444726"/>
              <a:ext cx="5712199" cy="491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26" name="Picture 25" descr="Brown circle.jpg"/>
            <p:cNvPicPr>
              <a:picLocks noChangeAspect="1"/>
            </p:cNvPicPr>
            <p:nvPr userDrawn="1"/>
          </p:nvPicPr>
          <p:blipFill>
            <a:blip r:embed="rId3" cstate="print"/>
            <a:srcRect r="52627"/>
            <a:stretch>
              <a:fillRect/>
            </a:stretch>
          </p:blipFill>
          <p:spPr>
            <a:xfrm>
              <a:off x="6588224" y="836712"/>
              <a:ext cx="2555776" cy="5212080"/>
            </a:xfrm>
            <a:prstGeom prst="rect">
              <a:avLst/>
            </a:prstGeom>
          </p:spPr>
        </p:pic>
        <p:cxnSp>
          <p:nvCxnSpPr>
            <p:cNvPr id="20" name="Straight Connector 19"/>
            <p:cNvCxnSpPr/>
            <p:nvPr userDrawn="1"/>
          </p:nvCxnSpPr>
          <p:spPr>
            <a:xfrm rot="10800000" flipV="1">
              <a:off x="4572000" y="4365104"/>
              <a:ext cx="2304256" cy="1152128"/>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21" name="Oval 20"/>
            <p:cNvSpPr>
              <a:spLocks/>
            </p:cNvSpPr>
            <p:nvPr userDrawn="1"/>
          </p:nvSpPr>
          <p:spPr>
            <a:xfrm>
              <a:off x="3167064" y="5120407"/>
              <a:ext cx="1404936" cy="1404936"/>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23" name="Oval 22"/>
            <p:cNvSpPr>
              <a:spLocks/>
            </p:cNvSpPr>
            <p:nvPr userDrawn="1"/>
          </p:nvSpPr>
          <p:spPr>
            <a:xfrm flipH="1">
              <a:off x="3205113" y="5156869"/>
              <a:ext cx="358775" cy="360363"/>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32" name="Straight Connector 31"/>
            <p:cNvCxnSpPr/>
            <p:nvPr userDrawn="1"/>
          </p:nvCxnSpPr>
          <p:spPr>
            <a:xfrm rot="10800000">
              <a:off x="1331641" y="5263108"/>
              <a:ext cx="1800202" cy="432050"/>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33" name="Oval 32"/>
            <p:cNvSpPr>
              <a:spLocks noChangeAspect="1"/>
            </p:cNvSpPr>
            <p:nvPr userDrawn="1"/>
          </p:nvSpPr>
          <p:spPr>
            <a:xfrm>
              <a:off x="488951" y="4716685"/>
              <a:ext cx="863898" cy="865353"/>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592902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0" y="1341438"/>
            <a:ext cx="1127971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341438"/>
            <a:ext cx="1127971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65680" y="1428801"/>
            <a:ext cx="10923851" cy="4448471"/>
          </a:xfrm>
        </p:spPr>
        <p:txBody>
          <a:bodyPr>
            <a:normAutofit/>
          </a:bodyPr>
          <a:lstStyle>
            <a:lvl1pPr>
              <a:lnSpc>
                <a:spcPct val="130000"/>
              </a:lnSpc>
              <a:spcBef>
                <a:spcPts val="600"/>
              </a:spcBef>
              <a:spcAft>
                <a:spcPts val="600"/>
              </a:spcAft>
              <a:buSzPct val="110000"/>
              <a:defRPr sz="2800">
                <a:solidFill>
                  <a:schemeClr val="tx1">
                    <a:lumMod val="75000"/>
                  </a:schemeClr>
                </a:solidFill>
              </a:defRPr>
            </a:lvl1pPr>
            <a:lvl2pPr>
              <a:lnSpc>
                <a:spcPct val="130000"/>
              </a:lnSpc>
              <a:spcBef>
                <a:spcPts val="600"/>
              </a:spcBef>
              <a:spcAft>
                <a:spcPts val="600"/>
              </a:spcAft>
              <a:buSzPct val="80000"/>
              <a:defRPr sz="2800">
                <a:solidFill>
                  <a:schemeClr val="tx1">
                    <a:lumMod val="75000"/>
                  </a:schemeClr>
                </a:solidFill>
              </a:defRPr>
            </a:lvl2pPr>
            <a:lvl3pPr>
              <a:lnSpc>
                <a:spcPct val="130000"/>
              </a:lnSpc>
              <a:spcBef>
                <a:spcPts val="600"/>
              </a:spcBef>
              <a:spcAft>
                <a:spcPts val="600"/>
              </a:spcAft>
              <a:defRPr sz="2400">
                <a:solidFill>
                  <a:schemeClr val="tx1">
                    <a:lumMod val="75000"/>
                  </a:schemeClr>
                </a:solidFill>
              </a:defRPr>
            </a:lvl3pPr>
            <a:lvl4pPr>
              <a:lnSpc>
                <a:spcPct val="130000"/>
              </a:lnSpc>
              <a:spcBef>
                <a:spcPts val="600"/>
              </a:spcBef>
              <a:spcAft>
                <a:spcPts val="600"/>
              </a:spcAft>
              <a:buSzPct val="80000"/>
              <a:buFont typeface="Arial" pitchFamily="34" charset="0"/>
              <a:buChar char="–"/>
              <a:defRPr sz="2000">
                <a:solidFill>
                  <a:schemeClr val="tx1">
                    <a:lumMod val="75000"/>
                  </a:schemeClr>
                </a:solidFill>
              </a:defRPr>
            </a:lvl4pPr>
            <a:lvl5pPr>
              <a:lnSpc>
                <a:spcPct val="130000"/>
              </a:lnSpc>
              <a:spcBef>
                <a:spcPts val="600"/>
              </a:spcBef>
              <a:spcAft>
                <a:spcPts val="600"/>
              </a:spcAft>
              <a:defRPr sz="2000">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Slide Number Placeholder 9"/>
          <p:cNvSpPr>
            <a:spLocks noGrp="1"/>
          </p:cNvSpPr>
          <p:nvPr>
            <p:ph type="sldNum" sz="quarter" idx="10"/>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9" name="Footer Placeholder 10"/>
          <p:cNvSpPr>
            <a:spLocks noGrp="1"/>
          </p:cNvSpPr>
          <p:nvPr>
            <p:ph type="ftr" sz="quarter" idx="11"/>
          </p:nvPr>
        </p:nvSpPr>
        <p:spPr/>
        <p:txBody>
          <a:bodyPr/>
          <a:lstStyle>
            <a:lvl1pPr>
              <a:defRPr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10" name="Picture 9" descr="ConnectEd_Roundel_Dotted_RED.png"/>
          <p:cNvPicPr>
            <a:picLocks noChangeAspect="1"/>
          </p:cNvPicPr>
          <p:nvPr/>
        </p:nvPicPr>
        <p:blipFill>
          <a:blip r:embed="rId2" cstate="print"/>
          <a:srcRect t="15985"/>
          <a:stretch>
            <a:fillRect/>
          </a:stretch>
        </p:blipFill>
        <p:spPr>
          <a:xfrm>
            <a:off x="9744405" y="0"/>
            <a:ext cx="1532891" cy="965894"/>
          </a:xfrm>
          <a:prstGeom prst="rect">
            <a:avLst/>
          </a:prstGeom>
        </p:spPr>
      </p:pic>
    </p:spTree>
    <p:extLst>
      <p:ext uri="{BB962C8B-B14F-4D97-AF65-F5344CB8AC3E}">
        <p14:creationId xmlns:p14="http://schemas.microsoft.com/office/powerpoint/2010/main" val="95148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Slide_UWL logo">
    <p:spTree>
      <p:nvGrpSpPr>
        <p:cNvPr id="1" name=""/>
        <p:cNvGrpSpPr/>
        <p:nvPr/>
      </p:nvGrpSpPr>
      <p:grpSpPr>
        <a:xfrm>
          <a:off x="0" y="0"/>
          <a:ext cx="0" cy="0"/>
          <a:chOff x="0" y="0"/>
          <a:chExt cx="0" cy="0"/>
        </a:xfrm>
      </p:grpSpPr>
      <p:sp>
        <p:nvSpPr>
          <p:cNvPr id="7" name="Oval 6"/>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7" y="3463212"/>
            <a:ext cx="7055028" cy="613861"/>
          </a:xfrm>
        </p:spPr>
        <p:txBody>
          <a:bodyPr>
            <a:normAutofit/>
          </a:bodyPr>
          <a:lstStyle>
            <a:lvl1pPr marL="0" indent="0" algn="l">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7" name="Slide Number Placeholder 36"/>
          <p:cNvSpPr>
            <a:spLocks noGrp="1"/>
          </p:cNvSpPr>
          <p:nvPr>
            <p:ph type="sldNum" sz="quarter" idx="10"/>
          </p:nvPr>
        </p:nvSpPr>
        <p:spPr/>
        <p:txBody>
          <a:bodyPr/>
          <a:lstStyle>
            <a:lvl1pPr>
              <a:defRPr smtClean="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19" name="Picture 18" descr="UWL-Logo+ConnectEd_Strap_RED.png"/>
          <p:cNvPicPr>
            <a:picLocks noChangeAspect="1"/>
          </p:cNvPicPr>
          <p:nvPr/>
        </p:nvPicPr>
        <p:blipFill>
          <a:blip r:embed="rId2" cstate="print"/>
          <a:stretch>
            <a:fillRect/>
          </a:stretch>
        </p:blipFill>
        <p:spPr>
          <a:xfrm>
            <a:off x="226651" y="288698"/>
            <a:ext cx="3735324" cy="1089470"/>
          </a:xfrm>
          <a:prstGeom prst="rect">
            <a:avLst/>
          </a:prstGeom>
        </p:spPr>
      </p:pic>
      <p:cxnSp>
        <p:nvCxnSpPr>
          <p:cNvPr id="25" name="Straight Connector 24"/>
          <p:cNvCxnSpPr/>
          <p:nvPr/>
        </p:nvCxnSpPr>
        <p:spPr>
          <a:xfrm flipV="1">
            <a:off x="1295401" y="3444726"/>
            <a:ext cx="7616265" cy="491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2" name="Footer Placeholder 2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grpSp>
        <p:nvGrpSpPr>
          <p:cNvPr id="393" name="Group 392"/>
          <p:cNvGrpSpPr/>
          <p:nvPr/>
        </p:nvGrpSpPr>
        <p:grpSpPr>
          <a:xfrm>
            <a:off x="651936" y="1300668"/>
            <a:ext cx="13796993" cy="5224675"/>
            <a:chOff x="488951" y="1300668"/>
            <a:chExt cx="10347745" cy="5224675"/>
          </a:xfrm>
        </p:grpSpPr>
        <p:cxnSp>
          <p:nvCxnSpPr>
            <p:cNvPr id="27" name="Straight Connector 26"/>
            <p:cNvCxnSpPr/>
            <p:nvPr userDrawn="1"/>
          </p:nvCxnSpPr>
          <p:spPr>
            <a:xfrm rot="10800000" flipV="1">
              <a:off x="4572000" y="3501008"/>
              <a:ext cx="4032450" cy="2016224"/>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28" name="Oval 27"/>
            <p:cNvSpPr>
              <a:spLocks/>
            </p:cNvSpPr>
            <p:nvPr userDrawn="1"/>
          </p:nvSpPr>
          <p:spPr>
            <a:xfrm>
              <a:off x="3167064" y="5120407"/>
              <a:ext cx="1404936" cy="1404936"/>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Oval 28"/>
            <p:cNvSpPr>
              <a:spLocks/>
            </p:cNvSpPr>
            <p:nvPr userDrawn="1"/>
          </p:nvSpPr>
          <p:spPr>
            <a:xfrm flipH="1">
              <a:off x="3205113" y="5156869"/>
              <a:ext cx="358775" cy="360363"/>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30" name="Straight Connector 29"/>
            <p:cNvCxnSpPr/>
            <p:nvPr userDrawn="1"/>
          </p:nvCxnSpPr>
          <p:spPr>
            <a:xfrm rot="10800000">
              <a:off x="1331641" y="5263108"/>
              <a:ext cx="1800202" cy="432050"/>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p:cNvSpPr>
              <a:spLocks noChangeAspect="1"/>
            </p:cNvSpPr>
            <p:nvPr userDrawn="1"/>
          </p:nvSpPr>
          <p:spPr>
            <a:xfrm>
              <a:off x="488951" y="4716685"/>
              <a:ext cx="863898" cy="865353"/>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24" name="Picture 23" descr="paragonUWL_CMYK_300dpi_BLOWUP_small.TIF"/>
            <p:cNvPicPr>
              <a:picLocks noChangeAspect="1"/>
            </p:cNvPicPr>
            <p:nvPr userDrawn="1"/>
          </p:nvPicPr>
          <p:blipFill>
            <a:blip r:embed="rId3" cstate="print"/>
            <a:srcRect l="16528" t="57749"/>
            <a:stretch>
              <a:fillRect/>
            </a:stretch>
          </p:blipFill>
          <p:spPr>
            <a:xfrm>
              <a:off x="6516216" y="1300668"/>
              <a:ext cx="4320480" cy="4303048"/>
            </a:xfrm>
            <a:prstGeom prst="ellipse">
              <a:avLst/>
            </a:prstGeom>
          </p:spPr>
        </p:pic>
      </p:grpSp>
    </p:spTree>
    <p:extLst>
      <p:ext uri="{BB962C8B-B14F-4D97-AF65-F5344CB8AC3E}">
        <p14:creationId xmlns:p14="http://schemas.microsoft.com/office/powerpoint/2010/main" val="3896992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 no logo">
    <p:spTree>
      <p:nvGrpSpPr>
        <p:cNvPr id="1" name=""/>
        <p:cNvGrpSpPr/>
        <p:nvPr/>
      </p:nvGrpSpPr>
      <p:grpSpPr>
        <a:xfrm>
          <a:off x="0" y="0"/>
          <a:ext cx="0" cy="0"/>
          <a:chOff x="0" y="0"/>
          <a:chExt cx="0" cy="0"/>
        </a:xfrm>
      </p:grpSpPr>
      <p:grpSp>
        <p:nvGrpSpPr>
          <p:cNvPr id="42" name="Group 41"/>
          <p:cNvGrpSpPr/>
          <p:nvPr/>
        </p:nvGrpSpPr>
        <p:grpSpPr>
          <a:xfrm>
            <a:off x="651936" y="836713"/>
            <a:ext cx="11540065" cy="5688631"/>
            <a:chOff x="488951" y="836712"/>
            <a:chExt cx="8655049" cy="5688631"/>
          </a:xfrm>
        </p:grpSpPr>
        <p:cxnSp>
          <p:nvCxnSpPr>
            <p:cNvPr id="43" name="Straight Connector 42"/>
            <p:cNvCxnSpPr/>
            <p:nvPr userDrawn="1"/>
          </p:nvCxnSpPr>
          <p:spPr>
            <a:xfrm flipV="1">
              <a:off x="971550" y="3444726"/>
              <a:ext cx="5712199" cy="491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44" name="Picture 43" descr="Brown circle.jpg"/>
            <p:cNvPicPr>
              <a:picLocks noChangeAspect="1"/>
            </p:cNvPicPr>
            <p:nvPr userDrawn="1"/>
          </p:nvPicPr>
          <p:blipFill>
            <a:blip r:embed="rId2" cstate="print"/>
            <a:srcRect r="52627"/>
            <a:stretch>
              <a:fillRect/>
            </a:stretch>
          </p:blipFill>
          <p:spPr>
            <a:xfrm>
              <a:off x="6588224" y="836712"/>
              <a:ext cx="2555776" cy="5212080"/>
            </a:xfrm>
            <a:prstGeom prst="rect">
              <a:avLst/>
            </a:prstGeom>
          </p:spPr>
        </p:pic>
        <p:cxnSp>
          <p:nvCxnSpPr>
            <p:cNvPr id="45" name="Straight Connector 44"/>
            <p:cNvCxnSpPr/>
            <p:nvPr userDrawn="1"/>
          </p:nvCxnSpPr>
          <p:spPr>
            <a:xfrm rot="10800000" flipV="1">
              <a:off x="4572000" y="4365104"/>
              <a:ext cx="2304256" cy="1152128"/>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46" name="Oval 45"/>
            <p:cNvSpPr>
              <a:spLocks/>
            </p:cNvSpPr>
            <p:nvPr userDrawn="1"/>
          </p:nvSpPr>
          <p:spPr>
            <a:xfrm>
              <a:off x="3167064" y="5120407"/>
              <a:ext cx="1404936" cy="1404936"/>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47" name="Oval 46"/>
            <p:cNvSpPr>
              <a:spLocks/>
            </p:cNvSpPr>
            <p:nvPr userDrawn="1"/>
          </p:nvSpPr>
          <p:spPr>
            <a:xfrm flipH="1">
              <a:off x="3205113" y="5156869"/>
              <a:ext cx="358775" cy="360363"/>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48" name="Straight Connector 47"/>
            <p:cNvCxnSpPr/>
            <p:nvPr userDrawn="1"/>
          </p:nvCxnSpPr>
          <p:spPr>
            <a:xfrm rot="10800000">
              <a:off x="1331641" y="5263108"/>
              <a:ext cx="1800202" cy="432050"/>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49" name="Oval 48"/>
            <p:cNvSpPr>
              <a:spLocks noChangeAspect="1"/>
            </p:cNvSpPr>
            <p:nvPr userDrawn="1"/>
          </p:nvSpPr>
          <p:spPr>
            <a:xfrm>
              <a:off x="488951" y="4716685"/>
              <a:ext cx="863898" cy="865353"/>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grp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8" y="3463212"/>
            <a:ext cx="7055027" cy="613861"/>
          </a:xfrm>
        </p:spPr>
        <p:txBody>
          <a:bodyPr>
            <a:normAutofit/>
          </a:bodyPr>
          <a:lstStyle>
            <a:lvl1pPr marL="0" indent="0" algn="l">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7" name="Footer Placeholder 31"/>
          <p:cNvSpPr>
            <a:spLocks noGrp="1"/>
          </p:cNvSpPr>
          <p:nvPr>
            <p:ph type="ftr" sz="quarter" idx="11"/>
          </p:nvPr>
        </p:nvSpPr>
        <p:spPr/>
        <p:txBody>
          <a:bodyPr/>
          <a:lstStyle>
            <a:lvl1pPr>
              <a:defRPr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24" name="Oval 2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31" name="Slide Number Placeholder 36"/>
          <p:cNvSpPr>
            <a:spLocks noGrp="1"/>
          </p:cNvSpPr>
          <p:nvPr>
            <p:ph type="sldNum" sz="quarter" idx="10"/>
          </p:nvPr>
        </p:nvSpPr>
        <p:spPr>
          <a:xfrm>
            <a:off x="10703985" y="6111875"/>
            <a:ext cx="527049" cy="412750"/>
          </a:xfrm>
        </p:spPr>
        <p:txBody>
          <a:bodyPr/>
          <a:lstStyle>
            <a:lvl1pPr>
              <a:defRPr smtClean="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41" name="Picture 40" descr="ConnectEd_Roundel_Dotted_RED.png"/>
          <p:cNvPicPr>
            <a:picLocks noChangeAspect="1"/>
          </p:cNvPicPr>
          <p:nvPr/>
        </p:nvPicPr>
        <p:blipFill>
          <a:blip r:embed="rId3" cstate="print"/>
          <a:srcRect t="5879"/>
          <a:stretch>
            <a:fillRect/>
          </a:stretch>
        </p:blipFill>
        <p:spPr>
          <a:xfrm>
            <a:off x="9088829" y="0"/>
            <a:ext cx="2254251" cy="1591296"/>
          </a:xfrm>
          <a:prstGeom prst="rect">
            <a:avLst/>
          </a:prstGeom>
        </p:spPr>
      </p:pic>
      <p:sp>
        <p:nvSpPr>
          <p:cNvPr id="36" name="Text Placeholder 35"/>
          <p:cNvSpPr>
            <a:spLocks noGrp="1"/>
          </p:cNvSpPr>
          <p:nvPr>
            <p:ph type="body" sz="quarter" idx="12"/>
          </p:nvPr>
        </p:nvSpPr>
        <p:spPr>
          <a:xfrm>
            <a:off x="1149352" y="4221163"/>
            <a:ext cx="7080249" cy="431800"/>
          </a:xfrm>
        </p:spPr>
        <p:txBody>
          <a:bodyPr/>
          <a:lstStyle>
            <a:lvl1pPr>
              <a:buNone/>
              <a:defRPr sz="1200">
                <a:solidFill>
                  <a:schemeClr val="tx1">
                    <a:lumMod val="75000"/>
                  </a:schemeClr>
                </a:solidFill>
              </a:defRPr>
            </a:lvl1pPr>
            <a:lvl2pPr>
              <a:buNone/>
              <a:defRPr sz="1200"/>
            </a:lvl2pPr>
            <a:lvl3pPr>
              <a:buNone/>
              <a:defRPr sz="1200"/>
            </a:lvl3pPr>
            <a:lvl4pPr>
              <a:buNone/>
              <a:defRPr sz="1200"/>
            </a:lvl4pPr>
            <a:lvl5pPr>
              <a:buNone/>
              <a:defRPr sz="1200"/>
            </a:lvl5pPr>
          </a:lstStyle>
          <a:p>
            <a:pPr lvl="0"/>
            <a:r>
              <a:rPr lang="en-US"/>
              <a:t>Click to edit Master text styles</a:t>
            </a:r>
          </a:p>
        </p:txBody>
      </p:sp>
    </p:spTree>
    <p:extLst>
      <p:ext uri="{BB962C8B-B14F-4D97-AF65-F5344CB8AC3E}">
        <p14:creationId xmlns:p14="http://schemas.microsoft.com/office/powerpoint/2010/main" val="405922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_UWL no cogs">
    <p:spTree>
      <p:nvGrpSpPr>
        <p:cNvPr id="1" name=""/>
        <p:cNvGrpSpPr/>
        <p:nvPr/>
      </p:nvGrpSpPr>
      <p:grpSpPr>
        <a:xfrm>
          <a:off x="0" y="0"/>
          <a:ext cx="0" cy="0"/>
          <a:chOff x="0" y="0"/>
          <a:chExt cx="0" cy="0"/>
        </a:xfrm>
      </p:grpSpPr>
      <p:sp>
        <p:nvSpPr>
          <p:cNvPr id="2" name="Title 1"/>
          <p:cNvSpPr>
            <a:spLocks noGrp="1"/>
          </p:cNvSpPr>
          <p:nvPr>
            <p:ph type="ctrTitle"/>
          </p:nvPr>
        </p:nvSpPr>
        <p:spPr>
          <a:xfrm>
            <a:off x="1195936" y="2300355"/>
            <a:ext cx="7301160" cy="1470025"/>
          </a:xfrm>
        </p:spPr>
        <p:txBody>
          <a:bodyPr anchor="b"/>
          <a:lstStyle>
            <a:lvl1pPr>
              <a:defRPr sz="3600" b="0"/>
            </a:lvl1pPr>
          </a:lstStyle>
          <a:p>
            <a:r>
              <a:rPr lang="en-US"/>
              <a:t>Click to edit Master title style</a:t>
            </a:r>
            <a:endParaRPr lang="en-GB" dirty="0"/>
          </a:p>
        </p:txBody>
      </p:sp>
      <p:sp>
        <p:nvSpPr>
          <p:cNvPr id="19" name="Text Placeholder 18"/>
          <p:cNvSpPr>
            <a:spLocks noGrp="1"/>
          </p:cNvSpPr>
          <p:nvPr>
            <p:ph type="body" sz="quarter" idx="13"/>
          </p:nvPr>
        </p:nvSpPr>
        <p:spPr>
          <a:xfrm>
            <a:off x="1200150" y="3932088"/>
            <a:ext cx="7296116" cy="1081088"/>
          </a:xfrm>
        </p:spPr>
        <p:txBody>
          <a:bodyPr/>
          <a:lstStyle>
            <a:lvl1pPr marL="0" indent="0">
              <a:buNone/>
              <a:defRPr>
                <a:solidFill>
                  <a:srgbClr val="6D6E71"/>
                </a:solidFill>
              </a:defRPr>
            </a:lvl1pPr>
          </a:lstStyle>
          <a:p>
            <a:pPr lvl="0"/>
            <a:r>
              <a:rPr lang="en-US"/>
              <a:t>Click to edit Master text styles</a:t>
            </a:r>
          </a:p>
        </p:txBody>
      </p:sp>
      <p:sp>
        <p:nvSpPr>
          <p:cNvPr id="8" name="Slide Number Placeholder 17"/>
          <p:cNvSpPr>
            <a:spLocks noGrp="1"/>
          </p:cNvSpPr>
          <p:nvPr>
            <p:ph type="sldNum" sz="quarter" idx="14"/>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9" name="Footer Placeholder 19"/>
          <p:cNvSpPr>
            <a:spLocks noGrp="1"/>
          </p:cNvSpPr>
          <p:nvPr>
            <p:ph type="ftr" sz="quarter" idx="15"/>
          </p:nvPr>
        </p:nvSpPr>
        <p:spPr/>
        <p:txBody>
          <a:bodyPr/>
          <a:lstStyle>
            <a:lvl1pPr>
              <a:defRPr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11" name="Picture 10" descr="UWL-Logo+ConnectEd_Strap_RED.png"/>
          <p:cNvPicPr>
            <a:picLocks noChangeAspect="1"/>
          </p:cNvPicPr>
          <p:nvPr/>
        </p:nvPicPr>
        <p:blipFill>
          <a:blip r:embed="rId2" cstate="print"/>
          <a:stretch>
            <a:fillRect/>
          </a:stretch>
        </p:blipFill>
        <p:spPr>
          <a:xfrm>
            <a:off x="226651" y="288698"/>
            <a:ext cx="3735324" cy="1089470"/>
          </a:xfrm>
          <a:prstGeom prst="rect">
            <a:avLst/>
          </a:prstGeom>
        </p:spPr>
      </p:pic>
    </p:spTree>
    <p:extLst>
      <p:ext uri="{BB962C8B-B14F-4D97-AF65-F5344CB8AC3E}">
        <p14:creationId xmlns:p14="http://schemas.microsoft.com/office/powerpoint/2010/main" val="253478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5408" y="4406901"/>
            <a:ext cx="10363200" cy="1362075"/>
          </a:xfrm>
        </p:spPr>
        <p:txBody>
          <a:bodyPr anchor="t"/>
          <a:lstStyle>
            <a:lvl1pPr algn="l">
              <a:defRPr sz="4000" b="0" cap="all"/>
            </a:lvl1pPr>
          </a:lstStyle>
          <a:p>
            <a:r>
              <a:rPr lang="en-US"/>
              <a:t>Click to edit Master title style</a:t>
            </a:r>
            <a:endParaRPr lang="en-GB" dirty="0"/>
          </a:p>
        </p:txBody>
      </p:sp>
      <p:sp>
        <p:nvSpPr>
          <p:cNvPr id="3" name="Text Placeholder 2"/>
          <p:cNvSpPr>
            <a:spLocks noGrp="1"/>
          </p:cNvSpPr>
          <p:nvPr>
            <p:ph type="body" idx="1"/>
          </p:nvPr>
        </p:nvSpPr>
        <p:spPr>
          <a:xfrm>
            <a:off x="1205408" y="2906713"/>
            <a:ext cx="10363200" cy="1500187"/>
          </a:xfrm>
        </p:spPr>
        <p:txBody>
          <a:bodyPr anchor="b"/>
          <a:lstStyle>
            <a:lvl1pPr marL="0" indent="0">
              <a:buNone/>
              <a:defRPr sz="20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12" name="Picture 11" descr="ConnectEd_Roundel_Dotted_RED.png"/>
          <p:cNvPicPr>
            <a:picLocks noChangeAspect="1"/>
          </p:cNvPicPr>
          <p:nvPr/>
        </p:nvPicPr>
        <p:blipFill>
          <a:blip r:embed="rId2" cstate="print"/>
          <a:srcRect t="15985"/>
          <a:stretch>
            <a:fillRect/>
          </a:stretch>
        </p:blipFill>
        <p:spPr>
          <a:xfrm>
            <a:off x="9744405" y="0"/>
            <a:ext cx="1532891" cy="965894"/>
          </a:xfrm>
          <a:prstGeom prst="rect">
            <a:avLst/>
          </a:prstGeom>
        </p:spPr>
      </p:pic>
    </p:spTree>
    <p:extLst>
      <p:ext uri="{BB962C8B-B14F-4D97-AF65-F5344CB8AC3E}">
        <p14:creationId xmlns:p14="http://schemas.microsoft.com/office/powerpoint/2010/main" val="4049868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0" y="1341438"/>
            <a:ext cx="1127971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341438"/>
            <a:ext cx="1127971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52263" y="1431438"/>
            <a:ext cx="5253003" cy="4219055"/>
          </a:xfrm>
        </p:spPr>
        <p:txBody>
          <a:bodyPr>
            <a:noAutofit/>
          </a:bodyPr>
          <a:lstStyle>
            <a:lvl1pPr>
              <a:buSzPct val="110000"/>
              <a:defRPr sz="2400">
                <a:solidFill>
                  <a:schemeClr val="tx1">
                    <a:lumMod val="75000"/>
                  </a:schemeClr>
                </a:solidFill>
              </a:defRPr>
            </a:lvl1pPr>
            <a:lvl2pPr>
              <a:buSzPct val="80000"/>
              <a:defRPr sz="2000">
                <a:solidFill>
                  <a:schemeClr val="tx1">
                    <a:lumMod val="75000"/>
                  </a:schemeClr>
                </a:solidFill>
              </a:defRPr>
            </a:lvl2pPr>
            <a:lvl3pPr>
              <a:defRPr sz="1800">
                <a:solidFill>
                  <a:schemeClr val="tx1">
                    <a:lumMod val="75000"/>
                  </a:schemeClr>
                </a:solidFill>
              </a:defRPr>
            </a:lvl3pPr>
            <a:lvl4pPr>
              <a:buSzPct val="80000"/>
              <a:defRPr sz="1600">
                <a:solidFill>
                  <a:schemeClr val="tx1">
                    <a:lumMod val="75000"/>
                  </a:schemeClr>
                </a:solidFill>
              </a:defRPr>
            </a:lvl4pPr>
            <a:lvl5pPr>
              <a:defRPr sz="1600">
                <a:solidFill>
                  <a:schemeClr val="tx1">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52455" y="1431438"/>
            <a:ext cx="5253003" cy="4219055"/>
          </a:xfrm>
        </p:spPr>
        <p:txBody>
          <a:bodyPr>
            <a:noAutofit/>
          </a:bodyPr>
          <a:lstStyle>
            <a:lvl1pPr>
              <a:buSzPct val="110000"/>
              <a:defRPr sz="2400">
                <a:solidFill>
                  <a:schemeClr val="tx1">
                    <a:lumMod val="75000"/>
                  </a:schemeClr>
                </a:solidFill>
              </a:defRPr>
            </a:lvl1pPr>
            <a:lvl2pPr>
              <a:buSzPct val="80000"/>
              <a:defRPr sz="2000">
                <a:solidFill>
                  <a:schemeClr val="tx1">
                    <a:lumMod val="75000"/>
                  </a:schemeClr>
                </a:solidFill>
              </a:defRPr>
            </a:lvl2pPr>
            <a:lvl3pPr>
              <a:defRPr sz="1800">
                <a:solidFill>
                  <a:schemeClr val="tx1">
                    <a:lumMod val="75000"/>
                  </a:schemeClr>
                </a:solidFill>
              </a:defRPr>
            </a:lvl3pPr>
            <a:lvl4pPr>
              <a:buSzPct val="80000"/>
              <a:defRPr sz="1600">
                <a:solidFill>
                  <a:schemeClr val="tx1">
                    <a:lumMod val="75000"/>
                  </a:schemeClr>
                </a:solidFill>
              </a:defRPr>
            </a:lvl4pPr>
            <a:lvl5pPr>
              <a:defRPr sz="1600">
                <a:solidFill>
                  <a:schemeClr val="tx1">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9" name="Slide Number Placeholder 14"/>
          <p:cNvSpPr>
            <a:spLocks noGrp="1"/>
          </p:cNvSpPr>
          <p:nvPr>
            <p:ph type="sldNum" sz="quarter" idx="10"/>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10" name="Footer Placeholder 15"/>
          <p:cNvSpPr>
            <a:spLocks noGrp="1"/>
          </p:cNvSpPr>
          <p:nvPr>
            <p:ph type="ftr" sz="quarter" idx="11"/>
          </p:nvPr>
        </p:nvSpPr>
        <p:spPr/>
        <p:txBody>
          <a:bodyPr/>
          <a:lstStyle>
            <a:lvl1pPr>
              <a:defRPr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12" name="Picture 11" descr="ConnectEd_Roundel_Dotted_RED.png"/>
          <p:cNvPicPr>
            <a:picLocks noChangeAspect="1"/>
          </p:cNvPicPr>
          <p:nvPr/>
        </p:nvPicPr>
        <p:blipFill>
          <a:blip r:embed="rId2" cstate="print"/>
          <a:srcRect t="15985"/>
          <a:stretch>
            <a:fillRect/>
          </a:stretch>
        </p:blipFill>
        <p:spPr>
          <a:xfrm>
            <a:off x="9744405" y="0"/>
            <a:ext cx="1532891" cy="965894"/>
          </a:xfrm>
          <a:prstGeom prst="rect">
            <a:avLst/>
          </a:prstGeom>
        </p:spPr>
      </p:pic>
    </p:spTree>
    <p:extLst>
      <p:ext uri="{BB962C8B-B14F-4D97-AF65-F5344CB8AC3E}">
        <p14:creationId xmlns:p14="http://schemas.microsoft.com/office/powerpoint/2010/main" val="324374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BAD58-366A-4F56-ACD0-4A77A13B4B28}"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2189920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8" name="Straight Connector 7"/>
          <p:cNvCxnSpPr/>
          <p:nvPr/>
        </p:nvCxnSpPr>
        <p:spPr>
          <a:xfrm>
            <a:off x="0" y="1341438"/>
            <a:ext cx="1127971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341438"/>
            <a:ext cx="1127971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552263" y="1378090"/>
            <a:ext cx="5470459" cy="907092"/>
          </a:xfrm>
        </p:spPr>
        <p:txBody>
          <a:bodyPr anchor="b">
            <a:normAutofit/>
          </a:bodyPr>
          <a:lstStyle>
            <a:lvl1pPr marL="0" indent="0">
              <a:lnSpc>
                <a:spcPct val="100000"/>
              </a:lnSpc>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2263" y="2282144"/>
            <a:ext cx="5470459" cy="3747454"/>
          </a:xfrm>
        </p:spPr>
        <p:txBody>
          <a:bodyPr>
            <a:no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16892" y="1378090"/>
            <a:ext cx="5472608" cy="907092"/>
          </a:xfrm>
        </p:spPr>
        <p:txBody>
          <a:bodyPr anchor="b">
            <a:normAutofit/>
          </a:bodyPr>
          <a:lstStyle>
            <a:lvl1pPr marL="0" indent="0">
              <a:lnSpc>
                <a:spcPct val="100000"/>
              </a:lnSpc>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892" y="2282144"/>
            <a:ext cx="5472608" cy="3747454"/>
          </a:xfrm>
        </p:spPr>
        <p:txBody>
          <a:bodyPr>
            <a:no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12"/>
          <p:cNvSpPr>
            <a:spLocks noGrp="1"/>
          </p:cNvSpPr>
          <p:nvPr>
            <p:ph type="sldNum" sz="quarter" idx="10"/>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12" name="Footer Placeholder 16"/>
          <p:cNvSpPr>
            <a:spLocks noGrp="1"/>
          </p:cNvSpPr>
          <p:nvPr>
            <p:ph type="ftr" sz="quarter" idx="11"/>
          </p:nvPr>
        </p:nvSpPr>
        <p:spPr/>
        <p:txBody>
          <a:bodyPr/>
          <a:lstStyle>
            <a:lvl1pPr>
              <a:defRPr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15" name="Picture 14" descr="ConnectEd_Roundel_Dotted_RED.png"/>
          <p:cNvPicPr>
            <a:picLocks noChangeAspect="1"/>
          </p:cNvPicPr>
          <p:nvPr/>
        </p:nvPicPr>
        <p:blipFill>
          <a:blip r:embed="rId2" cstate="print"/>
          <a:srcRect t="15985"/>
          <a:stretch>
            <a:fillRect/>
          </a:stretch>
        </p:blipFill>
        <p:spPr>
          <a:xfrm>
            <a:off x="9744405" y="0"/>
            <a:ext cx="1532891" cy="965894"/>
          </a:xfrm>
          <a:prstGeom prst="rect">
            <a:avLst/>
          </a:prstGeom>
        </p:spPr>
      </p:pic>
    </p:spTree>
    <p:extLst>
      <p:ext uri="{BB962C8B-B14F-4D97-AF65-F5344CB8AC3E}">
        <p14:creationId xmlns:p14="http://schemas.microsoft.com/office/powerpoint/2010/main" val="1766231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Slide Number Placeholder 6"/>
          <p:cNvSpPr>
            <a:spLocks noGrp="1"/>
          </p:cNvSpPr>
          <p:nvPr>
            <p:ph type="sldNum" sz="quarter" idx="10"/>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5" name="Footer Placeholder 7"/>
          <p:cNvSpPr>
            <a:spLocks noGrp="1"/>
          </p:cNvSpPr>
          <p:nvPr>
            <p:ph type="ftr" sz="quarter" idx="11"/>
          </p:nvPr>
        </p:nvSpPr>
        <p:spPr/>
        <p:txBody>
          <a:bodyPr/>
          <a:lstStyle>
            <a:lvl1pPr>
              <a:defRPr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7" name="Picture 6" descr="ConnectEd_Roundel_Dotted_RED.png"/>
          <p:cNvPicPr>
            <a:picLocks noChangeAspect="1"/>
          </p:cNvPicPr>
          <p:nvPr/>
        </p:nvPicPr>
        <p:blipFill>
          <a:blip r:embed="rId2" cstate="print"/>
          <a:srcRect t="15985"/>
          <a:stretch>
            <a:fillRect/>
          </a:stretch>
        </p:blipFill>
        <p:spPr>
          <a:xfrm>
            <a:off x="9744405" y="0"/>
            <a:ext cx="1532891" cy="965894"/>
          </a:xfrm>
          <a:prstGeom prst="rect">
            <a:avLst/>
          </a:prstGeom>
        </p:spPr>
      </p:pic>
    </p:spTree>
    <p:extLst>
      <p:ext uri="{BB962C8B-B14F-4D97-AF65-F5344CB8AC3E}">
        <p14:creationId xmlns:p14="http://schemas.microsoft.com/office/powerpoint/2010/main" val="1247557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5" name="Picture 4" descr="ConnectEd_Roundel_Dotted_RED.png"/>
          <p:cNvPicPr>
            <a:picLocks noChangeAspect="1"/>
          </p:cNvPicPr>
          <p:nvPr/>
        </p:nvPicPr>
        <p:blipFill>
          <a:blip r:embed="rId2" cstate="print"/>
          <a:srcRect t="15985"/>
          <a:stretch>
            <a:fillRect/>
          </a:stretch>
        </p:blipFill>
        <p:spPr>
          <a:xfrm>
            <a:off x="9744405" y="0"/>
            <a:ext cx="1532891" cy="965894"/>
          </a:xfrm>
          <a:prstGeom prst="rect">
            <a:avLst/>
          </a:prstGeom>
        </p:spPr>
      </p:pic>
    </p:spTree>
    <p:extLst>
      <p:ext uri="{BB962C8B-B14F-4D97-AF65-F5344CB8AC3E}">
        <p14:creationId xmlns:p14="http://schemas.microsoft.com/office/powerpoint/2010/main" val="120746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3239" y="586002"/>
            <a:ext cx="4011084"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5350373" y="586003"/>
            <a:ext cx="4106001" cy="5853113"/>
          </a:xfrm>
        </p:spPr>
        <p:txBody>
          <a:bodyPr>
            <a:normAutofit/>
          </a:bodyPr>
          <a:lstStyle>
            <a:lvl1pPr>
              <a:lnSpc>
                <a:spcPct val="100000"/>
              </a:lnSpc>
              <a:defRPr sz="3200">
                <a:solidFill>
                  <a:schemeClr val="tx1">
                    <a:lumMod val="75000"/>
                  </a:schemeClr>
                </a:solidFill>
              </a:defRPr>
            </a:lvl1pPr>
            <a:lvl2pPr>
              <a:lnSpc>
                <a:spcPct val="100000"/>
              </a:lnSpc>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1193239" y="1748053"/>
            <a:ext cx="4011084" cy="4691063"/>
          </a:xfrm>
        </p:spPr>
        <p:txBody>
          <a:bodyPr/>
          <a:lstStyle>
            <a:lvl1pPr marL="0" indent="0">
              <a:buNone/>
              <a:defRPr sz="14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9"/>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11" name="Footer Placeholder 10"/>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8" name="Picture 7" descr="ConnectEd_Roundel_Dotted_RED.png"/>
          <p:cNvPicPr>
            <a:picLocks noChangeAspect="1"/>
          </p:cNvPicPr>
          <p:nvPr/>
        </p:nvPicPr>
        <p:blipFill>
          <a:blip r:embed="rId2" cstate="print"/>
          <a:srcRect t="15985"/>
          <a:stretch>
            <a:fillRect/>
          </a:stretch>
        </p:blipFill>
        <p:spPr>
          <a:xfrm>
            <a:off x="9744405" y="0"/>
            <a:ext cx="1532891" cy="965894"/>
          </a:xfrm>
          <a:prstGeom prst="rect">
            <a:avLst/>
          </a:prstGeom>
        </p:spPr>
      </p:pic>
    </p:spTree>
    <p:extLst>
      <p:ext uri="{BB962C8B-B14F-4D97-AF65-F5344CB8AC3E}">
        <p14:creationId xmlns:p14="http://schemas.microsoft.com/office/powerpoint/2010/main" val="926512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381" y="5081736"/>
            <a:ext cx="7315200" cy="566738"/>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527381" y="893911"/>
            <a:ext cx="7315200" cy="4114800"/>
          </a:xfrm>
        </p:spPr>
        <p:txBody>
          <a:bodyPr rtlCol="0">
            <a:normAutofit/>
          </a:bodyPr>
          <a:lstStyle>
            <a:lvl1pPr marL="0" indent="0">
              <a:buNone/>
              <a:defRPr sz="3200">
                <a:solidFill>
                  <a:schemeClr val="tx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527381" y="5648474"/>
            <a:ext cx="7315200" cy="588838"/>
          </a:xfrm>
        </p:spPr>
        <p:txBody>
          <a:bodyPr/>
          <a:lstStyle>
            <a:lvl1pPr marL="0" indent="0">
              <a:buNone/>
              <a:defRPr sz="14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9"/>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11" name="Footer Placeholder 10"/>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pic>
        <p:nvPicPr>
          <p:cNvPr id="8" name="Picture 7" descr="ConnectEd_Roundel_Dotted_RED.png"/>
          <p:cNvPicPr>
            <a:picLocks noChangeAspect="1"/>
          </p:cNvPicPr>
          <p:nvPr/>
        </p:nvPicPr>
        <p:blipFill>
          <a:blip r:embed="rId2" cstate="print"/>
          <a:srcRect t="15985"/>
          <a:stretch>
            <a:fillRect/>
          </a:stretch>
        </p:blipFill>
        <p:spPr>
          <a:xfrm>
            <a:off x="9744405" y="0"/>
            <a:ext cx="1532891" cy="965894"/>
          </a:xfrm>
          <a:prstGeom prst="rect">
            <a:avLst/>
          </a:prstGeom>
        </p:spPr>
      </p:pic>
    </p:spTree>
    <p:extLst>
      <p:ext uri="{BB962C8B-B14F-4D97-AF65-F5344CB8AC3E}">
        <p14:creationId xmlns:p14="http://schemas.microsoft.com/office/powerpoint/2010/main" val="469255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Section Header - no logo">
    <p:spTree>
      <p:nvGrpSpPr>
        <p:cNvPr id="1" name=""/>
        <p:cNvGrpSpPr/>
        <p:nvPr/>
      </p:nvGrpSpPr>
      <p:grpSpPr>
        <a:xfrm>
          <a:off x="0" y="0"/>
          <a:ext cx="0" cy="0"/>
          <a:chOff x="0" y="0"/>
          <a:chExt cx="0" cy="0"/>
        </a:xfrm>
      </p:grpSpPr>
      <p:cxnSp>
        <p:nvCxnSpPr>
          <p:cNvPr id="18" name="Straight Connector 17"/>
          <p:cNvCxnSpPr/>
          <p:nvPr/>
        </p:nvCxnSpPr>
        <p:spPr>
          <a:xfrm>
            <a:off x="1295400" y="3449638"/>
            <a:ext cx="7105651"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95400" y="3449638"/>
            <a:ext cx="5903384"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8" y="3463211"/>
            <a:ext cx="7055027" cy="1752600"/>
          </a:xfrm>
        </p:spPr>
        <p:txBody>
          <a:bodyPr>
            <a:normAutofit/>
          </a:bodyPr>
          <a:lstStyle>
            <a:lvl1pPr marL="0" indent="0" algn="l">
              <a:buNone/>
              <a:defRPr sz="2000">
                <a:solidFill>
                  <a:srgbClr val="6D6E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7" name="Footer Placeholder 31"/>
          <p:cNvSpPr>
            <a:spLocks noGrp="1"/>
          </p:cNvSpPr>
          <p:nvPr>
            <p:ph type="ftr" sz="quarter" idx="11"/>
          </p:nvPr>
        </p:nvSpPr>
        <p:spPr/>
        <p:txBody>
          <a:bodyPr/>
          <a:lstStyle>
            <a:lvl1pPr>
              <a:defRPr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cxnSp>
        <p:nvCxnSpPr>
          <p:cNvPr id="22" name="Straight Connector 21"/>
          <p:cNvCxnSpPr/>
          <p:nvPr/>
        </p:nvCxnSpPr>
        <p:spPr>
          <a:xfrm>
            <a:off x="1295400" y="3449638"/>
            <a:ext cx="7105651"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4" name="Oval 2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cxnSp>
        <p:nvCxnSpPr>
          <p:cNvPr id="25" name="Straight Connector 24"/>
          <p:cNvCxnSpPr/>
          <p:nvPr/>
        </p:nvCxnSpPr>
        <p:spPr>
          <a:xfrm>
            <a:off x="1295400" y="3449638"/>
            <a:ext cx="5903384"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1" name="Slide Number Placeholder 36"/>
          <p:cNvSpPr>
            <a:spLocks noGrp="1"/>
          </p:cNvSpPr>
          <p:nvPr>
            <p:ph type="sldNum" sz="quarter" idx="10"/>
          </p:nvPr>
        </p:nvSpPr>
        <p:spPr>
          <a:xfrm>
            <a:off x="10703985" y="6111875"/>
            <a:ext cx="527049" cy="412750"/>
          </a:xfrm>
        </p:spPr>
        <p:txBody>
          <a:bodyPr/>
          <a:lstStyle>
            <a:lvl1pPr>
              <a:defRPr smtClean="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grpSp>
        <p:nvGrpSpPr>
          <p:cNvPr id="4" name="Group 20"/>
          <p:cNvGrpSpPr/>
          <p:nvPr/>
        </p:nvGrpSpPr>
        <p:grpSpPr>
          <a:xfrm>
            <a:off x="719667" y="836712"/>
            <a:ext cx="11472333" cy="5743476"/>
            <a:chOff x="539750" y="836712"/>
            <a:chExt cx="8604250" cy="5743476"/>
          </a:xfrm>
        </p:grpSpPr>
        <p:cxnSp>
          <p:nvCxnSpPr>
            <p:cNvPr id="23" name="Straight Connector 22"/>
            <p:cNvCxnSpPr/>
            <p:nvPr userDrawn="1"/>
          </p:nvCxnSpPr>
          <p:spPr>
            <a:xfrm flipV="1">
              <a:off x="971550" y="3444726"/>
              <a:ext cx="5712199" cy="491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27" name="Picture 26" descr="Brown circle.jpg"/>
            <p:cNvPicPr>
              <a:picLocks noChangeAspect="1"/>
            </p:cNvPicPr>
            <p:nvPr userDrawn="1"/>
          </p:nvPicPr>
          <p:blipFill>
            <a:blip r:embed="rId2" cstate="print"/>
            <a:srcRect r="52627"/>
            <a:stretch>
              <a:fillRect/>
            </a:stretch>
          </p:blipFill>
          <p:spPr>
            <a:xfrm>
              <a:off x="6588224" y="836712"/>
              <a:ext cx="2555776" cy="5212080"/>
            </a:xfrm>
            <a:prstGeom prst="rect">
              <a:avLst/>
            </a:prstGeom>
          </p:spPr>
        </p:pic>
        <p:cxnSp>
          <p:nvCxnSpPr>
            <p:cNvPr id="29" name="Straight Connector 28"/>
            <p:cNvCxnSpPr/>
            <p:nvPr userDrawn="1"/>
          </p:nvCxnSpPr>
          <p:spPr>
            <a:xfrm rot="10800000" flipV="1">
              <a:off x="4643444" y="4509119"/>
              <a:ext cx="2304821" cy="1007441"/>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33" name="Oval 32"/>
            <p:cNvSpPr>
              <a:spLocks/>
            </p:cNvSpPr>
            <p:nvPr userDrawn="1"/>
          </p:nvSpPr>
          <p:spPr>
            <a:xfrm>
              <a:off x="3059113" y="4959350"/>
              <a:ext cx="1620837" cy="1620838"/>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34" name="Oval 33"/>
            <p:cNvSpPr>
              <a:spLocks/>
            </p:cNvSpPr>
            <p:nvPr userDrawn="1"/>
          </p:nvSpPr>
          <p:spPr>
            <a:xfrm flipH="1">
              <a:off x="3151188" y="4908550"/>
              <a:ext cx="358775" cy="360363"/>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35" name="Straight Connector 34"/>
            <p:cNvCxnSpPr/>
            <p:nvPr userDrawn="1"/>
          </p:nvCxnSpPr>
          <p:spPr>
            <a:xfrm rot="10800000">
              <a:off x="1331913" y="5373688"/>
              <a:ext cx="1727200" cy="287337"/>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40" name="Oval 39"/>
            <p:cNvSpPr>
              <a:spLocks noChangeAspect="1"/>
            </p:cNvSpPr>
            <p:nvPr userDrawn="1"/>
          </p:nvSpPr>
          <p:spPr>
            <a:xfrm>
              <a:off x="539750" y="4797425"/>
              <a:ext cx="942975" cy="944563"/>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grpSp>
      <p:pic>
        <p:nvPicPr>
          <p:cNvPr id="41" name="Picture 40" descr="ConnectEd_Roundel_Dotted_RED.png"/>
          <p:cNvPicPr>
            <a:picLocks noChangeAspect="1"/>
          </p:cNvPicPr>
          <p:nvPr/>
        </p:nvPicPr>
        <p:blipFill>
          <a:blip r:embed="rId3" cstate="print"/>
          <a:srcRect t="5879"/>
          <a:stretch>
            <a:fillRect/>
          </a:stretch>
        </p:blipFill>
        <p:spPr>
          <a:xfrm>
            <a:off x="9088829" y="0"/>
            <a:ext cx="2254251" cy="1591296"/>
          </a:xfrm>
          <a:prstGeom prst="rect">
            <a:avLst/>
          </a:prstGeom>
        </p:spPr>
      </p:pic>
    </p:spTree>
    <p:extLst>
      <p:ext uri="{BB962C8B-B14F-4D97-AF65-F5344CB8AC3E}">
        <p14:creationId xmlns:p14="http://schemas.microsoft.com/office/powerpoint/2010/main" val="497042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981200"/>
            <a:ext cx="10972800" cy="3886200"/>
          </a:xfrm>
        </p:spPr>
        <p:txBody>
          <a:bodyPr/>
          <a:lstStyle/>
          <a:p>
            <a:pPr lvl="0"/>
            <a:endParaRPr lang="en-GB" noProof="0"/>
          </a:p>
        </p:txBody>
      </p:sp>
      <p:sp>
        <p:nvSpPr>
          <p:cNvPr id="4" name="Rectangle 2"/>
          <p:cNvSpPr>
            <a:spLocks noGrp="1" noChangeArrowheads="1"/>
          </p:cNvSpPr>
          <p:nvPr>
            <p:ph type="ftr" sz="quarter"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F6EB0C6-F79B-424D-841A-07780B952006}" type="slidenum">
              <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6" name="Rectangle 16"/>
          <p:cNvSpPr>
            <a:spLocks noGrp="1" noChangeArrowheads="1"/>
          </p:cNvSpPr>
          <p:nvPr>
            <p:ph type="dt" sz="half" idx="12"/>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1095479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34584" y="617539"/>
            <a:ext cx="10405533" cy="551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19200" y="6324600"/>
            <a:ext cx="2540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4" name="Footer Placeholder 3"/>
          <p:cNvSpPr>
            <a:spLocks noGrp="1"/>
          </p:cNvSpPr>
          <p:nvPr>
            <p:ph type="ftr" sz="quarter" idx="11"/>
          </p:nvPr>
        </p:nvSpPr>
        <p:spPr>
          <a:xfrm>
            <a:off x="3251200" y="6172200"/>
            <a:ext cx="6299200" cy="609600"/>
          </a:xfrm>
        </p:spPr>
        <p:txBody>
          <a:bodyPr/>
          <a:lstStyle>
            <a:lvl1pPr>
              <a:defRPr>
                <a:ea typeface="ＭＳ Ｐゴシック"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itchFamily="34" charset="0"/>
                <a:ea typeface="ＭＳ Ｐゴシック" charset="0"/>
                <a:cs typeface="Arial" pitchFamily="34" charset="0"/>
              </a:rPr>
              <a:t>Copyright © 2009 Allyn &amp; Bacon</a:t>
            </a:r>
          </a:p>
        </p:txBody>
      </p:sp>
      <p:sp>
        <p:nvSpPr>
          <p:cNvPr id="5" name="Slide Number Placeholder 4"/>
          <p:cNvSpPr>
            <a:spLocks noGrp="1"/>
          </p:cNvSpPr>
          <p:nvPr>
            <p:ph type="sldNum" sz="quarter" idx="12"/>
          </p:nvPr>
        </p:nvSpPr>
        <p:spPr>
          <a:xfrm>
            <a:off x="9042400" y="6324600"/>
            <a:ext cx="2540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F620681-FDA5-8A4A-80A5-5CA293E7CE9E}" type="slidenum">
              <a:rPr kumimoji="0" lang="en-US" sz="9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38126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D6E71"/>
              </a:solidFill>
              <a:effectLst/>
              <a:uLnTx/>
              <a:uFillTx/>
              <a:latin typeface="Verdana"/>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A530C3A-245D-4857-82CB-0C980AE55B4F}" type="slidenum">
              <a:rPr kumimoji="0" lang="en-US"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3976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3BAD58-366A-4F56-ACD0-4A77A13B4B28}"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131795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3BAD58-366A-4F56-ACD0-4A77A13B4B28}"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237382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3BAD58-366A-4F56-ACD0-4A77A13B4B28}" type="datetimeFigureOut">
              <a:rPr lang="en-GB" smtClean="0"/>
              <a:t>22/10/2019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139906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3BAD58-366A-4F56-ACD0-4A77A13B4B28}" type="datetimeFigureOut">
              <a:rPr lang="en-GB" smtClean="0"/>
              <a:t>22/10/2019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291027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BAD58-366A-4F56-ACD0-4A77A13B4B28}" type="datetimeFigureOut">
              <a:rPr lang="en-GB" smtClean="0"/>
              <a:t>22/10/2019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328219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3BAD58-366A-4F56-ACD0-4A77A13B4B28}"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232302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3BAD58-366A-4F56-ACD0-4A77A13B4B28}"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02EA9-81A3-4A28-BD33-A8589BD49207}" type="slidenum">
              <a:rPr lang="en-GB" smtClean="0"/>
              <a:t>‹#›</a:t>
            </a:fld>
            <a:endParaRPr lang="en-GB"/>
          </a:p>
        </p:txBody>
      </p:sp>
    </p:spTree>
    <p:extLst>
      <p:ext uri="{BB962C8B-B14F-4D97-AF65-F5344CB8AC3E}">
        <p14:creationId xmlns:p14="http://schemas.microsoft.com/office/powerpoint/2010/main" val="233505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BAD58-366A-4F56-ACD0-4A77A13B4B28}" type="datetimeFigureOut">
              <a:rPr lang="en-GB" smtClean="0"/>
              <a:t>22/10/2019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02EA9-81A3-4A28-BD33-A8589BD49207}" type="slidenum">
              <a:rPr lang="en-GB" smtClean="0"/>
              <a:t>‹#›</a:t>
            </a:fld>
            <a:endParaRPr lang="en-GB"/>
          </a:p>
        </p:txBody>
      </p:sp>
    </p:spTree>
    <p:extLst>
      <p:ext uri="{BB962C8B-B14F-4D97-AF65-F5344CB8AC3E}">
        <p14:creationId xmlns:p14="http://schemas.microsoft.com/office/powerpoint/2010/main" val="345311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624418" y="6326188"/>
            <a:ext cx="11567583"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10682817" y="6092826"/>
            <a:ext cx="624416"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028" name="Title Placeholder 1"/>
          <p:cNvSpPr>
            <a:spLocks noGrp="1"/>
          </p:cNvSpPr>
          <p:nvPr>
            <p:ph type="title"/>
          </p:nvPr>
        </p:nvSpPr>
        <p:spPr bwMode="auto">
          <a:xfrm>
            <a:off x="552451" y="486694"/>
            <a:ext cx="9287933" cy="854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GB" dirty="0"/>
          </a:p>
        </p:txBody>
      </p:sp>
      <p:sp>
        <p:nvSpPr>
          <p:cNvPr id="1029" name="Text Placeholder 2"/>
          <p:cNvSpPr>
            <a:spLocks noGrp="1"/>
          </p:cNvSpPr>
          <p:nvPr>
            <p:ph type="body" idx="1"/>
          </p:nvPr>
        </p:nvSpPr>
        <p:spPr bwMode="auto">
          <a:xfrm>
            <a:off x="550333" y="1431926"/>
            <a:ext cx="10922000" cy="4445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7" name="Rectangle 386"/>
          <p:cNvSpPr/>
          <p:nvPr/>
        </p:nvSpPr>
        <p:spPr>
          <a:xfrm>
            <a:off x="0" y="0"/>
            <a:ext cx="12192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cxnSp>
        <p:nvCxnSpPr>
          <p:cNvPr id="16" name="Straight Connector 15"/>
          <p:cNvCxnSpPr/>
          <p:nvPr/>
        </p:nvCxnSpPr>
        <p:spPr>
          <a:xfrm>
            <a:off x="624418" y="6326188"/>
            <a:ext cx="11567583"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9" name="Slide Number Placeholder 5"/>
          <p:cNvSpPr>
            <a:spLocks noGrp="1"/>
          </p:cNvSpPr>
          <p:nvPr>
            <p:ph type="sldNum" sz="quarter" idx="4"/>
          </p:nvPr>
        </p:nvSpPr>
        <p:spPr>
          <a:xfrm>
            <a:off x="10703985" y="6111875"/>
            <a:ext cx="527049" cy="412750"/>
          </a:xfrm>
          <a:prstGeom prst="rect">
            <a:avLst/>
          </a:prstGeom>
        </p:spPr>
        <p:txBody>
          <a:bodyPr anchor="ctr" anchorCtr="0"/>
          <a:lstStyle>
            <a:lvl1pPr algn="ctr">
              <a:defRPr sz="900">
                <a:solidFill>
                  <a:schemeClr val="tx1">
                    <a:lumMod val="7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FAAE61-2B5D-4778-8CEC-09F9835F9AF3}" type="slidenum">
              <a:rPr kumimoji="0" lang="en-GB" sz="900" b="0" i="0" u="none" strike="noStrike" kern="1200" cap="none" spc="0" normalizeH="0" baseline="0" noProof="0" smtClean="0">
                <a:ln>
                  <a:noFill/>
                </a:ln>
                <a:solidFill>
                  <a:srgbClr val="6D6E71">
                    <a:lumMod val="75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21" name="Footer Placeholder 20"/>
          <p:cNvSpPr>
            <a:spLocks noGrp="1"/>
          </p:cNvSpPr>
          <p:nvPr>
            <p:ph type="ftr" sz="quarter" idx="3"/>
          </p:nvPr>
        </p:nvSpPr>
        <p:spPr>
          <a:xfrm>
            <a:off x="552451" y="6323014"/>
            <a:ext cx="3860800" cy="365125"/>
          </a:xfrm>
          <a:prstGeom prst="rect">
            <a:avLst/>
          </a:prstGeom>
          <a:ln>
            <a:noFill/>
          </a:ln>
        </p:spPr>
        <p:txBody>
          <a:bodyPr vert="horz" lIns="91440" tIns="45720" rIns="91440" bIns="45720" rtlCol="0" anchor="ctr"/>
          <a:lstStyle>
            <a:lvl1pPr algn="l">
              <a:defRPr sz="900" smtClean="0">
                <a:solidFill>
                  <a:schemeClr val="tx1">
                    <a:lumMod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D6E71">
                  <a:lumMod val="75000"/>
                </a:srgbClr>
              </a:solidFill>
              <a:effectLst/>
              <a:uLnTx/>
              <a:uFillTx/>
              <a:latin typeface="Arial" pitchFamily="34" charset="0"/>
              <a:ea typeface="+mn-ea"/>
              <a:cs typeface="Arial" pitchFamily="34" charset="0"/>
            </a:endParaRPr>
          </a:p>
        </p:txBody>
      </p:sp>
      <p:sp>
        <p:nvSpPr>
          <p:cNvPr id="9" name="Rectangle 8"/>
          <p:cNvSpPr/>
          <p:nvPr/>
        </p:nvSpPr>
        <p:spPr>
          <a:xfrm>
            <a:off x="0" y="0"/>
            <a:ext cx="12192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411838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rtl="0" eaLnBrk="1" fontAlgn="base" hangingPunct="1">
        <a:spcBef>
          <a:spcPct val="0"/>
        </a:spcBef>
        <a:spcAft>
          <a:spcPct val="0"/>
        </a:spcAft>
        <a:defRPr sz="3600" b="0" kern="1200">
          <a:solidFill>
            <a:srgbClr val="0039A6"/>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39A6"/>
          </a:solidFill>
          <a:latin typeface="Verdana" pitchFamily="34" charset="0"/>
        </a:defRPr>
      </a:lvl2pPr>
      <a:lvl3pPr algn="l" rtl="0" eaLnBrk="1" fontAlgn="base" hangingPunct="1">
        <a:spcBef>
          <a:spcPct val="0"/>
        </a:spcBef>
        <a:spcAft>
          <a:spcPct val="0"/>
        </a:spcAft>
        <a:defRPr sz="3200" b="1">
          <a:solidFill>
            <a:srgbClr val="0039A6"/>
          </a:solidFill>
          <a:latin typeface="Verdana" pitchFamily="34" charset="0"/>
        </a:defRPr>
      </a:lvl3pPr>
      <a:lvl4pPr algn="l" rtl="0" eaLnBrk="1" fontAlgn="base" hangingPunct="1">
        <a:spcBef>
          <a:spcPct val="0"/>
        </a:spcBef>
        <a:spcAft>
          <a:spcPct val="0"/>
        </a:spcAft>
        <a:defRPr sz="3200" b="1">
          <a:solidFill>
            <a:srgbClr val="0039A6"/>
          </a:solidFill>
          <a:latin typeface="Verdana" pitchFamily="34" charset="0"/>
        </a:defRPr>
      </a:lvl4pPr>
      <a:lvl5pPr algn="l" rtl="0" eaLnBrk="1" fontAlgn="base" hangingPunct="1">
        <a:spcBef>
          <a:spcPct val="0"/>
        </a:spcBef>
        <a:spcAft>
          <a:spcPct val="0"/>
        </a:spcAft>
        <a:defRPr sz="3200" b="1">
          <a:solidFill>
            <a:srgbClr val="0039A6"/>
          </a:solidFill>
          <a:latin typeface="Verdana" pitchFamily="34"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eaLnBrk="1" fontAlgn="base" hangingPunct="1">
        <a:lnSpc>
          <a:spcPct val="130000"/>
        </a:lnSpc>
        <a:spcBef>
          <a:spcPts val="600"/>
        </a:spcBef>
        <a:spcAft>
          <a:spcPts val="600"/>
        </a:spcAft>
        <a:buSzPct val="110000"/>
        <a:buFont typeface="Arial" charset="0"/>
        <a:buChar char="•"/>
        <a:defRPr sz="2800" kern="1200">
          <a:solidFill>
            <a:schemeClr val="tx1">
              <a:lumMod val="75000"/>
            </a:schemeClr>
          </a:solidFill>
          <a:latin typeface="Arial" pitchFamily="34" charset="0"/>
          <a:ea typeface="+mn-ea"/>
          <a:cs typeface="Arial" pitchFamily="34" charset="0"/>
        </a:defRPr>
      </a:lvl1pPr>
      <a:lvl2pPr marL="742950" indent="-285750" algn="l" rtl="0" eaLnBrk="1" fontAlgn="base" hangingPunct="1">
        <a:lnSpc>
          <a:spcPct val="130000"/>
        </a:lnSpc>
        <a:spcBef>
          <a:spcPts val="600"/>
        </a:spcBef>
        <a:spcAft>
          <a:spcPts val="600"/>
        </a:spcAft>
        <a:buClr>
          <a:srgbClr val="747678"/>
        </a:buClr>
        <a:buSzPct val="80000"/>
        <a:buFont typeface="Arial" charset="0"/>
        <a:buChar char="–"/>
        <a:defRPr sz="2800" kern="1200">
          <a:solidFill>
            <a:schemeClr val="tx1">
              <a:lumMod val="75000"/>
            </a:schemeClr>
          </a:solidFill>
          <a:latin typeface="Arial" pitchFamily="34" charset="0"/>
          <a:ea typeface="+mn-ea"/>
          <a:cs typeface="Arial" pitchFamily="34" charset="0"/>
        </a:defRPr>
      </a:lvl2pPr>
      <a:lvl3pPr marL="1143000" indent="-228600" algn="l" rtl="0" eaLnBrk="1" fontAlgn="base" hangingPunct="1">
        <a:lnSpc>
          <a:spcPct val="130000"/>
        </a:lnSpc>
        <a:spcBef>
          <a:spcPts val="600"/>
        </a:spcBef>
        <a:spcAft>
          <a:spcPts val="600"/>
        </a:spcAft>
        <a:buClr>
          <a:srgbClr val="747678"/>
        </a:buClr>
        <a:buSzPct val="110000"/>
        <a:buFont typeface="Arial" charset="0"/>
        <a:buChar char="•"/>
        <a:defRPr sz="2400" kern="1200">
          <a:solidFill>
            <a:schemeClr val="tx1">
              <a:lumMod val="75000"/>
            </a:schemeClr>
          </a:solidFill>
          <a:latin typeface="Arial" pitchFamily="34" charset="0"/>
          <a:ea typeface="+mn-ea"/>
          <a:cs typeface="Arial" pitchFamily="34" charset="0"/>
        </a:defRPr>
      </a:lvl3pPr>
      <a:lvl4pPr marL="1600200" indent="-228600" algn="l" rtl="0" eaLnBrk="1" fontAlgn="base" hangingPunct="1">
        <a:lnSpc>
          <a:spcPct val="130000"/>
        </a:lnSpc>
        <a:spcBef>
          <a:spcPts val="600"/>
        </a:spcBef>
        <a:spcAft>
          <a:spcPts val="600"/>
        </a:spcAft>
        <a:buClr>
          <a:srgbClr val="747678"/>
        </a:buClr>
        <a:buSzPct val="80000"/>
        <a:buFont typeface="Arial" charset="0"/>
        <a:buChar char="–"/>
        <a:defRPr sz="2000" kern="1200">
          <a:solidFill>
            <a:schemeClr val="tx1">
              <a:lumMod val="75000"/>
            </a:schemeClr>
          </a:solidFill>
          <a:latin typeface="Arial" pitchFamily="34" charset="0"/>
          <a:ea typeface="+mn-ea"/>
          <a:cs typeface="Arial" pitchFamily="34" charset="0"/>
        </a:defRPr>
      </a:lvl4pPr>
      <a:lvl5pPr marL="2057400" indent="-228600" algn="l" rtl="0" eaLnBrk="1" fontAlgn="base" hangingPunct="1">
        <a:lnSpc>
          <a:spcPct val="130000"/>
        </a:lnSpc>
        <a:spcBef>
          <a:spcPts val="600"/>
        </a:spcBef>
        <a:spcAft>
          <a:spcPts val="600"/>
        </a:spcAft>
        <a:buClr>
          <a:srgbClr val="747678"/>
        </a:buClr>
        <a:buFont typeface="Arial" charset="0"/>
        <a:buChar char="»"/>
        <a:defRPr sz="2000" kern="1200">
          <a:solidFill>
            <a:schemeClr val="tx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931025" y="1873251"/>
            <a:ext cx="7581208" cy="1470025"/>
          </a:xfrm>
          <a:ln w="9525"/>
          <a:extLst>
            <a:ext uri="{91240B29-F687-4F45-9708-019B960494DF}">
              <a14:hiddenLine xmlns:a14="http://schemas.microsoft.com/office/drawing/2010/main" w="6350">
                <a:solidFill>
                  <a:srgbClr val="000000"/>
                </a:solidFill>
                <a:miter lim="800000"/>
                <a:headEnd/>
                <a:tailEnd/>
              </a14:hiddenLine>
            </a:ext>
          </a:extLst>
        </p:spPr>
        <p:txBody>
          <a:bodyPr>
            <a:normAutofit fontScale="90000"/>
          </a:bodyPr>
          <a:lstStyle/>
          <a:p>
            <a:r>
              <a:rPr lang="en-GB" dirty="0">
                <a:latin typeface="+mn-lt"/>
              </a:rPr>
              <a:t>The Experiences of Postgraduate Research Students from Black, Asian and Minority Ethnic Background: An Exploratory Study </a:t>
            </a:r>
            <a:endParaRPr lang="en-GB" altLang="en-US" dirty="0">
              <a:latin typeface="+mn-lt"/>
            </a:endParaRPr>
          </a:p>
        </p:txBody>
      </p:sp>
      <p:sp>
        <p:nvSpPr>
          <p:cNvPr id="5" name="Subtitle 4"/>
          <p:cNvSpPr>
            <a:spLocks noGrp="1"/>
          </p:cNvSpPr>
          <p:nvPr>
            <p:ph type="subTitle" idx="1"/>
          </p:nvPr>
        </p:nvSpPr>
        <p:spPr>
          <a:xfrm>
            <a:off x="2389189" y="3536951"/>
            <a:ext cx="5291137" cy="1134801"/>
          </a:xfrm>
        </p:spPr>
        <p:txBody>
          <a:bodyPr>
            <a:normAutofit fontScale="70000" lnSpcReduction="20000"/>
          </a:bodyPr>
          <a:lstStyle/>
          <a:p>
            <a:pPr>
              <a:lnSpc>
                <a:spcPct val="120000"/>
              </a:lnSpc>
              <a:defRPr/>
            </a:pPr>
            <a:r>
              <a:rPr lang="en-GB" dirty="0"/>
              <a:t>Dr Siobhan Lynam, Dr Caroline Lafarge, Dr Raffaella Milani, Professor Marcia  Worrell, UWL</a:t>
            </a:r>
          </a:p>
          <a:p>
            <a:pPr>
              <a:lnSpc>
                <a:spcPct val="120000"/>
              </a:lnSpc>
              <a:defRPr/>
            </a:pPr>
            <a:r>
              <a:rPr lang="en-GB" dirty="0"/>
              <a:t>1st International Conference on the Mental Health &amp; Wellbeing of Postgraduate Researcher 2019</a:t>
            </a:r>
          </a:p>
        </p:txBody>
      </p:sp>
    </p:spTree>
    <p:extLst>
      <p:ext uri="{BB962C8B-B14F-4D97-AF65-F5344CB8AC3E}">
        <p14:creationId xmlns:p14="http://schemas.microsoft.com/office/powerpoint/2010/main" val="2998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C536B58-5C21-074D-B53E-EB760A8FAAD3}"/>
              </a:ext>
            </a:extLst>
          </p:cNvPr>
          <p:cNvSpPr>
            <a:spLocks noGrp="1"/>
          </p:cNvSpPr>
          <p:nvPr>
            <p:ph idx="1"/>
          </p:nvPr>
        </p:nvSpPr>
        <p:spPr>
          <a:xfrm>
            <a:off x="565680" y="1428801"/>
            <a:ext cx="10923851" cy="4743399"/>
          </a:xfrm>
        </p:spPr>
        <p:txBody>
          <a:bodyPr>
            <a:normAutofit fontScale="62500" lnSpcReduction="20000"/>
          </a:bodyPr>
          <a:lstStyle/>
          <a:p>
            <a:r>
              <a:rPr lang="en-GB" dirty="0"/>
              <a:t>Some students felt that universities had </a:t>
            </a:r>
            <a:r>
              <a:rPr lang="en-GB" b="1" dirty="0"/>
              <a:t>diversity policies </a:t>
            </a:r>
            <a:r>
              <a:rPr lang="en-GB" dirty="0"/>
              <a:t>but in reality there was </a:t>
            </a:r>
            <a:r>
              <a:rPr lang="en-GB" b="1" dirty="0"/>
              <a:t>discrimination</a:t>
            </a:r>
            <a:r>
              <a:rPr lang="en-GB" dirty="0"/>
              <a:t>- affecting funding, opportunities, jobs, publications, career development – ‘</a:t>
            </a:r>
            <a:r>
              <a:rPr lang="en-GB" i="1" dirty="0"/>
              <a:t>saying but not doing the right thing’</a:t>
            </a:r>
            <a:r>
              <a:rPr lang="en-GB" dirty="0"/>
              <a:t>(P3)</a:t>
            </a:r>
          </a:p>
          <a:p>
            <a:r>
              <a:rPr lang="en-GB" dirty="0"/>
              <a:t>For some it was </a:t>
            </a:r>
            <a:r>
              <a:rPr lang="en-GB" b="1" dirty="0"/>
              <a:t>discreet discrimination </a:t>
            </a:r>
            <a:r>
              <a:rPr lang="en-GB" dirty="0"/>
              <a:t>through lack of understanding such as have meetings in the pub for others it was </a:t>
            </a:r>
            <a:r>
              <a:rPr lang="en-GB" b="1" dirty="0"/>
              <a:t>outright discrimination </a:t>
            </a:r>
            <a:r>
              <a:rPr lang="en-GB" dirty="0"/>
              <a:t>– students with years of professional experience doing  </a:t>
            </a:r>
            <a:r>
              <a:rPr lang="en-GB" i="1" dirty="0"/>
              <a:t>‘menial jobs’ </a:t>
            </a:r>
            <a:r>
              <a:rPr lang="en-GB" dirty="0"/>
              <a:t>in the UK</a:t>
            </a:r>
          </a:p>
          <a:p>
            <a:r>
              <a:rPr lang="en-GB" dirty="0"/>
              <a:t>Students commented on the </a:t>
            </a:r>
            <a:r>
              <a:rPr lang="en-GB" b="1" dirty="0"/>
              <a:t>lack of ethnic diversity </a:t>
            </a:r>
            <a:r>
              <a:rPr lang="en-GB" dirty="0"/>
              <a:t>in academic and other professional groups </a:t>
            </a:r>
            <a:r>
              <a:rPr lang="en-GB" i="1" dirty="0"/>
              <a:t>‘ They are all from one particular ethnic group’</a:t>
            </a:r>
            <a:r>
              <a:rPr lang="en-GB" dirty="0"/>
              <a:t>(P3). These groups were felt not to deliberately exclude ethnic groups but they were thought to be more comfortable with each other</a:t>
            </a:r>
          </a:p>
          <a:p>
            <a:r>
              <a:rPr lang="en-GB" dirty="0"/>
              <a:t>Culture affected </a:t>
            </a:r>
            <a:r>
              <a:rPr lang="en-GB" b="1" dirty="0"/>
              <a:t>help seeking behaviours </a:t>
            </a:r>
            <a:r>
              <a:rPr lang="en-GB" dirty="0"/>
              <a:t>for MH issues and the appropriateness of that help. Students were ashamed to ask for help- </a:t>
            </a:r>
            <a:r>
              <a:rPr lang="en-GB" i="1" dirty="0"/>
              <a:t>‘Putting on a mask’ </a:t>
            </a:r>
            <a:r>
              <a:rPr lang="en-GB" dirty="0"/>
              <a:t>(P14)</a:t>
            </a:r>
          </a:p>
          <a:p>
            <a:r>
              <a:rPr lang="en-GB" dirty="0"/>
              <a:t>Discrimination, lack of cultural sensitivity and barriers to seeking appropriate help can adversely effect students’ mental health</a:t>
            </a:r>
          </a:p>
        </p:txBody>
      </p:sp>
      <p:sp>
        <p:nvSpPr>
          <p:cNvPr id="3" name="Title 2">
            <a:extLst>
              <a:ext uri="{FF2B5EF4-FFF2-40B4-BE49-F238E27FC236}">
                <a16:creationId xmlns:a16="http://schemas.microsoft.com/office/drawing/2014/main" xmlns="" id="{82D2DC22-0958-DF42-82ED-BA5E12063698}"/>
              </a:ext>
            </a:extLst>
          </p:cNvPr>
          <p:cNvSpPr>
            <a:spLocks noGrp="1"/>
          </p:cNvSpPr>
          <p:nvPr>
            <p:ph type="title"/>
          </p:nvPr>
        </p:nvSpPr>
        <p:spPr/>
        <p:txBody>
          <a:bodyPr/>
          <a:lstStyle/>
          <a:p>
            <a:r>
              <a:rPr lang="en-US" dirty="0"/>
              <a:t>Ethnicity</a:t>
            </a:r>
          </a:p>
        </p:txBody>
      </p:sp>
    </p:spTree>
    <p:extLst>
      <p:ext uri="{BB962C8B-B14F-4D97-AF65-F5344CB8AC3E}">
        <p14:creationId xmlns:p14="http://schemas.microsoft.com/office/powerpoint/2010/main" val="130530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Ethnicity</a:t>
            </a:r>
          </a:p>
        </p:txBody>
      </p:sp>
      <p:sp>
        <p:nvSpPr>
          <p:cNvPr id="5" name="Content Placeholder 8"/>
          <p:cNvSpPr txBox="1">
            <a:spLocks/>
          </p:cNvSpPr>
          <p:nvPr/>
        </p:nvSpPr>
        <p:spPr bwMode="auto">
          <a:xfrm>
            <a:off x="6096000" y="2005445"/>
            <a:ext cx="5030788" cy="3359256"/>
          </a:xfrm>
          <a:prstGeom prst="wedgeRoundRectCallout">
            <a:avLst/>
          </a:prstGeom>
          <a:noFill/>
          <a:ln w="25400" cap="flat" cmpd="sng" algn="ctr">
            <a:solidFill>
              <a:schemeClr val="tx2"/>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rmAutofit fontScale="92500" lnSpcReduction="10000"/>
          </a:bodyPr>
          <a:lstStyle>
            <a:lvl1pPr marL="187325" indent="-187325" algn="l" rtl="0" eaLnBrk="1" fontAlgn="base" hangingPunct="1">
              <a:lnSpc>
                <a:spcPct val="130000"/>
              </a:lnSpc>
              <a:spcBef>
                <a:spcPts val="600"/>
              </a:spcBef>
              <a:spcAft>
                <a:spcPts val="600"/>
              </a:spcAft>
              <a:buSzPct val="110000"/>
              <a:buFont typeface="Arial" charset="0"/>
              <a:buChar char="•"/>
              <a:defRPr sz="2800" kern="1200">
                <a:solidFill>
                  <a:schemeClr val="tx1">
                    <a:lumMod val="75000"/>
                  </a:schemeClr>
                </a:solidFill>
                <a:latin typeface="+mn-lt"/>
                <a:ea typeface="+mn-ea"/>
                <a:cs typeface="+mn-cs"/>
              </a:defRPr>
            </a:lvl1pPr>
            <a:lvl2pPr marL="742950" indent="-285750" algn="l" rtl="0" eaLnBrk="1" fontAlgn="base" hangingPunct="1">
              <a:lnSpc>
                <a:spcPct val="130000"/>
              </a:lnSpc>
              <a:spcBef>
                <a:spcPts val="600"/>
              </a:spcBef>
              <a:spcAft>
                <a:spcPts val="600"/>
              </a:spcAft>
              <a:buClr>
                <a:srgbClr val="747678"/>
              </a:buClr>
              <a:buSzPct val="80000"/>
              <a:buFont typeface="Arial" charset="0"/>
              <a:buChar char="–"/>
              <a:defRPr sz="2800" kern="1200">
                <a:solidFill>
                  <a:schemeClr val="tx1">
                    <a:lumMod val="75000"/>
                  </a:schemeClr>
                </a:solidFill>
                <a:latin typeface="+mn-lt"/>
                <a:ea typeface="+mn-ea"/>
                <a:cs typeface="+mn-cs"/>
              </a:defRPr>
            </a:lvl2pPr>
            <a:lvl3pPr marL="1143000" indent="-228600" algn="l" rtl="0" eaLnBrk="1" fontAlgn="base" hangingPunct="1">
              <a:lnSpc>
                <a:spcPct val="130000"/>
              </a:lnSpc>
              <a:spcBef>
                <a:spcPts val="600"/>
              </a:spcBef>
              <a:spcAft>
                <a:spcPts val="600"/>
              </a:spcAft>
              <a:buClr>
                <a:srgbClr val="747678"/>
              </a:buClr>
              <a:buSzPct val="110000"/>
              <a:buFont typeface="Arial" charset="0"/>
              <a:buChar char="•"/>
              <a:defRPr sz="2400" kern="1200">
                <a:solidFill>
                  <a:schemeClr val="tx1">
                    <a:lumMod val="75000"/>
                  </a:schemeClr>
                </a:solidFill>
                <a:latin typeface="+mn-lt"/>
                <a:ea typeface="+mn-ea"/>
                <a:cs typeface="+mn-cs"/>
              </a:defRPr>
            </a:lvl3pPr>
            <a:lvl4pPr marL="1600200" indent="-228600" algn="l" rtl="0" eaLnBrk="1" fontAlgn="base" hangingPunct="1">
              <a:lnSpc>
                <a:spcPct val="130000"/>
              </a:lnSpc>
              <a:spcBef>
                <a:spcPts val="600"/>
              </a:spcBef>
              <a:spcAft>
                <a:spcPts val="600"/>
              </a:spcAft>
              <a:buClr>
                <a:srgbClr val="747678"/>
              </a:buClr>
              <a:buSzPct val="80000"/>
              <a:buFont typeface="Arial" pitchFamily="34" charset="0"/>
              <a:buChar char="–"/>
              <a:defRPr sz="2000" kern="1200">
                <a:solidFill>
                  <a:schemeClr val="tx1">
                    <a:lumMod val="75000"/>
                  </a:schemeClr>
                </a:solidFill>
                <a:latin typeface="+mn-lt"/>
                <a:ea typeface="+mn-ea"/>
                <a:cs typeface="+mn-cs"/>
              </a:defRPr>
            </a:lvl4pPr>
            <a:lvl5pPr marL="2057400" indent="-228600" algn="l" rtl="0" eaLnBrk="1" fontAlgn="base" hangingPunct="1">
              <a:lnSpc>
                <a:spcPct val="130000"/>
              </a:lnSpc>
              <a:spcBef>
                <a:spcPts val="600"/>
              </a:spcBef>
              <a:spcAft>
                <a:spcPts val="600"/>
              </a:spcAft>
              <a:buClr>
                <a:srgbClr val="747678"/>
              </a:buClr>
              <a:buFont typeface="Arial"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US" i="1" dirty="0"/>
              <a:t>If you don’t drink it can be…if you are older and white and male and they’ll go out drinking. Then you can’t interact if o don’t drink (P14)</a:t>
            </a:r>
            <a:endParaRPr lang="en-GB" i="1" dirty="0"/>
          </a:p>
        </p:txBody>
      </p:sp>
      <p:sp>
        <p:nvSpPr>
          <p:cNvPr id="18" name="Content Placeholder 8"/>
          <p:cNvSpPr>
            <a:spLocks noGrp="1"/>
          </p:cNvSpPr>
          <p:nvPr>
            <p:ph idx="1"/>
          </p:nvPr>
        </p:nvSpPr>
        <p:spPr>
          <a:xfrm>
            <a:off x="874570" y="1445137"/>
            <a:ext cx="5030788" cy="4114800"/>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ormAutofit fontScale="70000" lnSpcReduction="20000"/>
          </a:bodyPr>
          <a:lstStyle/>
          <a:p>
            <a:pPr marL="0" indent="0">
              <a:buNone/>
            </a:pPr>
            <a:r>
              <a:rPr lang="en-GB" i="1" dirty="0"/>
              <a:t>I think basically because you are not from a certain background because you are from a BAME background. You do not fit our criteria so you are less likely to get a job, or less likely to be promoted, or less likely to be listened to in that sense. Or less likely to develop you (P3)</a:t>
            </a:r>
          </a:p>
        </p:txBody>
      </p:sp>
    </p:spTree>
    <p:extLst>
      <p:ext uri="{BB962C8B-B14F-4D97-AF65-F5344CB8AC3E}">
        <p14:creationId xmlns:p14="http://schemas.microsoft.com/office/powerpoint/2010/main" val="55293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Privilege (Lack of..)</a:t>
            </a:r>
          </a:p>
        </p:txBody>
      </p:sp>
      <p:sp>
        <p:nvSpPr>
          <p:cNvPr id="2" name="Content Placeholder 1">
            <a:extLst>
              <a:ext uri="{FF2B5EF4-FFF2-40B4-BE49-F238E27FC236}">
                <a16:creationId xmlns:a16="http://schemas.microsoft.com/office/drawing/2014/main" xmlns="" id="{F05873F0-125C-3A49-870E-B9C605C06863}"/>
              </a:ext>
            </a:extLst>
          </p:cNvPr>
          <p:cNvSpPr>
            <a:spLocks noGrp="1"/>
          </p:cNvSpPr>
          <p:nvPr>
            <p:ph idx="1"/>
          </p:nvPr>
        </p:nvSpPr>
        <p:spPr>
          <a:xfrm>
            <a:off x="565680" y="1428801"/>
            <a:ext cx="10923851" cy="5001496"/>
          </a:xfrm>
        </p:spPr>
        <p:txBody>
          <a:bodyPr>
            <a:normAutofit fontScale="62500" lnSpcReduction="20000"/>
          </a:bodyPr>
          <a:lstStyle/>
          <a:p>
            <a:pPr marL="0" indent="0" fontAlgn="auto">
              <a:lnSpc>
                <a:spcPct val="100000"/>
              </a:lnSpc>
              <a:spcBef>
                <a:spcPts val="0"/>
              </a:spcBef>
              <a:spcAft>
                <a:spcPts val="0"/>
              </a:spcAft>
              <a:buSzTx/>
              <a:buNone/>
              <a:defRPr/>
            </a:pPr>
            <a:r>
              <a:rPr lang="en-GB" dirty="0">
                <a:latin typeface="Calibri" panose="020F0502020204030204" pitchFamily="34" charset="0"/>
                <a:ea typeface="Calibri" panose="020F0502020204030204" pitchFamily="34" charset="0"/>
                <a:cs typeface="Times New Roman" panose="02020603050405020304" pitchFamily="18" charset="0"/>
              </a:rPr>
              <a:t>Privilege - includes Financial, culture capital, nationality, language</a:t>
            </a:r>
          </a:p>
          <a:p>
            <a:pPr marL="0" indent="0" fontAlgn="auto">
              <a:lnSpc>
                <a:spcPct val="100000"/>
              </a:lnSpc>
              <a:spcBef>
                <a:spcPts val="0"/>
              </a:spcBef>
              <a:spcAft>
                <a:spcPts val="0"/>
              </a:spcAft>
              <a:buSzTx/>
              <a:buNone/>
              <a:defRP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00000"/>
              </a:lnSpc>
              <a:spcBef>
                <a:spcPts val="0"/>
              </a:spcBef>
              <a:spcAft>
                <a:spcPts val="0"/>
              </a:spcAft>
              <a:buSzTx/>
              <a:buNone/>
              <a:defRPr/>
            </a:pPr>
            <a:r>
              <a:rPr lang="en-GB" dirty="0">
                <a:latin typeface="Calibri" panose="020F0502020204030204" pitchFamily="34" charset="0"/>
                <a:ea typeface="Calibri" panose="020F0502020204030204" pitchFamily="34" charset="0"/>
                <a:cs typeface="Times New Roman" panose="02020603050405020304" pitchFamily="18" charset="0"/>
              </a:rPr>
              <a:t>Lack of these Privileges add stress to the BAME PhD student experience</a:t>
            </a:r>
          </a:p>
          <a:p>
            <a:pPr marL="0" indent="0" fontAlgn="auto">
              <a:lnSpc>
                <a:spcPct val="100000"/>
              </a:lnSpc>
              <a:spcBef>
                <a:spcPts val="0"/>
              </a:spcBef>
              <a:spcAft>
                <a:spcPts val="0"/>
              </a:spcAft>
              <a:buSzTx/>
              <a:buNone/>
              <a:defRPr/>
            </a:pP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0000"/>
              </a:lnSpc>
              <a:spcBef>
                <a:spcPts val="0"/>
              </a:spcBef>
              <a:spcAft>
                <a:spcPts val="0"/>
              </a:spcAft>
              <a:buSzTx/>
              <a:defRPr/>
            </a:pPr>
            <a:r>
              <a:rPr lang="en-GB" b="1" dirty="0">
                <a:latin typeface="Calibri" panose="020F0502020204030204" pitchFamily="34" charset="0"/>
                <a:ea typeface="Calibri" panose="020F0502020204030204" pitchFamily="34" charset="0"/>
                <a:cs typeface="Times New Roman" panose="02020603050405020304" pitchFamily="18" charset="0"/>
              </a:rPr>
              <a:t>Financial</a:t>
            </a:r>
            <a:r>
              <a:rPr lang="en-GB" dirty="0">
                <a:latin typeface="Calibri" panose="020F0502020204030204" pitchFamily="34" charset="0"/>
                <a:ea typeface="Calibri" panose="020F0502020204030204" pitchFamily="34" charset="0"/>
                <a:cs typeface="Times New Roman" panose="02020603050405020304" pitchFamily="18" charset="0"/>
              </a:rPr>
              <a:t>- Higher fees, less scholarship and other funding opportunities for international students (courses, conferences, proofreading) – adds stress and reduces career opportunities, </a:t>
            </a:r>
          </a:p>
          <a:p>
            <a:pPr fontAlgn="auto">
              <a:lnSpc>
                <a:spcPct val="100000"/>
              </a:lnSpc>
              <a:spcBef>
                <a:spcPts val="0"/>
              </a:spcBef>
              <a:spcAft>
                <a:spcPts val="0"/>
              </a:spcAft>
              <a:buSzTx/>
              <a:defRPr/>
            </a:pP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0000"/>
              </a:lnSpc>
              <a:spcBef>
                <a:spcPts val="0"/>
              </a:spcBef>
              <a:spcAft>
                <a:spcPts val="0"/>
              </a:spcAft>
              <a:buSzTx/>
              <a:defRPr/>
            </a:pPr>
            <a:r>
              <a:rPr lang="en-GB" b="1" dirty="0">
                <a:latin typeface="Calibri" panose="020F0502020204030204" pitchFamily="34" charset="0"/>
                <a:ea typeface="Calibri" panose="020F0502020204030204" pitchFamily="34" charset="0"/>
                <a:cs typeface="Times New Roman" panose="02020603050405020304" pitchFamily="18" charset="0"/>
              </a:rPr>
              <a:t>Culture capital</a:t>
            </a:r>
            <a:r>
              <a:rPr lang="en-GB" dirty="0">
                <a:latin typeface="Calibri" panose="020F0502020204030204" pitchFamily="34" charset="0"/>
                <a:ea typeface="Calibri" panose="020F0502020204030204" pitchFamily="34" charset="0"/>
                <a:cs typeface="Times New Roman" panose="02020603050405020304" pitchFamily="18" charset="0"/>
              </a:rPr>
              <a:t>- often first generation to attend university- less support from family need to negotiate the UK HE environment alone. Students felt less formal supervisory meeting were more constructive</a:t>
            </a:r>
          </a:p>
          <a:p>
            <a:pPr marL="0" indent="0" fontAlgn="auto">
              <a:lnSpc>
                <a:spcPct val="100000"/>
              </a:lnSpc>
              <a:spcBef>
                <a:spcPts val="0"/>
              </a:spcBef>
              <a:spcAft>
                <a:spcPts val="0"/>
              </a:spcAft>
              <a:buSzTx/>
              <a:buNone/>
              <a:defRPr/>
            </a:pP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0000"/>
              </a:lnSpc>
              <a:spcBef>
                <a:spcPts val="0"/>
              </a:spcBef>
              <a:spcAft>
                <a:spcPts val="0"/>
              </a:spcAft>
              <a:buSzTx/>
              <a:defRPr/>
            </a:pPr>
            <a:r>
              <a:rPr lang="en-GB" b="1" dirty="0">
                <a:latin typeface="Calibri" panose="020F0502020204030204" pitchFamily="34" charset="0"/>
                <a:ea typeface="Calibri" panose="020F0502020204030204" pitchFamily="34" charset="0"/>
                <a:cs typeface="Times New Roman" panose="02020603050405020304" pitchFamily="18" charset="0"/>
              </a:rPr>
              <a:t>Nationality</a:t>
            </a:r>
            <a:r>
              <a:rPr lang="en-GB" dirty="0">
                <a:latin typeface="Calibri" panose="020F0502020204030204" pitchFamily="34" charset="0"/>
                <a:ea typeface="Calibri" panose="020F0502020204030204" pitchFamily="34" charset="0"/>
                <a:cs typeface="Times New Roman" panose="02020603050405020304" pitchFamily="18" charset="0"/>
              </a:rPr>
              <a:t>- Less opportunities for non-UK, non-EU students</a:t>
            </a:r>
          </a:p>
          <a:p>
            <a:pPr fontAlgn="auto">
              <a:lnSpc>
                <a:spcPct val="100000"/>
              </a:lnSpc>
              <a:spcBef>
                <a:spcPts val="0"/>
              </a:spcBef>
              <a:spcAft>
                <a:spcPts val="0"/>
              </a:spcAft>
              <a:buSzTx/>
              <a:defRPr/>
            </a:pP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auto">
              <a:lnSpc>
                <a:spcPct val="100000"/>
              </a:lnSpc>
              <a:spcBef>
                <a:spcPts val="0"/>
              </a:spcBef>
              <a:spcAft>
                <a:spcPts val="0"/>
              </a:spcAft>
              <a:buSzTx/>
              <a:defRPr/>
            </a:pPr>
            <a:r>
              <a:rPr lang="en-GB" b="1" dirty="0">
                <a:latin typeface="Calibri" panose="020F0502020204030204" pitchFamily="34" charset="0"/>
                <a:ea typeface="Calibri" panose="020F0502020204030204" pitchFamily="34" charset="0"/>
                <a:cs typeface="Times New Roman" panose="02020603050405020304" pitchFamily="18" charset="0"/>
              </a:rPr>
              <a:t>Language</a:t>
            </a:r>
            <a:r>
              <a:rPr lang="en-GB" dirty="0">
                <a:latin typeface="Calibri" panose="020F0502020204030204" pitchFamily="34" charset="0"/>
                <a:ea typeface="Calibri" panose="020F0502020204030204" pitchFamily="34" charset="0"/>
                <a:cs typeface="Times New Roman" panose="02020603050405020304" pitchFamily="18" charset="0"/>
              </a:rPr>
              <a:t>- English as second language additional barrier, students judged by their English and not their ability. Some students were afraid to speak at meetings because of their accent.  Family unable to help with proofreading</a:t>
            </a:r>
          </a:p>
          <a:p>
            <a:pPr marL="0" indent="0" fontAlgn="auto">
              <a:lnSpc>
                <a:spcPct val="100000"/>
              </a:lnSpc>
              <a:spcBef>
                <a:spcPts val="0"/>
              </a:spcBef>
              <a:spcAft>
                <a:spcPts val="0"/>
              </a:spcAft>
              <a:buSzTx/>
              <a:buNone/>
              <a:defRP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00000"/>
              </a:lnSpc>
              <a:spcBef>
                <a:spcPts val="0"/>
              </a:spcBef>
              <a:spcAft>
                <a:spcPts val="0"/>
              </a:spcAft>
              <a:buSzTx/>
              <a:buNone/>
              <a:defRPr/>
            </a:pPr>
            <a:r>
              <a:rPr lang="en-GB" dirty="0">
                <a:latin typeface="Calibri" panose="020F0502020204030204" pitchFamily="34" charset="0"/>
                <a:ea typeface="Calibri" panose="020F0502020204030204" pitchFamily="34" charset="0"/>
                <a:cs typeface="Times New Roman" panose="02020603050405020304" pitchFamily="18" charset="0"/>
              </a:rPr>
              <a:t>Extensions, conference attendances are more arduous for international BAME students as they need visas and extensions have financial consequences</a:t>
            </a:r>
          </a:p>
          <a:p>
            <a:pPr marL="0" indent="0" fontAlgn="auto">
              <a:lnSpc>
                <a:spcPct val="100000"/>
              </a:lnSpc>
              <a:spcBef>
                <a:spcPts val="0"/>
              </a:spcBef>
              <a:spcAft>
                <a:spcPts val="0"/>
              </a:spcAft>
              <a:buSzTx/>
              <a:buNone/>
              <a:defRPr/>
            </a:pP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US" dirty="0"/>
              <a:t>These issues create barriers that </a:t>
            </a:r>
            <a:r>
              <a:rPr lang="en-GB" dirty="0"/>
              <a:t>can unfavourably effect students’ mental health</a:t>
            </a:r>
          </a:p>
          <a:p>
            <a:endParaRPr lang="en-US" dirty="0"/>
          </a:p>
        </p:txBody>
      </p:sp>
    </p:spTree>
    <p:extLst>
      <p:ext uri="{BB962C8B-B14F-4D97-AF65-F5344CB8AC3E}">
        <p14:creationId xmlns:p14="http://schemas.microsoft.com/office/powerpoint/2010/main" val="198212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Privilege</a:t>
            </a:r>
          </a:p>
        </p:txBody>
      </p:sp>
      <p:sp>
        <p:nvSpPr>
          <p:cNvPr id="4" name="Content Placeholder 8"/>
          <p:cNvSpPr>
            <a:spLocks noGrp="1"/>
          </p:cNvSpPr>
          <p:nvPr>
            <p:ph idx="1"/>
          </p:nvPr>
        </p:nvSpPr>
        <p:spPr>
          <a:xfrm>
            <a:off x="565680" y="1880755"/>
            <a:ext cx="6014500" cy="3996517"/>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ormAutofit fontScale="70000" lnSpcReduction="20000"/>
          </a:bodyPr>
          <a:lstStyle/>
          <a:p>
            <a:pPr marL="0" indent="0">
              <a:buNone/>
            </a:pPr>
            <a:r>
              <a:rPr lang="en-GB" i="1" dirty="0"/>
              <a:t>I did finish my deadline but my supervisor told me I need extra time to write some more,…so then I wanted to extend my student registration and for that I needed an extension of my visa as well,…I am not a fully scholarship student, so I was really struggling in terms of… finances and stuff (P4)</a:t>
            </a:r>
          </a:p>
        </p:txBody>
      </p:sp>
      <p:sp>
        <p:nvSpPr>
          <p:cNvPr id="5" name="Content Placeholder 8"/>
          <p:cNvSpPr txBox="1">
            <a:spLocks/>
          </p:cNvSpPr>
          <p:nvPr/>
        </p:nvSpPr>
        <p:spPr bwMode="auto">
          <a:xfrm>
            <a:off x="6756825" y="2069042"/>
            <a:ext cx="5319539" cy="3189157"/>
          </a:xfrm>
          <a:prstGeom prst="wedgeRoundRectCallout">
            <a:avLst/>
          </a:prstGeom>
          <a:noFill/>
          <a:ln w="25400" cap="flat" cmpd="sng" algn="ctr">
            <a:solidFill>
              <a:schemeClr val="tx2"/>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rmAutofit fontScale="70000" lnSpcReduction="20000"/>
          </a:bodyPr>
          <a:lstStyle>
            <a:lvl1pPr marL="187325" indent="-187325" algn="l" rtl="0" eaLnBrk="1" fontAlgn="base" hangingPunct="1">
              <a:lnSpc>
                <a:spcPct val="130000"/>
              </a:lnSpc>
              <a:spcBef>
                <a:spcPts val="600"/>
              </a:spcBef>
              <a:spcAft>
                <a:spcPts val="600"/>
              </a:spcAft>
              <a:buSzPct val="110000"/>
              <a:buFont typeface="Arial" charset="0"/>
              <a:buChar char="•"/>
              <a:defRPr sz="2800" kern="1200">
                <a:solidFill>
                  <a:schemeClr val="tx1">
                    <a:lumMod val="75000"/>
                  </a:schemeClr>
                </a:solidFill>
                <a:latin typeface="+mn-lt"/>
                <a:ea typeface="+mn-ea"/>
                <a:cs typeface="+mn-cs"/>
              </a:defRPr>
            </a:lvl1pPr>
            <a:lvl2pPr marL="742950" indent="-285750" algn="l" rtl="0" eaLnBrk="1" fontAlgn="base" hangingPunct="1">
              <a:lnSpc>
                <a:spcPct val="130000"/>
              </a:lnSpc>
              <a:spcBef>
                <a:spcPts val="600"/>
              </a:spcBef>
              <a:spcAft>
                <a:spcPts val="600"/>
              </a:spcAft>
              <a:buClr>
                <a:srgbClr val="747678"/>
              </a:buClr>
              <a:buSzPct val="80000"/>
              <a:buFont typeface="Arial" charset="0"/>
              <a:buChar char="–"/>
              <a:defRPr sz="2800" kern="1200">
                <a:solidFill>
                  <a:schemeClr val="tx1">
                    <a:lumMod val="75000"/>
                  </a:schemeClr>
                </a:solidFill>
                <a:latin typeface="+mn-lt"/>
                <a:ea typeface="+mn-ea"/>
                <a:cs typeface="+mn-cs"/>
              </a:defRPr>
            </a:lvl2pPr>
            <a:lvl3pPr marL="1143000" indent="-228600" algn="l" rtl="0" eaLnBrk="1" fontAlgn="base" hangingPunct="1">
              <a:lnSpc>
                <a:spcPct val="130000"/>
              </a:lnSpc>
              <a:spcBef>
                <a:spcPts val="600"/>
              </a:spcBef>
              <a:spcAft>
                <a:spcPts val="600"/>
              </a:spcAft>
              <a:buClr>
                <a:srgbClr val="747678"/>
              </a:buClr>
              <a:buSzPct val="110000"/>
              <a:buFont typeface="Arial" charset="0"/>
              <a:buChar char="•"/>
              <a:defRPr sz="2400" kern="1200">
                <a:solidFill>
                  <a:schemeClr val="tx1">
                    <a:lumMod val="75000"/>
                  </a:schemeClr>
                </a:solidFill>
                <a:latin typeface="+mn-lt"/>
                <a:ea typeface="+mn-ea"/>
                <a:cs typeface="+mn-cs"/>
              </a:defRPr>
            </a:lvl3pPr>
            <a:lvl4pPr marL="1600200" indent="-228600" algn="l" rtl="0" eaLnBrk="1" fontAlgn="base" hangingPunct="1">
              <a:lnSpc>
                <a:spcPct val="130000"/>
              </a:lnSpc>
              <a:spcBef>
                <a:spcPts val="600"/>
              </a:spcBef>
              <a:spcAft>
                <a:spcPts val="600"/>
              </a:spcAft>
              <a:buClr>
                <a:srgbClr val="747678"/>
              </a:buClr>
              <a:buSzPct val="80000"/>
              <a:buFont typeface="Arial" pitchFamily="34" charset="0"/>
              <a:buChar char="–"/>
              <a:defRPr sz="2000" kern="1200">
                <a:solidFill>
                  <a:schemeClr val="tx1">
                    <a:lumMod val="75000"/>
                  </a:schemeClr>
                </a:solidFill>
                <a:latin typeface="+mn-lt"/>
                <a:ea typeface="+mn-ea"/>
                <a:cs typeface="+mn-cs"/>
              </a:defRPr>
            </a:lvl4pPr>
            <a:lvl5pPr marL="2057400" indent="-228600" algn="l" rtl="0" eaLnBrk="1" fontAlgn="base" hangingPunct="1">
              <a:lnSpc>
                <a:spcPct val="130000"/>
              </a:lnSpc>
              <a:spcBef>
                <a:spcPts val="600"/>
              </a:spcBef>
              <a:spcAft>
                <a:spcPts val="600"/>
              </a:spcAft>
              <a:buClr>
                <a:srgbClr val="747678"/>
              </a:buClr>
              <a:buFont typeface="Arial"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GB" i="1" dirty="0"/>
              <a:t>We weren’t  brought up with any academic expectations placed upon us….you know these higher levels of academic achievements, you know they weren’t even a concept at the time. I suspect that it is still the way that some Black children view things today (P7)</a:t>
            </a:r>
          </a:p>
        </p:txBody>
      </p:sp>
    </p:spTree>
    <p:extLst>
      <p:ext uri="{BB962C8B-B14F-4D97-AF65-F5344CB8AC3E}">
        <p14:creationId xmlns:p14="http://schemas.microsoft.com/office/powerpoint/2010/main" val="6414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Gender</a:t>
            </a:r>
          </a:p>
        </p:txBody>
      </p:sp>
      <p:sp>
        <p:nvSpPr>
          <p:cNvPr id="2" name="Content Placeholder 1">
            <a:extLst>
              <a:ext uri="{FF2B5EF4-FFF2-40B4-BE49-F238E27FC236}">
                <a16:creationId xmlns:a16="http://schemas.microsoft.com/office/drawing/2014/main" xmlns="" id="{53BE9DB3-1946-6D4E-832E-54268B37FCCC}"/>
              </a:ext>
            </a:extLst>
          </p:cNvPr>
          <p:cNvSpPr>
            <a:spLocks noGrp="1"/>
          </p:cNvSpPr>
          <p:nvPr>
            <p:ph idx="1"/>
          </p:nvPr>
        </p:nvSpPr>
        <p:spPr/>
        <p:txBody>
          <a:bodyPr>
            <a:normAutofit fontScale="70000" lnSpcReduction="20000"/>
          </a:bodyPr>
          <a:lstStyle/>
          <a:p>
            <a:r>
              <a:rPr lang="en-US" b="1" dirty="0"/>
              <a:t>BAME female </a:t>
            </a:r>
            <a:r>
              <a:rPr lang="en-US" dirty="0"/>
              <a:t>students felt more disadvantaged that men of the same ethnic group or other white females</a:t>
            </a:r>
          </a:p>
          <a:p>
            <a:r>
              <a:rPr lang="en-US" dirty="0"/>
              <a:t>Students felt that as women they had to be </a:t>
            </a:r>
            <a:r>
              <a:rPr lang="en-US" b="1" dirty="0"/>
              <a:t>assertive and aggressive </a:t>
            </a:r>
            <a:r>
              <a:rPr lang="en-US" dirty="0"/>
              <a:t>to be listened to in meetings</a:t>
            </a:r>
          </a:p>
          <a:p>
            <a:r>
              <a:rPr lang="en-US" dirty="0"/>
              <a:t>There was often a </a:t>
            </a:r>
            <a:r>
              <a:rPr lang="en-US" b="1" dirty="0"/>
              <a:t>negative stereotype assumption </a:t>
            </a:r>
            <a:r>
              <a:rPr lang="en-US" dirty="0"/>
              <a:t>about gender in certain ethnic groups</a:t>
            </a:r>
          </a:p>
          <a:p>
            <a:r>
              <a:rPr lang="en-US" dirty="0"/>
              <a:t>In addition there was an belief that students of the same gender and ethnic background should be </a:t>
            </a:r>
            <a:r>
              <a:rPr lang="en-US" b="1" dirty="0"/>
              <a:t>‘mates’</a:t>
            </a:r>
          </a:p>
          <a:p>
            <a:r>
              <a:rPr lang="en-US" dirty="0"/>
              <a:t>Students found it </a:t>
            </a:r>
            <a:r>
              <a:rPr lang="en-US" b="1" dirty="0"/>
              <a:t>difficult to separate </a:t>
            </a:r>
            <a:r>
              <a:rPr lang="en-US" dirty="0"/>
              <a:t>their gender from the issues associated with ethnicity</a:t>
            </a:r>
          </a:p>
          <a:p>
            <a:r>
              <a:rPr lang="en-US" dirty="0"/>
              <a:t>Being disadvantaged by gender </a:t>
            </a:r>
            <a:r>
              <a:rPr lang="en-GB" dirty="0"/>
              <a:t>can influence students’ mental health</a:t>
            </a:r>
          </a:p>
          <a:p>
            <a:endParaRPr lang="en-US" dirty="0"/>
          </a:p>
          <a:p>
            <a:endParaRPr lang="en-US" dirty="0"/>
          </a:p>
        </p:txBody>
      </p:sp>
    </p:spTree>
    <p:extLst>
      <p:ext uri="{BB962C8B-B14F-4D97-AF65-F5344CB8AC3E}">
        <p14:creationId xmlns:p14="http://schemas.microsoft.com/office/powerpoint/2010/main" val="274872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Gender</a:t>
            </a:r>
          </a:p>
        </p:txBody>
      </p:sp>
      <p:sp>
        <p:nvSpPr>
          <p:cNvPr id="4" name="Content Placeholder 8"/>
          <p:cNvSpPr>
            <a:spLocks noGrp="1"/>
          </p:cNvSpPr>
          <p:nvPr>
            <p:ph idx="1"/>
          </p:nvPr>
        </p:nvSpPr>
        <p:spPr>
          <a:xfrm>
            <a:off x="174206" y="1662545"/>
            <a:ext cx="6351285" cy="3740728"/>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ormAutofit fontScale="47500" lnSpcReduction="20000"/>
          </a:bodyPr>
          <a:lstStyle/>
          <a:p>
            <a:pPr marL="0" indent="0">
              <a:buNone/>
            </a:pPr>
            <a:r>
              <a:rPr lang="en-GB" sz="3400" i="1" dirty="0"/>
              <a:t>…My husband …hasn’t had the same experiences as me because he is a man and he is white ….as a white man it is easier for him to get positions and people will listen to him. </a:t>
            </a:r>
          </a:p>
          <a:p>
            <a:pPr marL="0" indent="0">
              <a:buNone/>
            </a:pPr>
            <a:r>
              <a:rPr lang="en-GB" sz="3400" i="1" dirty="0"/>
              <a:t>Whenever I am in meetings I find that other female academics have to be so much more aggressive and assertive to get their point across. …and particularly being a woman of colour sometimes there can be an assumption that you are a foreign student and that your English might not be very good (P14)</a:t>
            </a:r>
          </a:p>
          <a:p>
            <a:pPr marL="0" indent="0">
              <a:buNone/>
            </a:pPr>
            <a:endParaRPr lang="en-GB" dirty="0">
              <a:solidFill>
                <a:srgbClr val="FF0000"/>
              </a:solidFill>
            </a:endParaRPr>
          </a:p>
        </p:txBody>
      </p:sp>
      <p:sp>
        <p:nvSpPr>
          <p:cNvPr id="5" name="Content Placeholder 8"/>
          <p:cNvSpPr txBox="1">
            <a:spLocks/>
          </p:cNvSpPr>
          <p:nvPr/>
        </p:nvSpPr>
        <p:spPr bwMode="auto">
          <a:xfrm>
            <a:off x="6698255" y="2027103"/>
            <a:ext cx="5319539" cy="3189157"/>
          </a:xfrm>
          <a:prstGeom prst="wedgeRoundRectCallout">
            <a:avLst/>
          </a:prstGeom>
          <a:noFill/>
          <a:ln w="25400" cap="flat" cmpd="sng" algn="ctr">
            <a:solidFill>
              <a:schemeClr val="tx2"/>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rmAutofit/>
          </a:bodyPr>
          <a:lstStyle>
            <a:lvl1pPr marL="187325" indent="-187325" algn="l" rtl="0" eaLnBrk="1" fontAlgn="base" hangingPunct="1">
              <a:lnSpc>
                <a:spcPct val="130000"/>
              </a:lnSpc>
              <a:spcBef>
                <a:spcPts val="600"/>
              </a:spcBef>
              <a:spcAft>
                <a:spcPts val="600"/>
              </a:spcAft>
              <a:buSzPct val="110000"/>
              <a:buFont typeface="Arial" charset="0"/>
              <a:buChar char="•"/>
              <a:defRPr sz="2800" kern="1200">
                <a:solidFill>
                  <a:schemeClr val="tx1">
                    <a:lumMod val="75000"/>
                  </a:schemeClr>
                </a:solidFill>
                <a:latin typeface="+mn-lt"/>
                <a:ea typeface="+mn-ea"/>
                <a:cs typeface="+mn-cs"/>
              </a:defRPr>
            </a:lvl1pPr>
            <a:lvl2pPr marL="742950" indent="-285750" algn="l" rtl="0" eaLnBrk="1" fontAlgn="base" hangingPunct="1">
              <a:lnSpc>
                <a:spcPct val="130000"/>
              </a:lnSpc>
              <a:spcBef>
                <a:spcPts val="600"/>
              </a:spcBef>
              <a:spcAft>
                <a:spcPts val="600"/>
              </a:spcAft>
              <a:buClr>
                <a:srgbClr val="747678"/>
              </a:buClr>
              <a:buSzPct val="80000"/>
              <a:buFont typeface="Arial" charset="0"/>
              <a:buChar char="–"/>
              <a:defRPr sz="2800" kern="1200">
                <a:solidFill>
                  <a:schemeClr val="tx1">
                    <a:lumMod val="75000"/>
                  </a:schemeClr>
                </a:solidFill>
                <a:latin typeface="+mn-lt"/>
                <a:ea typeface="+mn-ea"/>
                <a:cs typeface="+mn-cs"/>
              </a:defRPr>
            </a:lvl2pPr>
            <a:lvl3pPr marL="1143000" indent="-228600" algn="l" rtl="0" eaLnBrk="1" fontAlgn="base" hangingPunct="1">
              <a:lnSpc>
                <a:spcPct val="130000"/>
              </a:lnSpc>
              <a:spcBef>
                <a:spcPts val="600"/>
              </a:spcBef>
              <a:spcAft>
                <a:spcPts val="600"/>
              </a:spcAft>
              <a:buClr>
                <a:srgbClr val="747678"/>
              </a:buClr>
              <a:buSzPct val="110000"/>
              <a:buFont typeface="Arial" charset="0"/>
              <a:buChar char="•"/>
              <a:defRPr sz="2400" kern="1200">
                <a:solidFill>
                  <a:schemeClr val="tx1">
                    <a:lumMod val="75000"/>
                  </a:schemeClr>
                </a:solidFill>
                <a:latin typeface="+mn-lt"/>
                <a:ea typeface="+mn-ea"/>
                <a:cs typeface="+mn-cs"/>
              </a:defRPr>
            </a:lvl3pPr>
            <a:lvl4pPr marL="1600200" indent="-228600" algn="l" rtl="0" eaLnBrk="1" fontAlgn="base" hangingPunct="1">
              <a:lnSpc>
                <a:spcPct val="130000"/>
              </a:lnSpc>
              <a:spcBef>
                <a:spcPts val="600"/>
              </a:spcBef>
              <a:spcAft>
                <a:spcPts val="600"/>
              </a:spcAft>
              <a:buClr>
                <a:srgbClr val="747678"/>
              </a:buClr>
              <a:buSzPct val="80000"/>
              <a:buFont typeface="Arial" pitchFamily="34" charset="0"/>
              <a:buChar char="–"/>
              <a:defRPr sz="2000" kern="1200">
                <a:solidFill>
                  <a:schemeClr val="tx1">
                    <a:lumMod val="75000"/>
                  </a:schemeClr>
                </a:solidFill>
                <a:latin typeface="+mn-lt"/>
                <a:ea typeface="+mn-ea"/>
                <a:cs typeface="+mn-cs"/>
              </a:defRPr>
            </a:lvl4pPr>
            <a:lvl5pPr marL="2057400" indent="-228600" algn="l" rtl="0" eaLnBrk="1" fontAlgn="base" hangingPunct="1">
              <a:lnSpc>
                <a:spcPct val="130000"/>
              </a:lnSpc>
              <a:spcBef>
                <a:spcPts val="600"/>
              </a:spcBef>
              <a:spcAft>
                <a:spcPts val="600"/>
              </a:spcAft>
              <a:buClr>
                <a:srgbClr val="747678"/>
              </a:buClr>
              <a:buFont typeface="Arial"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GB" sz="1800" i="1" dirty="0"/>
              <a:t>But the biggest insensitivity was actually about gender… well with me being Asian, it's always assumed that you know Asian women are weak [laughs] and they won’t speak back. And I mean I’ve been called cute so many times for example by male colleagues (P11)</a:t>
            </a:r>
          </a:p>
        </p:txBody>
      </p:sp>
    </p:spTree>
    <p:extLst>
      <p:ext uri="{BB962C8B-B14F-4D97-AF65-F5344CB8AC3E}">
        <p14:creationId xmlns:p14="http://schemas.microsoft.com/office/powerpoint/2010/main" val="60670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Sexuality and age also have an impact</a:t>
            </a:r>
          </a:p>
        </p:txBody>
      </p:sp>
      <p:sp>
        <p:nvSpPr>
          <p:cNvPr id="4" name="Content Placeholder 8"/>
          <p:cNvSpPr>
            <a:spLocks noGrp="1"/>
          </p:cNvSpPr>
          <p:nvPr>
            <p:ph idx="1"/>
          </p:nvPr>
        </p:nvSpPr>
        <p:spPr>
          <a:xfrm>
            <a:off x="552451" y="2038120"/>
            <a:ext cx="5319539" cy="3189157"/>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ormAutofit fontScale="70000" lnSpcReduction="20000"/>
          </a:bodyPr>
          <a:lstStyle/>
          <a:p>
            <a:pPr marL="0" indent="0">
              <a:buNone/>
            </a:pPr>
            <a:r>
              <a:rPr lang="en-GB" i="1" dirty="0"/>
              <a:t>…</a:t>
            </a:r>
            <a:r>
              <a:rPr lang="en-US" i="1" dirty="0"/>
              <a:t>And because I'm a feminist for example so I've been called aggressive. …I guess I am the poster child of all of that. So I am Muslim and LGBT and woman and everything. So I think maybe it just strikes to me a lot harder than most. (P11)</a:t>
            </a:r>
            <a:endParaRPr lang="en-GB" i="1" dirty="0"/>
          </a:p>
        </p:txBody>
      </p:sp>
      <p:sp>
        <p:nvSpPr>
          <p:cNvPr id="5" name="Content Placeholder 8"/>
          <p:cNvSpPr txBox="1">
            <a:spLocks/>
          </p:cNvSpPr>
          <p:nvPr/>
        </p:nvSpPr>
        <p:spPr bwMode="auto">
          <a:xfrm>
            <a:off x="6320012" y="2027103"/>
            <a:ext cx="5697783" cy="3532033"/>
          </a:xfrm>
          <a:prstGeom prst="wedgeRoundRectCallout">
            <a:avLst/>
          </a:prstGeom>
          <a:noFill/>
          <a:ln w="25400" cap="flat" cmpd="sng" algn="ctr">
            <a:solidFill>
              <a:schemeClr val="tx2"/>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rmAutofit fontScale="62500" lnSpcReduction="20000"/>
          </a:bodyPr>
          <a:lstStyle>
            <a:lvl1pPr marL="187325" indent="-187325" algn="l" rtl="0" eaLnBrk="1" fontAlgn="base" hangingPunct="1">
              <a:lnSpc>
                <a:spcPct val="130000"/>
              </a:lnSpc>
              <a:spcBef>
                <a:spcPts val="600"/>
              </a:spcBef>
              <a:spcAft>
                <a:spcPts val="600"/>
              </a:spcAft>
              <a:buSzPct val="110000"/>
              <a:buFont typeface="Arial" charset="0"/>
              <a:buChar char="•"/>
              <a:defRPr sz="2800" kern="1200">
                <a:solidFill>
                  <a:schemeClr val="tx1">
                    <a:lumMod val="75000"/>
                  </a:schemeClr>
                </a:solidFill>
                <a:latin typeface="+mn-lt"/>
                <a:ea typeface="+mn-ea"/>
                <a:cs typeface="+mn-cs"/>
              </a:defRPr>
            </a:lvl1pPr>
            <a:lvl2pPr marL="742950" indent="-285750" algn="l" rtl="0" eaLnBrk="1" fontAlgn="base" hangingPunct="1">
              <a:lnSpc>
                <a:spcPct val="130000"/>
              </a:lnSpc>
              <a:spcBef>
                <a:spcPts val="600"/>
              </a:spcBef>
              <a:spcAft>
                <a:spcPts val="600"/>
              </a:spcAft>
              <a:buClr>
                <a:srgbClr val="747678"/>
              </a:buClr>
              <a:buSzPct val="80000"/>
              <a:buFont typeface="Arial" charset="0"/>
              <a:buChar char="–"/>
              <a:defRPr sz="2800" kern="1200">
                <a:solidFill>
                  <a:schemeClr val="tx1">
                    <a:lumMod val="75000"/>
                  </a:schemeClr>
                </a:solidFill>
                <a:latin typeface="+mn-lt"/>
                <a:ea typeface="+mn-ea"/>
                <a:cs typeface="+mn-cs"/>
              </a:defRPr>
            </a:lvl2pPr>
            <a:lvl3pPr marL="1143000" indent="-228600" algn="l" rtl="0" eaLnBrk="1" fontAlgn="base" hangingPunct="1">
              <a:lnSpc>
                <a:spcPct val="130000"/>
              </a:lnSpc>
              <a:spcBef>
                <a:spcPts val="600"/>
              </a:spcBef>
              <a:spcAft>
                <a:spcPts val="600"/>
              </a:spcAft>
              <a:buClr>
                <a:srgbClr val="747678"/>
              </a:buClr>
              <a:buSzPct val="110000"/>
              <a:buFont typeface="Arial" charset="0"/>
              <a:buChar char="•"/>
              <a:defRPr sz="2400" kern="1200">
                <a:solidFill>
                  <a:schemeClr val="tx1">
                    <a:lumMod val="75000"/>
                  </a:schemeClr>
                </a:solidFill>
                <a:latin typeface="+mn-lt"/>
                <a:ea typeface="+mn-ea"/>
                <a:cs typeface="+mn-cs"/>
              </a:defRPr>
            </a:lvl3pPr>
            <a:lvl4pPr marL="1600200" indent="-228600" algn="l" rtl="0" eaLnBrk="1" fontAlgn="base" hangingPunct="1">
              <a:lnSpc>
                <a:spcPct val="130000"/>
              </a:lnSpc>
              <a:spcBef>
                <a:spcPts val="600"/>
              </a:spcBef>
              <a:spcAft>
                <a:spcPts val="600"/>
              </a:spcAft>
              <a:buClr>
                <a:srgbClr val="747678"/>
              </a:buClr>
              <a:buSzPct val="80000"/>
              <a:buFont typeface="Arial" pitchFamily="34" charset="0"/>
              <a:buChar char="–"/>
              <a:defRPr sz="2000" kern="1200">
                <a:solidFill>
                  <a:schemeClr val="tx1">
                    <a:lumMod val="75000"/>
                  </a:schemeClr>
                </a:solidFill>
                <a:latin typeface="+mn-lt"/>
                <a:ea typeface="+mn-ea"/>
                <a:cs typeface="+mn-cs"/>
              </a:defRPr>
            </a:lvl4pPr>
            <a:lvl5pPr marL="2057400" indent="-228600" algn="l" rtl="0" eaLnBrk="1" fontAlgn="base" hangingPunct="1">
              <a:lnSpc>
                <a:spcPct val="130000"/>
              </a:lnSpc>
              <a:spcBef>
                <a:spcPts val="600"/>
              </a:spcBef>
              <a:spcAft>
                <a:spcPts val="600"/>
              </a:spcAft>
              <a:buClr>
                <a:srgbClr val="747678"/>
              </a:buClr>
              <a:buFont typeface="Arial"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GB" i="1" dirty="0"/>
              <a:t>…Again it would be helpful if there were </a:t>
            </a:r>
            <a:r>
              <a:rPr lang="en-GB" i="1" dirty="0" err="1"/>
              <a:t>maturer</a:t>
            </a:r>
            <a:r>
              <a:rPr lang="en-GB" i="1" dirty="0"/>
              <a:t> (more mature) students that I had access to… I suppose that’s the thing that is more of a challenge to me than ethnicity related concerns… because we just have a different perspective, you know, we largely developed the soft skills, the transferable skills, the leadership, whatever it might be, we’ve got all of that…(P 7)</a:t>
            </a:r>
            <a:endParaRPr lang="en-GB" dirty="0"/>
          </a:p>
        </p:txBody>
      </p:sp>
    </p:spTree>
    <p:extLst>
      <p:ext uri="{BB962C8B-B14F-4D97-AF65-F5344CB8AC3E}">
        <p14:creationId xmlns:p14="http://schemas.microsoft.com/office/powerpoint/2010/main" val="284477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95056"/>
            <a:ext cx="10923851" cy="4448471"/>
          </a:xfrm>
        </p:spPr>
        <p:txBody>
          <a:bodyPr>
            <a:normAutofit lnSpcReduction="10000"/>
          </a:bodyPr>
          <a:lstStyle/>
          <a:p>
            <a:pPr lvl="2"/>
            <a:r>
              <a:rPr lang="en-GB" b="1" dirty="0"/>
              <a:t>Numerous intersectional factors </a:t>
            </a:r>
            <a:r>
              <a:rPr lang="en-GB" dirty="0"/>
              <a:t>can affect the experience of BAME PhD students especially with regard to mental health</a:t>
            </a:r>
          </a:p>
          <a:p>
            <a:pPr lvl="2"/>
            <a:r>
              <a:rPr lang="en-GB" dirty="0"/>
              <a:t>Difficult to separate the effect of each factor as they are </a:t>
            </a:r>
            <a:r>
              <a:rPr lang="en-GB" b="1" dirty="0"/>
              <a:t>not mutually exclusive</a:t>
            </a:r>
          </a:p>
          <a:p>
            <a:pPr lvl="2"/>
            <a:r>
              <a:rPr lang="en-GB" dirty="0"/>
              <a:t>BAME students are affected by the conscious or unconscious </a:t>
            </a:r>
            <a:r>
              <a:rPr lang="en-GB" b="1" dirty="0"/>
              <a:t>non-inclusive behaviour </a:t>
            </a:r>
            <a:r>
              <a:rPr lang="en-GB" dirty="0"/>
              <a:t>of other individuals and groups</a:t>
            </a:r>
          </a:p>
          <a:p>
            <a:pPr lvl="2"/>
            <a:r>
              <a:rPr lang="en-GB" dirty="0"/>
              <a:t>BAME students experience is shaped by </a:t>
            </a:r>
            <a:r>
              <a:rPr lang="en-GB" b="1" dirty="0"/>
              <a:t>all layers of the HE system</a:t>
            </a:r>
          </a:p>
          <a:p>
            <a:pPr lvl="2"/>
            <a:r>
              <a:rPr lang="en-GB" dirty="0"/>
              <a:t>More</a:t>
            </a:r>
            <a:r>
              <a:rPr lang="en-GB" b="1" dirty="0"/>
              <a:t> proactive </a:t>
            </a:r>
            <a:r>
              <a:rPr lang="en-GB" dirty="0"/>
              <a:t>approach to support is required for BAME students </a:t>
            </a:r>
          </a:p>
        </p:txBody>
      </p:sp>
      <p:sp>
        <p:nvSpPr>
          <p:cNvPr id="3" name="Title 2"/>
          <p:cNvSpPr>
            <a:spLocks noGrp="1"/>
          </p:cNvSpPr>
          <p:nvPr>
            <p:ph type="title"/>
          </p:nvPr>
        </p:nvSpPr>
        <p:spPr/>
        <p:txBody>
          <a:bodyPr/>
          <a:lstStyle/>
          <a:p>
            <a:r>
              <a:rPr lang="en-GB" dirty="0"/>
              <a:t>Summary</a:t>
            </a:r>
          </a:p>
        </p:txBody>
      </p:sp>
    </p:spTree>
    <p:extLst>
      <p:ext uri="{BB962C8B-B14F-4D97-AF65-F5344CB8AC3E}">
        <p14:creationId xmlns:p14="http://schemas.microsoft.com/office/powerpoint/2010/main" val="129918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Implications</a:t>
            </a:r>
          </a:p>
        </p:txBody>
      </p:sp>
      <p:sp>
        <p:nvSpPr>
          <p:cNvPr id="4" name="Text Placeholder 3"/>
          <p:cNvSpPr>
            <a:spLocks noGrp="1"/>
          </p:cNvSpPr>
          <p:nvPr>
            <p:ph type="body" idx="1"/>
          </p:nvPr>
        </p:nvSpPr>
        <p:spPr>
          <a:xfrm>
            <a:off x="458078" y="1469481"/>
            <a:ext cx="5470459" cy="907092"/>
          </a:xfrm>
        </p:spPr>
        <p:txBody>
          <a:bodyPr/>
          <a:lstStyle/>
          <a:p>
            <a:r>
              <a:rPr lang="en-GB" dirty="0"/>
              <a:t>University systems</a:t>
            </a:r>
          </a:p>
          <a:p>
            <a:endParaRPr lang="en-GB" dirty="0"/>
          </a:p>
        </p:txBody>
      </p:sp>
      <p:sp>
        <p:nvSpPr>
          <p:cNvPr id="2" name="Content Placeholder 1"/>
          <p:cNvSpPr>
            <a:spLocks noGrp="1"/>
          </p:cNvSpPr>
          <p:nvPr>
            <p:ph sz="half" idx="2"/>
          </p:nvPr>
        </p:nvSpPr>
        <p:spPr>
          <a:xfrm>
            <a:off x="0" y="2051739"/>
            <a:ext cx="6022722" cy="4529958"/>
          </a:xfrm>
        </p:spPr>
        <p:txBody>
          <a:bodyPr>
            <a:normAutofit fontScale="70000" lnSpcReduction="20000"/>
          </a:bodyPr>
          <a:lstStyle/>
          <a:p>
            <a:pPr lvl="1">
              <a:buFont typeface="Arial" panose="020B0604020202020204" pitchFamily="34" charset="0"/>
              <a:buChar char="•"/>
            </a:pPr>
            <a:r>
              <a:rPr lang="en-GB" dirty="0"/>
              <a:t>The </a:t>
            </a:r>
            <a:r>
              <a:rPr lang="en-GB" b="1" dirty="0"/>
              <a:t>‘Nudge’ effect- </a:t>
            </a:r>
            <a:r>
              <a:rPr lang="en-GB" dirty="0"/>
              <a:t>outreach to vulnerable PhD students- Proactive sign posting of MH and other relevant services</a:t>
            </a:r>
          </a:p>
          <a:p>
            <a:pPr lvl="1">
              <a:buFont typeface="Arial" panose="020B0604020202020204" pitchFamily="34" charset="0"/>
              <a:buChar char="•"/>
            </a:pPr>
            <a:r>
              <a:rPr lang="en-GB" b="1" dirty="0"/>
              <a:t>Cultural competence </a:t>
            </a:r>
            <a:r>
              <a:rPr lang="en-GB" dirty="0"/>
              <a:t>university staff</a:t>
            </a:r>
          </a:p>
          <a:p>
            <a:pPr lvl="2">
              <a:buFont typeface="Arial" panose="020B0604020202020204" pitchFamily="34" charset="0"/>
              <a:buChar char="•"/>
            </a:pPr>
            <a:r>
              <a:rPr lang="en-GB" dirty="0"/>
              <a:t>Sensitivity to culture- alcohol at meetings, religious celebrations</a:t>
            </a:r>
          </a:p>
          <a:p>
            <a:pPr lvl="2">
              <a:buFont typeface="Arial" panose="020B0604020202020204" pitchFamily="34" charset="0"/>
              <a:buChar char="•"/>
            </a:pPr>
            <a:r>
              <a:rPr lang="en-GB" dirty="0"/>
              <a:t>Awareness of own cultural believes</a:t>
            </a:r>
          </a:p>
          <a:p>
            <a:pPr lvl="2">
              <a:buFont typeface="Arial" panose="020B0604020202020204" pitchFamily="34" charset="0"/>
              <a:buChar char="•"/>
            </a:pPr>
            <a:r>
              <a:rPr lang="en-GB" dirty="0"/>
              <a:t>Policies that are culturally sensitive</a:t>
            </a:r>
          </a:p>
          <a:p>
            <a:pPr lvl="1">
              <a:buFont typeface="Arial" panose="020B0604020202020204" pitchFamily="34" charset="0"/>
              <a:buChar char="•"/>
            </a:pPr>
            <a:r>
              <a:rPr lang="en-GB" b="1" dirty="0"/>
              <a:t>Financial</a:t>
            </a:r>
            <a:r>
              <a:rPr lang="en-GB" dirty="0"/>
              <a:t> support </a:t>
            </a:r>
          </a:p>
          <a:p>
            <a:pPr lvl="1">
              <a:buFont typeface="Arial" panose="020B0604020202020204" pitchFamily="34" charset="0"/>
              <a:buChar char="•"/>
            </a:pPr>
            <a:r>
              <a:rPr lang="en-GB" dirty="0"/>
              <a:t>Other </a:t>
            </a:r>
            <a:r>
              <a:rPr lang="en-GB" b="1" dirty="0"/>
              <a:t>practical support </a:t>
            </a:r>
            <a:r>
              <a:rPr lang="en-GB" dirty="0"/>
              <a:t>– visa applications, conference attendance, accommodation (older students, families) </a:t>
            </a:r>
          </a:p>
          <a:p>
            <a:pPr lvl="1">
              <a:buFont typeface="Arial" panose="020B0604020202020204" pitchFamily="34" charset="0"/>
              <a:buChar char="•"/>
            </a:pPr>
            <a:r>
              <a:rPr lang="en-GB" b="1" dirty="0"/>
              <a:t>Counselling</a:t>
            </a:r>
            <a:r>
              <a:rPr lang="en-GB" dirty="0"/>
              <a:t> etc. that is culturally appropriate</a:t>
            </a:r>
          </a:p>
          <a:p>
            <a:pPr lvl="1">
              <a:buFont typeface="Arial" panose="020B0604020202020204" pitchFamily="34" charset="0"/>
              <a:buChar char="•"/>
            </a:pPr>
            <a:r>
              <a:rPr lang="en-GB" dirty="0"/>
              <a:t>But also being aware of </a:t>
            </a:r>
            <a:r>
              <a:rPr lang="en-GB" b="1" dirty="0"/>
              <a:t>intersectionality</a:t>
            </a:r>
            <a:r>
              <a:rPr lang="en-GB" dirty="0"/>
              <a:t> and the various layers of stress and challenges that BAME students may face</a:t>
            </a:r>
          </a:p>
          <a:p>
            <a:pPr lvl="2"/>
            <a:endParaRPr lang="en-GB" dirty="0"/>
          </a:p>
        </p:txBody>
      </p:sp>
      <p:sp>
        <p:nvSpPr>
          <p:cNvPr id="5" name="Text Placeholder 4"/>
          <p:cNvSpPr>
            <a:spLocks noGrp="1"/>
          </p:cNvSpPr>
          <p:nvPr>
            <p:ph type="body" sz="quarter" idx="3"/>
          </p:nvPr>
        </p:nvSpPr>
        <p:spPr>
          <a:xfrm>
            <a:off x="6216892" y="1015935"/>
            <a:ext cx="5472608" cy="907092"/>
          </a:xfrm>
        </p:spPr>
        <p:txBody>
          <a:bodyPr/>
          <a:lstStyle/>
          <a:p>
            <a:r>
              <a:rPr lang="en-GB" dirty="0"/>
              <a:t>Diversity</a:t>
            </a:r>
          </a:p>
        </p:txBody>
      </p:sp>
      <p:sp>
        <p:nvSpPr>
          <p:cNvPr id="6" name="Content Placeholder 5"/>
          <p:cNvSpPr>
            <a:spLocks noGrp="1"/>
          </p:cNvSpPr>
          <p:nvPr>
            <p:ph sz="quarter" idx="4"/>
          </p:nvPr>
        </p:nvSpPr>
        <p:spPr>
          <a:xfrm>
            <a:off x="6216892" y="1923027"/>
            <a:ext cx="5472608" cy="3977859"/>
          </a:xfrm>
        </p:spPr>
        <p:txBody>
          <a:bodyPr/>
          <a:lstStyle/>
          <a:p>
            <a:r>
              <a:rPr lang="en-GB" sz="1600" dirty="0"/>
              <a:t>Appropriate </a:t>
            </a:r>
            <a:r>
              <a:rPr lang="en-GB" sz="1600" b="1" dirty="0"/>
              <a:t>representation</a:t>
            </a:r>
            <a:r>
              <a:rPr lang="en-GB" sz="1600" dirty="0"/>
              <a:t> of minority groups in management positions in universities and other academic groups</a:t>
            </a:r>
          </a:p>
          <a:p>
            <a:r>
              <a:rPr lang="en-GB" sz="1600" dirty="0"/>
              <a:t>Policies development by engaging with </a:t>
            </a:r>
            <a:r>
              <a:rPr lang="en-GB" sz="1600" b="1" dirty="0"/>
              <a:t>representative groups  </a:t>
            </a:r>
          </a:p>
          <a:p>
            <a:r>
              <a:rPr lang="en-GB" sz="1600" dirty="0"/>
              <a:t>Fighting </a:t>
            </a:r>
            <a:r>
              <a:rPr lang="en-GB" sz="1600" b="1" dirty="0"/>
              <a:t>publication bias </a:t>
            </a:r>
            <a:r>
              <a:rPr lang="en-GB" sz="1600" dirty="0"/>
              <a:t>(too focused on western societies)</a:t>
            </a:r>
          </a:p>
          <a:p>
            <a:r>
              <a:rPr lang="en-GB" sz="1600" dirty="0"/>
              <a:t>Create </a:t>
            </a:r>
            <a:r>
              <a:rPr lang="en-GB" sz="1600" b="1" dirty="0"/>
              <a:t>opportunities f</a:t>
            </a:r>
            <a:r>
              <a:rPr lang="en-GB" sz="1600" dirty="0"/>
              <a:t>or BAME students</a:t>
            </a:r>
          </a:p>
          <a:p>
            <a:r>
              <a:rPr lang="en-GB" sz="1600" dirty="0"/>
              <a:t>Universities need to have a ’more human’ approach to individual students. </a:t>
            </a:r>
          </a:p>
          <a:p>
            <a:endParaRPr lang="en-GB" sz="1600" dirty="0"/>
          </a:p>
          <a:p>
            <a:endParaRPr lang="en-GB" dirty="0"/>
          </a:p>
        </p:txBody>
      </p:sp>
    </p:spTree>
    <p:extLst>
      <p:ext uri="{BB962C8B-B14F-4D97-AF65-F5344CB8AC3E}">
        <p14:creationId xmlns:p14="http://schemas.microsoft.com/office/powerpoint/2010/main" val="331693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Quantitative study to quantify the relationship between BAME PHD students experience on stress and wellbeing</a:t>
            </a:r>
          </a:p>
          <a:p>
            <a:r>
              <a:rPr lang="en-GB" dirty="0"/>
              <a:t>Further exploration of experiences</a:t>
            </a:r>
          </a:p>
          <a:p>
            <a:pPr marL="0" indent="0">
              <a:buNone/>
            </a:pPr>
            <a:r>
              <a:rPr lang="en-GB" dirty="0"/>
              <a:t> </a:t>
            </a:r>
          </a:p>
        </p:txBody>
      </p:sp>
      <p:sp>
        <p:nvSpPr>
          <p:cNvPr id="3" name="Title 2"/>
          <p:cNvSpPr>
            <a:spLocks noGrp="1"/>
          </p:cNvSpPr>
          <p:nvPr>
            <p:ph type="title"/>
          </p:nvPr>
        </p:nvSpPr>
        <p:spPr/>
        <p:txBody>
          <a:bodyPr/>
          <a:lstStyle/>
          <a:p>
            <a:r>
              <a:rPr lang="en-GB" dirty="0"/>
              <a:t>Future Research  </a:t>
            </a:r>
          </a:p>
        </p:txBody>
      </p:sp>
    </p:spTree>
    <p:extLst>
      <p:ext uri="{BB962C8B-B14F-4D97-AF65-F5344CB8AC3E}">
        <p14:creationId xmlns:p14="http://schemas.microsoft.com/office/powerpoint/2010/main" val="262985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5872" y="385094"/>
            <a:ext cx="8229600" cy="955675"/>
          </a:xfrm>
        </p:spPr>
        <p:txBody>
          <a:bodyPr/>
          <a:lstStyle/>
          <a:p>
            <a:r>
              <a:rPr lang="en-GB" dirty="0"/>
              <a:t>Background </a:t>
            </a:r>
          </a:p>
        </p:txBody>
      </p:sp>
      <p:sp>
        <p:nvSpPr>
          <p:cNvPr id="7171" name="Rectangle 3"/>
          <p:cNvSpPr>
            <a:spLocks noGrp="1" noChangeArrowheads="1"/>
          </p:cNvSpPr>
          <p:nvPr>
            <p:ph type="body" idx="1"/>
          </p:nvPr>
        </p:nvSpPr>
        <p:spPr>
          <a:xfrm>
            <a:off x="847898" y="1340769"/>
            <a:ext cx="9362902" cy="5632908"/>
          </a:xfrm>
        </p:spPr>
        <p:txBody>
          <a:bodyPr>
            <a:normAutofit fontScale="55000" lnSpcReduction="20000"/>
          </a:bodyPr>
          <a:lstStyle/>
          <a:p>
            <a:r>
              <a:rPr lang="en-GB" dirty="0"/>
              <a:t>Recent attention has been drawn to the growing rate of </a:t>
            </a:r>
            <a:r>
              <a:rPr lang="en-GB" b="1" dirty="0"/>
              <a:t>mental health difficulties experienced by PGR </a:t>
            </a:r>
            <a:r>
              <a:rPr lang="en-GB" dirty="0"/>
              <a:t>students and the </a:t>
            </a:r>
            <a:r>
              <a:rPr lang="en-GB" b="1" dirty="0"/>
              <a:t>attainment gap </a:t>
            </a:r>
            <a:r>
              <a:rPr lang="en-GB" dirty="0"/>
              <a:t>between students from BAME backgrounds and those from White ethnic backgrounds (</a:t>
            </a:r>
            <a:r>
              <a:rPr lang="en-GB" dirty="0" err="1"/>
              <a:t>Neves</a:t>
            </a:r>
            <a:r>
              <a:rPr lang="en-GB" dirty="0"/>
              <a:t> &amp; Hillman 2016) </a:t>
            </a:r>
          </a:p>
          <a:p>
            <a:r>
              <a:rPr lang="en-GB" dirty="0"/>
              <a:t>Evidence also suggests that Black, Asian and Minority Ethnic (BAME) postgraduate research students may face </a:t>
            </a:r>
            <a:r>
              <a:rPr lang="en-GB" b="1" dirty="0"/>
              <a:t>specific challenges</a:t>
            </a:r>
            <a:r>
              <a:rPr lang="en-GB" dirty="0"/>
              <a:t>, and that these are not necessarily addressed by universities’ support structures (</a:t>
            </a:r>
            <a:r>
              <a:rPr lang="en-GB" dirty="0" err="1"/>
              <a:t>Peluso</a:t>
            </a:r>
            <a:r>
              <a:rPr lang="en-GB" dirty="0"/>
              <a:t> et al., 2011)</a:t>
            </a:r>
          </a:p>
          <a:p>
            <a:r>
              <a:rPr lang="en-GB" b="1" dirty="0"/>
              <a:t>PRES 2017 </a:t>
            </a:r>
            <a:r>
              <a:rPr lang="en-GB" dirty="0"/>
              <a:t>(Slight, 2017):</a:t>
            </a:r>
          </a:p>
          <a:p>
            <a:pPr lvl="1"/>
            <a:r>
              <a:rPr lang="en-GB" dirty="0"/>
              <a:t>Only a small relationship seen between demographics and student experience suggests an </a:t>
            </a:r>
            <a:r>
              <a:rPr lang="en-GB" b="1" dirty="0"/>
              <a:t>inclusive culture </a:t>
            </a:r>
            <a:r>
              <a:rPr lang="en-GB" dirty="0"/>
              <a:t>in which students can be fully engaged- Needs to be verified</a:t>
            </a:r>
          </a:p>
          <a:p>
            <a:pPr lvl="1"/>
            <a:r>
              <a:rPr lang="en-GB" dirty="0"/>
              <a:t>However a low number of PGRs report a positive work–life balance (61%). Those with a more positive </a:t>
            </a:r>
            <a:r>
              <a:rPr lang="en-GB" b="1" dirty="0"/>
              <a:t>work–life balance </a:t>
            </a:r>
            <a:r>
              <a:rPr lang="en-GB" dirty="0"/>
              <a:t>are more likely to be satisfied with their programme and confident to finish on time</a:t>
            </a:r>
          </a:p>
          <a:p>
            <a:pPr lvl="1"/>
            <a:r>
              <a:rPr lang="en-GB" dirty="0"/>
              <a:t>In addition PGR students reporting a </a:t>
            </a:r>
            <a:r>
              <a:rPr lang="en-GB" b="1" dirty="0"/>
              <a:t>mental health condition </a:t>
            </a:r>
            <a:r>
              <a:rPr lang="en-GB" dirty="0"/>
              <a:t>are less likely to have a positive personal outlook</a:t>
            </a:r>
          </a:p>
          <a:p>
            <a:r>
              <a:rPr lang="en-GB" dirty="0"/>
              <a:t>The aim of this study is therefore to explore the experience of postgraduate research students from a BAME background who are currently studying in the UK.</a:t>
            </a:r>
            <a:br>
              <a:rPr lang="en-GB" dirty="0"/>
            </a:br>
            <a:r>
              <a:rPr lang="en-GB" dirty="0"/>
              <a:t/>
            </a:r>
            <a:br>
              <a:rPr lang="en-GB" dirty="0"/>
            </a:br>
            <a:endParaRPr lang="en-GB" sz="2400" dirty="0"/>
          </a:p>
        </p:txBody>
      </p:sp>
    </p:spTree>
    <p:extLst>
      <p:ext uri="{BB962C8B-B14F-4D97-AF65-F5344CB8AC3E}">
        <p14:creationId xmlns:p14="http://schemas.microsoft.com/office/powerpoint/2010/main" val="159309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dirty="0"/>
              <a:t>Preliminary </a:t>
            </a:r>
            <a:r>
              <a:rPr lang="en-GB" b="1" dirty="0"/>
              <a:t>online survey </a:t>
            </a:r>
            <a:r>
              <a:rPr lang="en-GB" dirty="0"/>
              <a:t>was conducted but the response rate was poor </a:t>
            </a:r>
          </a:p>
          <a:p>
            <a:r>
              <a:rPr lang="en-GB" dirty="0"/>
              <a:t>Participants were then recruited through postgraduate online networks</a:t>
            </a:r>
          </a:p>
          <a:p>
            <a:r>
              <a:rPr lang="en-GB" dirty="0"/>
              <a:t>Telephone </a:t>
            </a:r>
            <a:r>
              <a:rPr lang="en-GB" b="1" dirty="0"/>
              <a:t>semi-structured interviews </a:t>
            </a:r>
            <a:r>
              <a:rPr lang="en-GB" dirty="0"/>
              <a:t>were conducted </a:t>
            </a:r>
          </a:p>
          <a:p>
            <a:r>
              <a:rPr lang="en-GB" dirty="0"/>
              <a:t>Interviews lasted between 30 to 60 minutes.</a:t>
            </a:r>
          </a:p>
          <a:p>
            <a:r>
              <a:rPr lang="en-GB" dirty="0"/>
              <a:t>15 postgraduate research students (PhD) across a range of disciplines and institutions</a:t>
            </a:r>
          </a:p>
          <a:p>
            <a:r>
              <a:rPr lang="en-GB" dirty="0"/>
              <a:t>Data were transcribed and analysed using Inductive </a:t>
            </a:r>
            <a:r>
              <a:rPr lang="en-GB" b="1" dirty="0"/>
              <a:t>Thematic Analysis</a:t>
            </a:r>
          </a:p>
        </p:txBody>
      </p:sp>
      <p:sp>
        <p:nvSpPr>
          <p:cNvPr id="3" name="Title 2"/>
          <p:cNvSpPr>
            <a:spLocks noGrp="1"/>
          </p:cNvSpPr>
          <p:nvPr>
            <p:ph type="title"/>
          </p:nvPr>
        </p:nvSpPr>
        <p:spPr/>
        <p:txBody>
          <a:bodyPr/>
          <a:lstStyle/>
          <a:p>
            <a:r>
              <a:rPr lang="en-GB" dirty="0"/>
              <a:t>Method</a:t>
            </a:r>
          </a:p>
        </p:txBody>
      </p:sp>
    </p:spTree>
    <p:extLst>
      <p:ext uri="{BB962C8B-B14F-4D97-AF65-F5344CB8AC3E}">
        <p14:creationId xmlns:p14="http://schemas.microsoft.com/office/powerpoint/2010/main" val="277842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5680" y="1428801"/>
            <a:ext cx="10923851" cy="4839797"/>
          </a:xfrm>
        </p:spPr>
        <p:txBody>
          <a:bodyPr>
            <a:normAutofit fontScale="62500" lnSpcReduction="20000"/>
          </a:bodyPr>
          <a:lstStyle/>
          <a:p>
            <a:r>
              <a:rPr lang="en-GB" dirty="0"/>
              <a:t>All PhD students attending UK universities</a:t>
            </a:r>
          </a:p>
          <a:p>
            <a:r>
              <a:rPr lang="en-GB" dirty="0"/>
              <a:t>Age range 25 to 52, mean age 34</a:t>
            </a:r>
          </a:p>
          <a:p>
            <a:r>
              <a:rPr lang="en-GB" dirty="0"/>
              <a:t>4 men, 11 women</a:t>
            </a:r>
          </a:p>
          <a:p>
            <a:r>
              <a:rPr lang="en-GB" dirty="0"/>
              <a:t>Ethnic backgrounds:</a:t>
            </a:r>
          </a:p>
          <a:p>
            <a:pPr lvl="1"/>
            <a:r>
              <a:rPr lang="en-GB" dirty="0"/>
              <a:t>South Asian 6</a:t>
            </a:r>
          </a:p>
          <a:p>
            <a:pPr lvl="1"/>
            <a:r>
              <a:rPr lang="en-GB" dirty="0"/>
              <a:t>Mixed 4</a:t>
            </a:r>
          </a:p>
          <a:p>
            <a:pPr lvl="1"/>
            <a:r>
              <a:rPr lang="en-GB" dirty="0"/>
              <a:t>Middle Eastern 2</a:t>
            </a:r>
          </a:p>
          <a:p>
            <a:pPr lvl="1"/>
            <a:r>
              <a:rPr lang="en-GB" dirty="0"/>
              <a:t>South East Asian 1</a:t>
            </a:r>
          </a:p>
          <a:p>
            <a:pPr lvl="1"/>
            <a:r>
              <a:rPr lang="en-GB" dirty="0"/>
              <a:t>Black Caribbean 1</a:t>
            </a:r>
          </a:p>
          <a:p>
            <a:pPr lvl="1"/>
            <a:r>
              <a:rPr lang="en-GB" dirty="0"/>
              <a:t>Black Africa 1</a:t>
            </a:r>
          </a:p>
          <a:p>
            <a:endParaRPr lang="en-GB" dirty="0"/>
          </a:p>
        </p:txBody>
      </p:sp>
      <p:sp>
        <p:nvSpPr>
          <p:cNvPr id="3" name="Title 2"/>
          <p:cNvSpPr>
            <a:spLocks noGrp="1"/>
          </p:cNvSpPr>
          <p:nvPr>
            <p:ph type="title"/>
          </p:nvPr>
        </p:nvSpPr>
        <p:spPr/>
        <p:txBody>
          <a:bodyPr/>
          <a:lstStyle/>
          <a:p>
            <a:r>
              <a:rPr lang="en-GB" dirty="0"/>
              <a:t>Demographics</a:t>
            </a:r>
          </a:p>
        </p:txBody>
      </p:sp>
    </p:spTree>
    <p:extLst>
      <p:ext uri="{BB962C8B-B14F-4D97-AF65-F5344CB8AC3E}">
        <p14:creationId xmlns:p14="http://schemas.microsoft.com/office/powerpoint/2010/main" val="299548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451" y="1340768"/>
            <a:ext cx="10923851" cy="5517231"/>
          </a:xfrm>
        </p:spPr>
        <p:txBody>
          <a:bodyPr>
            <a:normAutofit fontScale="92500" lnSpcReduction="10000"/>
          </a:bodyPr>
          <a:lstStyle/>
          <a:p>
            <a:pPr lvl="0"/>
            <a:r>
              <a:rPr lang="en-US" sz="1550" dirty="0"/>
              <a:t>Needs of BAME PhD students are complex</a:t>
            </a:r>
            <a:endParaRPr lang="en-GB" sz="1550" dirty="0"/>
          </a:p>
          <a:p>
            <a:pPr lvl="0"/>
            <a:r>
              <a:rPr lang="en-US" sz="1550" dirty="0"/>
              <a:t>Same issues of non-BAME students but in addition they have issues unique to BAME PhD students </a:t>
            </a:r>
            <a:endParaRPr lang="en-GB" sz="1550" dirty="0"/>
          </a:p>
          <a:p>
            <a:pPr lvl="1"/>
            <a:r>
              <a:rPr lang="en-GB" sz="1550" dirty="0"/>
              <a:t>These factors are i</a:t>
            </a:r>
            <a:r>
              <a:rPr lang="en-GB" sz="1550" b="1" dirty="0"/>
              <a:t>ntersectional </a:t>
            </a:r>
            <a:r>
              <a:rPr lang="en-GB" sz="1550" dirty="0"/>
              <a:t>with each other (Crenshaw’s intersectional theory, 2008) :</a:t>
            </a:r>
          </a:p>
          <a:p>
            <a:pPr lvl="2"/>
            <a:r>
              <a:rPr lang="en-GB" sz="1550" b="1" dirty="0"/>
              <a:t>Ethnicity</a:t>
            </a:r>
            <a:r>
              <a:rPr lang="en-GB" sz="1550" dirty="0"/>
              <a:t>: associated stereotypes and discrimination and lack of representation, feeling like a minority in social events (e.g. if they don’t drink alcohol) </a:t>
            </a:r>
          </a:p>
          <a:p>
            <a:pPr lvl="2"/>
            <a:r>
              <a:rPr lang="en-GB" sz="1550" b="1" dirty="0"/>
              <a:t>Gender</a:t>
            </a:r>
            <a:r>
              <a:rPr lang="en-GB" sz="1550" dirty="0"/>
              <a:t>: gender expectations that are specific to different cultures</a:t>
            </a:r>
          </a:p>
          <a:p>
            <a:pPr lvl="2"/>
            <a:r>
              <a:rPr lang="en-GB" sz="1550" b="1" dirty="0"/>
              <a:t>Privilege </a:t>
            </a:r>
            <a:r>
              <a:rPr lang="en-GB" sz="1550" dirty="0"/>
              <a:t>(lack of): </a:t>
            </a:r>
          </a:p>
          <a:p>
            <a:pPr lvl="3"/>
            <a:r>
              <a:rPr lang="en-GB" sz="1150" dirty="0"/>
              <a:t>Financial hardships</a:t>
            </a:r>
          </a:p>
          <a:p>
            <a:pPr lvl="3"/>
            <a:r>
              <a:rPr lang="en-GB" sz="1150" dirty="0"/>
              <a:t>Culture capital</a:t>
            </a:r>
          </a:p>
          <a:p>
            <a:pPr lvl="3"/>
            <a:r>
              <a:rPr lang="en-GB" sz="1150" dirty="0"/>
              <a:t>Nationality</a:t>
            </a:r>
          </a:p>
          <a:p>
            <a:pPr lvl="3"/>
            <a:r>
              <a:rPr lang="en-GB" sz="1150" dirty="0"/>
              <a:t>Language</a:t>
            </a:r>
          </a:p>
          <a:p>
            <a:pPr lvl="2"/>
            <a:r>
              <a:rPr lang="en-GB" sz="1550" b="1" dirty="0"/>
              <a:t>Mental Health</a:t>
            </a:r>
            <a:r>
              <a:rPr lang="en-GB" sz="1550" dirty="0"/>
              <a:t>- individual attitudes and help seeking behaviours affected by cultural norms and stereotyping</a:t>
            </a:r>
          </a:p>
          <a:p>
            <a:pPr lvl="2"/>
            <a:r>
              <a:rPr lang="en-GB" sz="1550" b="1" dirty="0"/>
              <a:t>Other factors- </a:t>
            </a:r>
            <a:r>
              <a:rPr lang="en-GB" sz="1550" dirty="0"/>
              <a:t>include Sexuality (some are LGBT) and Age (many are mature students)</a:t>
            </a:r>
          </a:p>
          <a:p>
            <a:r>
              <a:rPr lang="en-GB" sz="1550" dirty="0"/>
              <a:t>All these factors were associated with increased stress and worsening Mental Health </a:t>
            </a:r>
          </a:p>
        </p:txBody>
      </p:sp>
      <p:sp>
        <p:nvSpPr>
          <p:cNvPr id="3" name="Title 2"/>
          <p:cNvSpPr>
            <a:spLocks noGrp="1"/>
          </p:cNvSpPr>
          <p:nvPr>
            <p:ph type="title"/>
          </p:nvPr>
        </p:nvSpPr>
        <p:spPr/>
        <p:txBody>
          <a:bodyPr/>
          <a:lstStyle/>
          <a:p>
            <a:r>
              <a:rPr lang="en-GB" dirty="0"/>
              <a:t>Theoretical Framework</a:t>
            </a:r>
          </a:p>
        </p:txBody>
      </p:sp>
      <p:pic>
        <p:nvPicPr>
          <p:cNvPr id="4" name="Picture 3">
            <a:extLst>
              <a:ext uri="{FF2B5EF4-FFF2-40B4-BE49-F238E27FC236}">
                <a16:creationId xmlns:a16="http://schemas.microsoft.com/office/drawing/2014/main" xmlns="" id="{748A374C-C43C-3E4D-A423-F75D17BCA242}"/>
              </a:ext>
            </a:extLst>
          </p:cNvPr>
          <p:cNvPicPr>
            <a:picLocks noChangeAspect="1"/>
          </p:cNvPicPr>
          <p:nvPr/>
        </p:nvPicPr>
        <p:blipFill>
          <a:blip r:embed="rId3"/>
          <a:stretch>
            <a:fillRect/>
          </a:stretch>
        </p:blipFill>
        <p:spPr>
          <a:xfrm>
            <a:off x="10088418" y="1132608"/>
            <a:ext cx="1850706" cy="1680441"/>
          </a:xfrm>
          <a:prstGeom prst="rect">
            <a:avLst/>
          </a:prstGeom>
        </p:spPr>
      </p:pic>
    </p:spTree>
    <p:extLst>
      <p:ext uri="{BB962C8B-B14F-4D97-AF65-F5344CB8AC3E}">
        <p14:creationId xmlns:p14="http://schemas.microsoft.com/office/powerpoint/2010/main" val="140602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708AFD3-07B8-5549-842C-2F435C0AACA2}"/>
              </a:ext>
            </a:extLst>
          </p:cNvPr>
          <p:cNvSpPr>
            <a:spLocks noGrp="1"/>
          </p:cNvSpPr>
          <p:nvPr>
            <p:ph idx="1"/>
          </p:nvPr>
        </p:nvSpPr>
        <p:spPr/>
        <p:txBody>
          <a:bodyPr>
            <a:normAutofit fontScale="62500" lnSpcReduction="20000"/>
          </a:bodyPr>
          <a:lstStyle/>
          <a:p>
            <a:r>
              <a:rPr lang="en-GB" dirty="0"/>
              <a:t>These factors affect different students in ways unique to the individual, but they are influenced by the people and systems around them:</a:t>
            </a:r>
          </a:p>
          <a:p>
            <a:pPr lvl="0"/>
            <a:r>
              <a:rPr lang="en-GB" b="1" dirty="0"/>
              <a:t>Bronfenbrenner’s ecological systems theory </a:t>
            </a:r>
            <a:r>
              <a:rPr lang="en-GB" dirty="0"/>
              <a:t>(2005)</a:t>
            </a:r>
          </a:p>
          <a:p>
            <a:pPr lvl="1"/>
            <a:r>
              <a:rPr lang="en-GB" b="1" dirty="0"/>
              <a:t>Microsystem or self </a:t>
            </a:r>
            <a:r>
              <a:rPr lang="en-GB" dirty="0"/>
              <a:t>-Individual students expectations and experiences- Mental health issues and financial situation, stage and type of PhD, nationality, language</a:t>
            </a:r>
          </a:p>
          <a:p>
            <a:pPr lvl="1"/>
            <a:r>
              <a:rPr lang="en-GB" b="1" dirty="0"/>
              <a:t>Mesosystem</a:t>
            </a:r>
            <a:r>
              <a:rPr lang="en-GB" dirty="0"/>
              <a:t> the influence of the </a:t>
            </a:r>
            <a:r>
              <a:rPr lang="en-GB" b="1" dirty="0"/>
              <a:t>proximate</a:t>
            </a:r>
            <a:r>
              <a:rPr lang="en-GB" dirty="0"/>
              <a:t> </a:t>
            </a:r>
            <a:r>
              <a:rPr lang="en-GB" b="1" dirty="0"/>
              <a:t>other</a:t>
            </a:r>
            <a:r>
              <a:rPr lang="en-GB" dirty="0"/>
              <a:t>-relationships with peers, to the supervisory and/or mentoring teams, to friends, family, and other support network- for BAME students family are often abroad and finding friends is an additional hurdle</a:t>
            </a:r>
          </a:p>
          <a:p>
            <a:pPr lvl="1"/>
            <a:r>
              <a:rPr lang="en-GB" b="1" dirty="0"/>
              <a:t>Macrosystem (detached  other</a:t>
            </a:r>
            <a:r>
              <a:rPr lang="en-GB" dirty="0"/>
              <a:t>) -institutions’ structures and policies, national and international policies and context- Difficulty with visa applications, lack of funding for some nationalities, lack of diversity in policy makers</a:t>
            </a:r>
          </a:p>
          <a:p>
            <a:endParaRPr lang="en-US" dirty="0"/>
          </a:p>
        </p:txBody>
      </p:sp>
      <p:sp>
        <p:nvSpPr>
          <p:cNvPr id="3" name="Title 2">
            <a:extLst>
              <a:ext uri="{FF2B5EF4-FFF2-40B4-BE49-F238E27FC236}">
                <a16:creationId xmlns:a16="http://schemas.microsoft.com/office/drawing/2014/main" xmlns="" id="{B92C1F1A-B5C5-6A48-B23E-72ED813CB5A1}"/>
              </a:ext>
            </a:extLst>
          </p:cNvPr>
          <p:cNvSpPr>
            <a:spLocks noGrp="1"/>
          </p:cNvSpPr>
          <p:nvPr>
            <p:ph type="title"/>
          </p:nvPr>
        </p:nvSpPr>
        <p:spPr/>
        <p:txBody>
          <a:bodyPr/>
          <a:lstStyle/>
          <a:p>
            <a:r>
              <a:rPr lang="en-GB" dirty="0"/>
              <a:t>Theoretical Framework</a:t>
            </a:r>
            <a:endParaRPr lang="en-US" dirty="0"/>
          </a:p>
        </p:txBody>
      </p:sp>
    </p:spTree>
    <p:extLst>
      <p:ext uri="{BB962C8B-B14F-4D97-AF65-F5344CB8AC3E}">
        <p14:creationId xmlns:p14="http://schemas.microsoft.com/office/powerpoint/2010/main" val="130435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493" y="972185"/>
            <a:ext cx="5826125" cy="588581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549438" y="551845"/>
            <a:ext cx="5696585" cy="5629910"/>
          </a:xfrm>
          <a:prstGeom prst="rect">
            <a:avLst/>
          </a:prstGeom>
          <a:noFill/>
        </p:spPr>
      </p:pic>
      <p:sp>
        <p:nvSpPr>
          <p:cNvPr id="8" name="Title 7"/>
          <p:cNvSpPr>
            <a:spLocks noGrp="1"/>
          </p:cNvSpPr>
          <p:nvPr>
            <p:ph type="title"/>
          </p:nvPr>
        </p:nvSpPr>
        <p:spPr>
          <a:xfrm>
            <a:off x="804948" y="-57668"/>
            <a:ext cx="11265131" cy="707215"/>
          </a:xfrm>
        </p:spPr>
        <p:txBody>
          <a:bodyPr>
            <a:normAutofit/>
          </a:bodyPr>
          <a:lstStyle/>
          <a:p>
            <a:r>
              <a:rPr lang="en-GB" sz="2800" dirty="0">
                <a:latin typeface="+mn-lt"/>
              </a:rPr>
              <a:t>Intersectionality (2008) and Bronfenbrenner’s ecological systems (2005)</a:t>
            </a:r>
          </a:p>
        </p:txBody>
      </p:sp>
      <p:sp>
        <p:nvSpPr>
          <p:cNvPr id="10" name="Rectangle 9"/>
          <p:cNvSpPr/>
          <p:nvPr/>
        </p:nvSpPr>
        <p:spPr>
          <a:xfrm>
            <a:off x="6667148" y="6427937"/>
            <a:ext cx="5452839" cy="375552"/>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Privilege- Financial, culture capital, language, nationality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9901083" y="3366800"/>
            <a:ext cx="2477729" cy="923330"/>
          </a:xfrm>
          <a:prstGeom prst="rect">
            <a:avLst/>
          </a:prstGeom>
          <a:noFill/>
        </p:spPr>
        <p:txBody>
          <a:bodyPr wrap="square" rtlCol="0">
            <a:spAutoFit/>
          </a:bodyPr>
          <a:lstStyle/>
          <a:p>
            <a:r>
              <a:rPr lang="en-GB" dirty="0"/>
              <a:t>Intersection- The combined effect of all the intersecting factors </a:t>
            </a:r>
          </a:p>
        </p:txBody>
      </p:sp>
    </p:spTree>
    <p:extLst>
      <p:ext uri="{BB962C8B-B14F-4D97-AF65-F5344CB8AC3E}">
        <p14:creationId xmlns:p14="http://schemas.microsoft.com/office/powerpoint/2010/main" val="287522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Mental health</a:t>
            </a:r>
          </a:p>
        </p:txBody>
      </p:sp>
      <p:sp>
        <p:nvSpPr>
          <p:cNvPr id="2" name="Content Placeholder 1">
            <a:extLst>
              <a:ext uri="{FF2B5EF4-FFF2-40B4-BE49-F238E27FC236}">
                <a16:creationId xmlns:a16="http://schemas.microsoft.com/office/drawing/2014/main" xmlns="" id="{2E2A08ED-384C-4545-BB9B-DA794485963E}"/>
              </a:ext>
            </a:extLst>
          </p:cNvPr>
          <p:cNvSpPr>
            <a:spLocks noGrp="1"/>
          </p:cNvSpPr>
          <p:nvPr>
            <p:ph idx="1"/>
          </p:nvPr>
        </p:nvSpPr>
        <p:spPr/>
        <p:txBody>
          <a:bodyPr>
            <a:normAutofit fontScale="62500" lnSpcReduction="20000"/>
          </a:bodyPr>
          <a:lstStyle/>
          <a:p>
            <a:r>
              <a:rPr lang="en-GB" dirty="0"/>
              <a:t>To various degrees, all participants were affected by </a:t>
            </a:r>
            <a:r>
              <a:rPr lang="en-GB" b="1" dirty="0"/>
              <a:t>stress and anxiety</a:t>
            </a:r>
            <a:r>
              <a:rPr lang="en-GB" dirty="0"/>
              <a:t> </a:t>
            </a:r>
          </a:p>
          <a:p>
            <a:r>
              <a:rPr lang="en-GB" dirty="0"/>
              <a:t>Some was attributed to the </a:t>
            </a:r>
            <a:r>
              <a:rPr lang="en-GB" b="1" dirty="0"/>
              <a:t>process of doing a PhD </a:t>
            </a:r>
            <a:r>
              <a:rPr lang="en-GB" dirty="0"/>
              <a:t>and some students even expected stress to be a normal PhD experience- University’s expectation to complete in 3 years, publication demands, teaching etc.</a:t>
            </a:r>
          </a:p>
          <a:p>
            <a:r>
              <a:rPr lang="en-GB" dirty="0"/>
              <a:t>Some admitted to more </a:t>
            </a:r>
            <a:r>
              <a:rPr lang="en-GB" b="1" dirty="0"/>
              <a:t>severe mental health (MH) </a:t>
            </a:r>
            <a:r>
              <a:rPr lang="en-GB" dirty="0"/>
              <a:t>issues often exacerbated by the PhD and issues specific to BAME students lack of support and isolation from friends and family, financial issues, discrimination, language barriers</a:t>
            </a:r>
          </a:p>
          <a:p>
            <a:r>
              <a:rPr lang="en-GB" dirty="0"/>
              <a:t>Some students admitted that </a:t>
            </a:r>
            <a:r>
              <a:rPr lang="en-GB" b="1" dirty="0"/>
              <a:t>cultural stigma </a:t>
            </a:r>
            <a:r>
              <a:rPr lang="en-GB" dirty="0"/>
              <a:t>prevented them from seeking appropriate help (intersectional)</a:t>
            </a:r>
          </a:p>
          <a:p>
            <a:r>
              <a:rPr lang="en-GB" dirty="0"/>
              <a:t>Students felt that university support with MH issues should be </a:t>
            </a:r>
            <a:r>
              <a:rPr lang="en-GB" b="1" dirty="0"/>
              <a:t>proactive (support should come to the student)</a:t>
            </a:r>
            <a:r>
              <a:rPr lang="en-GB" dirty="0"/>
              <a:t> that students might not realise they needed help</a:t>
            </a:r>
          </a:p>
          <a:p>
            <a:endParaRPr lang="en-GB" dirty="0"/>
          </a:p>
          <a:p>
            <a:endParaRPr lang="en-US" dirty="0"/>
          </a:p>
        </p:txBody>
      </p:sp>
    </p:spTree>
    <p:extLst>
      <p:ext uri="{BB962C8B-B14F-4D97-AF65-F5344CB8AC3E}">
        <p14:creationId xmlns:p14="http://schemas.microsoft.com/office/powerpoint/2010/main" val="41656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Mental health</a:t>
            </a:r>
          </a:p>
        </p:txBody>
      </p:sp>
      <p:sp>
        <p:nvSpPr>
          <p:cNvPr id="9" name="Content Placeholder 8"/>
          <p:cNvSpPr>
            <a:spLocks noGrp="1"/>
          </p:cNvSpPr>
          <p:nvPr>
            <p:ph idx="1"/>
          </p:nvPr>
        </p:nvSpPr>
        <p:spPr>
          <a:xfrm>
            <a:off x="697937" y="1641513"/>
            <a:ext cx="5361394" cy="3332479"/>
          </a:xfrm>
          <a:prstGeom prst="wedgeRoundRect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ormAutofit fontScale="62500" lnSpcReduction="20000"/>
          </a:bodyPr>
          <a:lstStyle/>
          <a:p>
            <a:pPr marL="0" indent="0">
              <a:buNone/>
            </a:pPr>
            <a:r>
              <a:rPr lang="en-GB" i="1" dirty="0"/>
              <a:t>They do not know about my other severe mental health issue as I am careful who I talk to about it. I worry that there would be chatter and assumptions. </a:t>
            </a:r>
          </a:p>
          <a:p>
            <a:pPr marL="0" indent="0">
              <a:buNone/>
            </a:pPr>
            <a:r>
              <a:rPr lang="en-GB" i="1" dirty="0"/>
              <a:t>If there was someone from my ethnic background (South Asian), I would prefer not to talk to them about MH because within my community there is a very strong stigma against MH. (P14)</a:t>
            </a:r>
          </a:p>
        </p:txBody>
      </p:sp>
      <p:sp>
        <p:nvSpPr>
          <p:cNvPr id="10" name="Content Placeholder 8"/>
          <p:cNvSpPr txBox="1">
            <a:spLocks/>
          </p:cNvSpPr>
          <p:nvPr/>
        </p:nvSpPr>
        <p:spPr bwMode="auto">
          <a:xfrm>
            <a:off x="6325720" y="2047009"/>
            <a:ext cx="4408089" cy="2926983"/>
          </a:xfrm>
          <a:prstGeom prst="wedgeRoundRectCallout">
            <a:avLst/>
          </a:prstGeom>
          <a:noFill/>
          <a:ln w="25400" cap="flat" cmpd="sng" algn="ctr">
            <a:solidFill>
              <a:schemeClr val="tx2"/>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rmAutofit fontScale="70000" lnSpcReduction="20000"/>
          </a:bodyPr>
          <a:lstStyle>
            <a:lvl1pPr marL="187325" indent="-187325" algn="l" rtl="0" eaLnBrk="1" fontAlgn="base" hangingPunct="1">
              <a:lnSpc>
                <a:spcPct val="130000"/>
              </a:lnSpc>
              <a:spcBef>
                <a:spcPts val="600"/>
              </a:spcBef>
              <a:spcAft>
                <a:spcPts val="600"/>
              </a:spcAft>
              <a:buSzPct val="110000"/>
              <a:buFont typeface="Arial" charset="0"/>
              <a:buChar char="•"/>
              <a:defRPr sz="2800" kern="1200">
                <a:solidFill>
                  <a:schemeClr val="tx1">
                    <a:lumMod val="75000"/>
                  </a:schemeClr>
                </a:solidFill>
                <a:latin typeface="+mn-lt"/>
                <a:ea typeface="+mn-ea"/>
                <a:cs typeface="+mn-cs"/>
              </a:defRPr>
            </a:lvl1pPr>
            <a:lvl2pPr marL="742950" indent="-285750" algn="l" rtl="0" eaLnBrk="1" fontAlgn="base" hangingPunct="1">
              <a:lnSpc>
                <a:spcPct val="130000"/>
              </a:lnSpc>
              <a:spcBef>
                <a:spcPts val="600"/>
              </a:spcBef>
              <a:spcAft>
                <a:spcPts val="600"/>
              </a:spcAft>
              <a:buClr>
                <a:srgbClr val="747678"/>
              </a:buClr>
              <a:buSzPct val="80000"/>
              <a:buFont typeface="Arial" charset="0"/>
              <a:buChar char="–"/>
              <a:defRPr sz="2800" kern="1200">
                <a:solidFill>
                  <a:schemeClr val="tx1">
                    <a:lumMod val="75000"/>
                  </a:schemeClr>
                </a:solidFill>
                <a:latin typeface="+mn-lt"/>
                <a:ea typeface="+mn-ea"/>
                <a:cs typeface="+mn-cs"/>
              </a:defRPr>
            </a:lvl2pPr>
            <a:lvl3pPr marL="1143000" indent="-228600" algn="l" rtl="0" eaLnBrk="1" fontAlgn="base" hangingPunct="1">
              <a:lnSpc>
                <a:spcPct val="130000"/>
              </a:lnSpc>
              <a:spcBef>
                <a:spcPts val="600"/>
              </a:spcBef>
              <a:spcAft>
                <a:spcPts val="600"/>
              </a:spcAft>
              <a:buClr>
                <a:srgbClr val="747678"/>
              </a:buClr>
              <a:buSzPct val="110000"/>
              <a:buFont typeface="Arial" charset="0"/>
              <a:buChar char="•"/>
              <a:defRPr sz="2400" kern="1200">
                <a:solidFill>
                  <a:schemeClr val="tx1">
                    <a:lumMod val="75000"/>
                  </a:schemeClr>
                </a:solidFill>
                <a:latin typeface="+mn-lt"/>
                <a:ea typeface="+mn-ea"/>
                <a:cs typeface="+mn-cs"/>
              </a:defRPr>
            </a:lvl3pPr>
            <a:lvl4pPr marL="1600200" indent="-228600" algn="l" rtl="0" eaLnBrk="1" fontAlgn="base" hangingPunct="1">
              <a:lnSpc>
                <a:spcPct val="130000"/>
              </a:lnSpc>
              <a:spcBef>
                <a:spcPts val="600"/>
              </a:spcBef>
              <a:spcAft>
                <a:spcPts val="600"/>
              </a:spcAft>
              <a:buClr>
                <a:srgbClr val="747678"/>
              </a:buClr>
              <a:buSzPct val="80000"/>
              <a:buFont typeface="Arial" pitchFamily="34" charset="0"/>
              <a:buChar char="–"/>
              <a:defRPr sz="2000" kern="1200">
                <a:solidFill>
                  <a:schemeClr val="tx1">
                    <a:lumMod val="75000"/>
                  </a:schemeClr>
                </a:solidFill>
                <a:latin typeface="+mn-lt"/>
                <a:ea typeface="+mn-ea"/>
                <a:cs typeface="+mn-cs"/>
              </a:defRPr>
            </a:lvl4pPr>
            <a:lvl5pPr marL="2057400" indent="-228600" algn="l" rtl="0" eaLnBrk="1" fontAlgn="base" hangingPunct="1">
              <a:lnSpc>
                <a:spcPct val="130000"/>
              </a:lnSpc>
              <a:spcBef>
                <a:spcPts val="600"/>
              </a:spcBef>
              <a:spcAft>
                <a:spcPts val="600"/>
              </a:spcAft>
              <a:buClr>
                <a:srgbClr val="747678"/>
              </a:buClr>
              <a:buFont typeface="Arial"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US" dirty="0"/>
              <a:t>…</a:t>
            </a:r>
            <a:r>
              <a:rPr lang="en-US" i="1" dirty="0"/>
              <a:t>but I have an issue with that outreach…if you are mentally derailed maybe you yourself would not recognize it. If you have not recognized that their mental health issue how do you go and report. (P5)</a:t>
            </a:r>
            <a:endParaRPr lang="en-GB" i="1" dirty="0"/>
          </a:p>
        </p:txBody>
      </p:sp>
    </p:spTree>
    <p:extLst>
      <p:ext uri="{BB962C8B-B14F-4D97-AF65-F5344CB8AC3E}">
        <p14:creationId xmlns:p14="http://schemas.microsoft.com/office/powerpoint/2010/main" val="2287048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WL_PPT_Template_Main_University_V2_July2012">
  <a:themeElements>
    <a:clrScheme name="University of West London">
      <a:dk1>
        <a:srgbClr val="6D6E71"/>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B6A"/>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46800" rIns="46800" rtlCol="0" anchor="ctr">
        <a:normAutofit/>
      </a:bodyPr>
      <a:lstStyle>
        <a:defPPr algn="ctr">
          <a:defRPr sz="14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939598"/>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solidFill>
            <a:srgbClr val="939598"/>
          </a:solidFill>
        </a:ln>
      </a:spPr>
      <a:bodyPr wrap="square" rtlCol="0">
        <a:spAutoFit/>
      </a:bodyPr>
      <a:lstStyle>
        <a:defPPr>
          <a:spcAft>
            <a:spcPts val="600"/>
          </a:spcAft>
          <a:defRPr sz="2000" dirty="0" smtClean="0">
            <a:solidFill>
              <a:srgbClr val="6D6E7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2816</TotalTime>
  <Words>2008</Words>
  <Application>Microsoft Office PowerPoint</Application>
  <PresentationFormat>Widescreen</PresentationFormat>
  <Paragraphs>169</Paragraphs>
  <Slides>19</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ＭＳ Ｐゴシック</vt:lpstr>
      <vt:lpstr>Arial</vt:lpstr>
      <vt:lpstr>Calibri</vt:lpstr>
      <vt:lpstr>Calibri Light</vt:lpstr>
      <vt:lpstr>Times New Roman</vt:lpstr>
      <vt:lpstr>Trebuchet MS</vt:lpstr>
      <vt:lpstr>Verdana</vt:lpstr>
      <vt:lpstr>Office Theme</vt:lpstr>
      <vt:lpstr>2_UWL_PPT_Template_Main_University_V2_July2012</vt:lpstr>
      <vt:lpstr>The Experiences of Postgraduate Research Students from Black, Asian and Minority Ethnic Background: An Exploratory Study </vt:lpstr>
      <vt:lpstr>Background </vt:lpstr>
      <vt:lpstr>Method</vt:lpstr>
      <vt:lpstr>Demographics</vt:lpstr>
      <vt:lpstr>Theoretical Framework</vt:lpstr>
      <vt:lpstr>Theoretical Framework</vt:lpstr>
      <vt:lpstr>Intersectionality (2008) and Bronfenbrenner’s ecological systems (2005)</vt:lpstr>
      <vt:lpstr>Mental health</vt:lpstr>
      <vt:lpstr>Mental health</vt:lpstr>
      <vt:lpstr>Ethnicity</vt:lpstr>
      <vt:lpstr>Ethnicity</vt:lpstr>
      <vt:lpstr>Privilege (Lack of..)</vt:lpstr>
      <vt:lpstr>Privilege</vt:lpstr>
      <vt:lpstr>Gender</vt:lpstr>
      <vt:lpstr>Gender</vt:lpstr>
      <vt:lpstr>Sexuality and age also have an impact</vt:lpstr>
      <vt:lpstr>Summary</vt:lpstr>
      <vt:lpstr>Implications</vt:lpstr>
      <vt:lpstr>Future Research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 Lynam</dc:creator>
  <cp:lastModifiedBy>Camille Regnault</cp:lastModifiedBy>
  <cp:revision>105</cp:revision>
  <cp:lastPrinted>2019-05-15T19:56:18Z</cp:lastPrinted>
  <dcterms:created xsi:type="dcterms:W3CDTF">2019-05-14T15:09:43Z</dcterms:created>
  <dcterms:modified xsi:type="dcterms:W3CDTF">2019-10-22T12:15:40Z</dcterms:modified>
</cp:coreProperties>
</file>