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0"/>
  </p:notesMasterIdLst>
  <p:handoutMasterIdLst>
    <p:handoutMasterId r:id="rId21"/>
  </p:handoutMasterIdLst>
  <p:sldIdLst>
    <p:sldId id="265" r:id="rId3"/>
    <p:sldId id="310" r:id="rId4"/>
    <p:sldId id="321" r:id="rId5"/>
    <p:sldId id="332" r:id="rId6"/>
    <p:sldId id="333" r:id="rId7"/>
    <p:sldId id="334" r:id="rId8"/>
    <p:sldId id="335" r:id="rId9"/>
    <p:sldId id="324" r:id="rId10"/>
    <p:sldId id="327" r:id="rId11"/>
    <p:sldId id="323" r:id="rId12"/>
    <p:sldId id="336" r:id="rId13"/>
    <p:sldId id="337" r:id="rId14"/>
    <p:sldId id="329" r:id="rId15"/>
    <p:sldId id="338" r:id="rId16"/>
    <p:sldId id="328" r:id="rId17"/>
    <p:sldId id="330" r:id="rId18"/>
    <p:sldId id="331" r:id="rId19"/>
  </p:sldIdLst>
  <p:sldSz cx="9144000" cy="5715000" type="screen16x10"/>
  <p:notesSz cx="6797675" cy="9928225"/>
  <p:custDataLst>
    <p:tags r:id="rId22"/>
  </p:custDataLst>
  <p:defaultText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guide id="3" orient="horz" pos="1800">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829" autoAdjust="0"/>
  </p:normalViewPr>
  <p:slideViewPr>
    <p:cSldViewPr showGuides="1">
      <p:cViewPr varScale="1">
        <p:scale>
          <a:sx n="123" d="100"/>
          <a:sy n="123" d="100"/>
        </p:scale>
        <p:origin x="1236" y="96"/>
      </p:cViewPr>
      <p:guideLst>
        <p:guide pos="3839"/>
        <p:guide orient="horz" pos="2160"/>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BBF9A0-C23C-4510-A9B3-8FBBE0AB1B01}" type="doc">
      <dgm:prSet loTypeId="urn:microsoft.com/office/officeart/2005/8/layout/hProcess9" loCatId="process" qsTypeId="urn:microsoft.com/office/officeart/2005/8/quickstyle/3d3" qsCatId="3D" csTypeId="urn:microsoft.com/office/officeart/2005/8/colors/colorful2" csCatId="colorful" phldr="1"/>
      <dgm:spPr/>
    </dgm:pt>
    <dgm:pt modelId="{13FA968A-F013-4F13-B801-C15836F2CD3B}">
      <dgm:prSet/>
      <dgm:spPr/>
      <dgm:t>
        <a:bodyPr/>
        <a:lstStyle/>
        <a:p>
          <a:r>
            <a:rPr lang="en-GB" dirty="0" smtClean="0"/>
            <a:t>Understand their own knowledge deficit</a:t>
          </a:r>
          <a:endParaRPr lang="en-GB" dirty="0"/>
        </a:p>
      </dgm:t>
    </dgm:pt>
    <dgm:pt modelId="{1923D7B9-69C0-4CEE-82F4-99FCB4AC9638}" type="parTrans" cxnId="{4C4F8C23-B131-47F0-9077-FA6B57327881}">
      <dgm:prSet/>
      <dgm:spPr/>
      <dgm:t>
        <a:bodyPr/>
        <a:lstStyle/>
        <a:p>
          <a:endParaRPr lang="en-GB"/>
        </a:p>
      </dgm:t>
    </dgm:pt>
    <dgm:pt modelId="{57674169-DECF-4D5A-89F8-83047FF30804}" type="sibTrans" cxnId="{4C4F8C23-B131-47F0-9077-FA6B57327881}">
      <dgm:prSet/>
      <dgm:spPr/>
      <dgm:t>
        <a:bodyPr/>
        <a:lstStyle/>
        <a:p>
          <a:endParaRPr lang="en-GB"/>
        </a:p>
      </dgm:t>
    </dgm:pt>
    <dgm:pt modelId="{89083E22-4665-4482-939C-63683A16BF1C}">
      <dgm:prSet/>
      <dgm:spPr/>
      <dgm:t>
        <a:bodyPr/>
        <a:lstStyle/>
        <a:p>
          <a:r>
            <a:rPr lang="en-GB" dirty="0" smtClean="0"/>
            <a:t>Know how to find and use information to address the deficit</a:t>
          </a:r>
          <a:endParaRPr lang="en-GB" dirty="0"/>
        </a:p>
      </dgm:t>
    </dgm:pt>
    <dgm:pt modelId="{84E6BB1D-DB7B-424C-8D6E-780EB131DA7E}" type="parTrans" cxnId="{EA57A4FB-544F-4F31-9460-9CA35E83BF02}">
      <dgm:prSet/>
      <dgm:spPr/>
      <dgm:t>
        <a:bodyPr/>
        <a:lstStyle/>
        <a:p>
          <a:endParaRPr lang="en-GB"/>
        </a:p>
      </dgm:t>
    </dgm:pt>
    <dgm:pt modelId="{FCC96127-4D8C-4E14-B048-DA6AF9FE29E9}" type="sibTrans" cxnId="{EA57A4FB-544F-4F31-9460-9CA35E83BF02}">
      <dgm:prSet/>
      <dgm:spPr/>
      <dgm:t>
        <a:bodyPr/>
        <a:lstStyle/>
        <a:p>
          <a:endParaRPr lang="en-GB"/>
        </a:p>
      </dgm:t>
    </dgm:pt>
    <dgm:pt modelId="{8C968920-62E9-408F-8B29-A851F2756FE7}" type="pres">
      <dgm:prSet presAssocID="{1CBBF9A0-C23C-4510-A9B3-8FBBE0AB1B01}" presName="CompostProcess" presStyleCnt="0">
        <dgm:presLayoutVars>
          <dgm:dir/>
          <dgm:resizeHandles val="exact"/>
        </dgm:presLayoutVars>
      </dgm:prSet>
      <dgm:spPr/>
    </dgm:pt>
    <dgm:pt modelId="{C49C43E9-70D6-4A7E-AA78-CD7BE869E235}" type="pres">
      <dgm:prSet presAssocID="{1CBBF9A0-C23C-4510-A9B3-8FBBE0AB1B01}" presName="arrow" presStyleLbl="bgShp" presStyleIdx="0" presStyleCnt="1" custScaleX="117647" custLinFactNeighborX="-208" custLinFactNeighborY="-28907"/>
      <dgm:spPr/>
    </dgm:pt>
    <dgm:pt modelId="{5793D105-54E5-4AEA-91D7-DABBE21A6491}" type="pres">
      <dgm:prSet presAssocID="{1CBBF9A0-C23C-4510-A9B3-8FBBE0AB1B01}" presName="linearProcess" presStyleCnt="0"/>
      <dgm:spPr/>
    </dgm:pt>
    <dgm:pt modelId="{9F9C6B64-2E16-48DA-8020-DCE6CEBB6EF4}" type="pres">
      <dgm:prSet presAssocID="{13FA968A-F013-4F13-B801-C15836F2CD3B}" presName="textNode" presStyleLbl="node1" presStyleIdx="0" presStyleCnt="2" custScaleX="97479" custScaleY="106914" custLinFactX="-32523" custLinFactNeighborX="-100000" custLinFactNeighborY="-788">
        <dgm:presLayoutVars>
          <dgm:bulletEnabled val="1"/>
        </dgm:presLayoutVars>
      </dgm:prSet>
      <dgm:spPr/>
      <dgm:t>
        <a:bodyPr/>
        <a:lstStyle/>
        <a:p>
          <a:endParaRPr lang="en-GB"/>
        </a:p>
      </dgm:t>
    </dgm:pt>
    <dgm:pt modelId="{87F5A847-CE55-4804-919C-F9E991112A59}" type="pres">
      <dgm:prSet presAssocID="{57674169-DECF-4D5A-89F8-83047FF30804}" presName="sibTrans" presStyleCnt="0"/>
      <dgm:spPr/>
    </dgm:pt>
    <dgm:pt modelId="{C80C6FE2-9414-4A7F-ACE0-90158482325C}" type="pres">
      <dgm:prSet presAssocID="{89083E22-4665-4482-939C-63683A16BF1C}" presName="textNode" presStyleLbl="node1" presStyleIdx="1" presStyleCnt="2" custScaleX="94731" custScaleY="104516" custLinFactX="-19904" custLinFactNeighborX="-100000" custLinFactNeighborY="175">
        <dgm:presLayoutVars>
          <dgm:bulletEnabled val="1"/>
        </dgm:presLayoutVars>
      </dgm:prSet>
      <dgm:spPr/>
      <dgm:t>
        <a:bodyPr/>
        <a:lstStyle/>
        <a:p>
          <a:endParaRPr lang="en-GB"/>
        </a:p>
      </dgm:t>
    </dgm:pt>
  </dgm:ptLst>
  <dgm:cxnLst>
    <dgm:cxn modelId="{A030C8D6-818D-4DC0-AC42-EDA437D5F589}" type="presOf" srcId="{1CBBF9A0-C23C-4510-A9B3-8FBBE0AB1B01}" destId="{8C968920-62E9-408F-8B29-A851F2756FE7}" srcOrd="0" destOrd="0" presId="urn:microsoft.com/office/officeart/2005/8/layout/hProcess9"/>
    <dgm:cxn modelId="{4C4F8C23-B131-47F0-9077-FA6B57327881}" srcId="{1CBBF9A0-C23C-4510-A9B3-8FBBE0AB1B01}" destId="{13FA968A-F013-4F13-B801-C15836F2CD3B}" srcOrd="0" destOrd="0" parTransId="{1923D7B9-69C0-4CEE-82F4-99FCB4AC9638}" sibTransId="{57674169-DECF-4D5A-89F8-83047FF30804}"/>
    <dgm:cxn modelId="{D821BB5D-8B74-49C1-B111-5E37EA24F03C}" type="presOf" srcId="{89083E22-4665-4482-939C-63683A16BF1C}" destId="{C80C6FE2-9414-4A7F-ACE0-90158482325C}" srcOrd="0" destOrd="0" presId="urn:microsoft.com/office/officeart/2005/8/layout/hProcess9"/>
    <dgm:cxn modelId="{5D01E84A-0926-4822-9DBF-A24D9CB44A00}" type="presOf" srcId="{13FA968A-F013-4F13-B801-C15836F2CD3B}" destId="{9F9C6B64-2E16-48DA-8020-DCE6CEBB6EF4}" srcOrd="0" destOrd="0" presId="urn:microsoft.com/office/officeart/2005/8/layout/hProcess9"/>
    <dgm:cxn modelId="{EA57A4FB-544F-4F31-9460-9CA35E83BF02}" srcId="{1CBBF9A0-C23C-4510-A9B3-8FBBE0AB1B01}" destId="{89083E22-4665-4482-939C-63683A16BF1C}" srcOrd="1" destOrd="0" parTransId="{84E6BB1D-DB7B-424C-8D6E-780EB131DA7E}" sibTransId="{FCC96127-4D8C-4E14-B048-DA6AF9FE29E9}"/>
    <dgm:cxn modelId="{741A76A4-8596-4EA8-9893-6F2E8E799AB0}" type="presParOf" srcId="{8C968920-62E9-408F-8B29-A851F2756FE7}" destId="{C49C43E9-70D6-4A7E-AA78-CD7BE869E235}" srcOrd="0" destOrd="0" presId="urn:microsoft.com/office/officeart/2005/8/layout/hProcess9"/>
    <dgm:cxn modelId="{AEC38263-1670-4FED-8814-B6130E1393F9}" type="presParOf" srcId="{8C968920-62E9-408F-8B29-A851F2756FE7}" destId="{5793D105-54E5-4AEA-91D7-DABBE21A6491}" srcOrd="1" destOrd="0" presId="urn:microsoft.com/office/officeart/2005/8/layout/hProcess9"/>
    <dgm:cxn modelId="{3997F968-2688-42F5-B457-5FE97509ED41}" type="presParOf" srcId="{5793D105-54E5-4AEA-91D7-DABBE21A6491}" destId="{9F9C6B64-2E16-48DA-8020-DCE6CEBB6EF4}" srcOrd="0" destOrd="0" presId="urn:microsoft.com/office/officeart/2005/8/layout/hProcess9"/>
    <dgm:cxn modelId="{002DFF13-2BAF-4D22-99EA-3ECA9C37925A}" type="presParOf" srcId="{5793D105-54E5-4AEA-91D7-DABBE21A6491}" destId="{87F5A847-CE55-4804-919C-F9E991112A59}" srcOrd="1" destOrd="0" presId="urn:microsoft.com/office/officeart/2005/8/layout/hProcess9"/>
    <dgm:cxn modelId="{87659D80-1DA0-44AD-89C6-63F29C50274C}" type="presParOf" srcId="{5793D105-54E5-4AEA-91D7-DABBE21A6491}" destId="{C80C6FE2-9414-4A7F-ACE0-90158482325C}"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2B6391-3450-4316-A915-D372E23CB1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6B299093-5B00-4BEC-8E01-233ACA84673D}">
      <dgm:prSet custT="1"/>
      <dgm:spPr>
        <a:blipFill rotWithShape="0">
          <a:blip xmlns:r="http://schemas.openxmlformats.org/officeDocument/2006/relationships" r:embed="rId1"/>
          <a:stretch>
            <a:fillRect/>
          </a:stretch>
        </a:blipFill>
      </dgm:spPr>
      <dgm:t>
        <a:bodyPr anchor="b"/>
        <a:lstStyle/>
        <a:p>
          <a:pPr algn="ctr" rtl="0"/>
          <a:r>
            <a:rPr lang="en-GB" sz="3600" b="1" dirty="0" smtClean="0"/>
            <a:t>Learning</a:t>
          </a:r>
          <a:endParaRPr lang="en-GB" sz="3600" dirty="0"/>
        </a:p>
      </dgm:t>
    </dgm:pt>
    <dgm:pt modelId="{A2298B6E-8FFF-42D3-A3A8-423C511106C7}" type="parTrans" cxnId="{8A0067B7-CF30-4552-9C69-FDA0025C4154}">
      <dgm:prSet/>
      <dgm:spPr/>
      <dgm:t>
        <a:bodyPr/>
        <a:lstStyle/>
        <a:p>
          <a:endParaRPr lang="en-GB"/>
        </a:p>
      </dgm:t>
    </dgm:pt>
    <dgm:pt modelId="{385E859B-397D-4511-8CEB-6DE875146D0C}" type="sibTrans" cxnId="{8A0067B7-CF30-4552-9C69-FDA0025C4154}">
      <dgm:prSet/>
      <dgm:spPr/>
      <dgm:t>
        <a:bodyPr/>
        <a:lstStyle/>
        <a:p>
          <a:endParaRPr lang="en-GB"/>
        </a:p>
      </dgm:t>
    </dgm:pt>
    <dgm:pt modelId="{66436C74-DD68-42BE-88EA-4899A9EA4835}" type="pres">
      <dgm:prSet presAssocID="{432B6391-3450-4316-A915-D372E23CB14C}" presName="linear" presStyleCnt="0">
        <dgm:presLayoutVars>
          <dgm:animLvl val="lvl"/>
          <dgm:resizeHandles val="exact"/>
        </dgm:presLayoutVars>
      </dgm:prSet>
      <dgm:spPr/>
      <dgm:t>
        <a:bodyPr/>
        <a:lstStyle/>
        <a:p>
          <a:endParaRPr lang="en-GB"/>
        </a:p>
      </dgm:t>
    </dgm:pt>
    <dgm:pt modelId="{6F07A5D1-2735-443B-9213-9FDDD08ABA55}" type="pres">
      <dgm:prSet presAssocID="{6B299093-5B00-4BEC-8E01-233ACA84673D}" presName="parentText" presStyleLbl="node1" presStyleIdx="0" presStyleCnt="1" custScaleY="273941" custLinFactNeighborX="1134" custLinFactNeighborY="-36211">
        <dgm:presLayoutVars>
          <dgm:chMax val="0"/>
          <dgm:bulletEnabled val="1"/>
        </dgm:presLayoutVars>
      </dgm:prSet>
      <dgm:spPr/>
      <dgm:t>
        <a:bodyPr/>
        <a:lstStyle/>
        <a:p>
          <a:endParaRPr lang="en-GB"/>
        </a:p>
      </dgm:t>
    </dgm:pt>
  </dgm:ptLst>
  <dgm:cxnLst>
    <dgm:cxn modelId="{9AECC166-04F4-4682-8749-A6E4094C9971}" type="presOf" srcId="{432B6391-3450-4316-A915-D372E23CB14C}" destId="{66436C74-DD68-42BE-88EA-4899A9EA4835}" srcOrd="0" destOrd="0" presId="urn:microsoft.com/office/officeart/2005/8/layout/vList2"/>
    <dgm:cxn modelId="{8A0067B7-CF30-4552-9C69-FDA0025C4154}" srcId="{432B6391-3450-4316-A915-D372E23CB14C}" destId="{6B299093-5B00-4BEC-8E01-233ACA84673D}" srcOrd="0" destOrd="0" parTransId="{A2298B6E-8FFF-42D3-A3A8-423C511106C7}" sibTransId="{385E859B-397D-4511-8CEB-6DE875146D0C}"/>
    <dgm:cxn modelId="{D5F72639-BB5A-4DB8-AF76-4D586EB19877}" type="presOf" srcId="{6B299093-5B00-4BEC-8E01-233ACA84673D}" destId="{6F07A5D1-2735-443B-9213-9FDDD08ABA55}" srcOrd="0" destOrd="0" presId="urn:microsoft.com/office/officeart/2005/8/layout/vList2"/>
    <dgm:cxn modelId="{0658AF20-8B11-4680-A0A2-88D87925877F}" type="presParOf" srcId="{66436C74-DD68-42BE-88EA-4899A9EA4835}" destId="{6F07A5D1-2735-443B-9213-9FDDD08ABA55}"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0FCC01-6DAE-462A-9775-78480CC2608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A23A4674-9275-44BA-B2BE-A981E3D627E2}">
      <dgm:prSet phldrT="[Text]"/>
      <dgm:spPr/>
      <dgm:t>
        <a:bodyPr/>
        <a:lstStyle/>
        <a:p>
          <a:r>
            <a:rPr lang="en-GB" dirty="0" smtClean="0"/>
            <a:t>Knowledge and skills to find and use all relevant information</a:t>
          </a:r>
          <a:endParaRPr lang="en-GB" dirty="0"/>
        </a:p>
      </dgm:t>
    </dgm:pt>
    <dgm:pt modelId="{B15D7C4C-AF05-4F23-9ECD-F36099A6355E}" type="parTrans" cxnId="{C9C0E0F1-CE93-4F5F-A516-E3A9442C1F00}">
      <dgm:prSet/>
      <dgm:spPr/>
      <dgm:t>
        <a:bodyPr/>
        <a:lstStyle/>
        <a:p>
          <a:endParaRPr lang="en-GB"/>
        </a:p>
      </dgm:t>
    </dgm:pt>
    <dgm:pt modelId="{EE6042D2-9BDA-434B-9787-45BF41E296C5}" type="sibTrans" cxnId="{C9C0E0F1-CE93-4F5F-A516-E3A9442C1F00}">
      <dgm:prSet/>
      <dgm:spPr/>
      <dgm:t>
        <a:bodyPr/>
        <a:lstStyle/>
        <a:p>
          <a:endParaRPr lang="en-GB"/>
        </a:p>
      </dgm:t>
    </dgm:pt>
    <dgm:pt modelId="{E596EE95-3B45-4154-B467-850C218B977D}">
      <dgm:prSet phldrT="[Text]"/>
      <dgm:spPr/>
      <dgm:t>
        <a:bodyPr/>
        <a:lstStyle/>
        <a:p>
          <a:r>
            <a:rPr lang="en-GB" dirty="0" smtClean="0"/>
            <a:t>A personal attribute: ‘Information capability’</a:t>
          </a:r>
          <a:endParaRPr lang="en-GB" dirty="0"/>
        </a:p>
      </dgm:t>
    </dgm:pt>
    <dgm:pt modelId="{8C595E87-FE60-4E65-9287-D53FD1977D57}" type="parTrans" cxnId="{CAD9543D-B565-4618-9D0A-7640479305ED}">
      <dgm:prSet/>
      <dgm:spPr/>
      <dgm:t>
        <a:bodyPr/>
        <a:lstStyle/>
        <a:p>
          <a:endParaRPr lang="en-GB"/>
        </a:p>
      </dgm:t>
    </dgm:pt>
    <dgm:pt modelId="{F138C023-EFA3-4494-B582-2498FE254441}" type="sibTrans" cxnId="{CAD9543D-B565-4618-9D0A-7640479305ED}">
      <dgm:prSet/>
      <dgm:spPr/>
      <dgm:t>
        <a:bodyPr/>
        <a:lstStyle/>
        <a:p>
          <a:endParaRPr lang="en-GB"/>
        </a:p>
      </dgm:t>
    </dgm:pt>
    <dgm:pt modelId="{A0C41626-FD9C-456E-B264-2D4EEE0C280B}">
      <dgm:prSet phldrT="[Text]" custT="1"/>
      <dgm:spPr/>
      <dgm:t>
        <a:bodyPr/>
        <a:lstStyle/>
        <a:p>
          <a:r>
            <a:rPr lang="en-GB" sz="1600" dirty="0" smtClean="0"/>
            <a:t>The concept  ‘using information to learn’ (Bruce and Hughes, 2010). How is it experienced and in which different ways?</a:t>
          </a:r>
          <a:endParaRPr lang="en-GB" sz="1600" dirty="0"/>
        </a:p>
      </dgm:t>
    </dgm:pt>
    <dgm:pt modelId="{4CB965B5-FB99-44CF-A723-DEC6ED30B429}" type="parTrans" cxnId="{E8A279E3-782E-4495-A50E-EE55F53F064D}">
      <dgm:prSet/>
      <dgm:spPr/>
      <dgm:t>
        <a:bodyPr/>
        <a:lstStyle/>
        <a:p>
          <a:endParaRPr lang="en-GB"/>
        </a:p>
      </dgm:t>
    </dgm:pt>
    <dgm:pt modelId="{E1CC94D1-207A-45F8-AF8B-4A321316370F}" type="sibTrans" cxnId="{E8A279E3-782E-4495-A50E-EE55F53F064D}">
      <dgm:prSet/>
      <dgm:spPr/>
      <dgm:t>
        <a:bodyPr/>
        <a:lstStyle/>
        <a:p>
          <a:endParaRPr lang="en-GB"/>
        </a:p>
      </dgm:t>
    </dgm:pt>
    <dgm:pt modelId="{5E94D831-8044-4286-8CE6-072EE57F9973}" type="pres">
      <dgm:prSet presAssocID="{3F0FCC01-6DAE-462A-9775-78480CC26085}" presName="Name0" presStyleCnt="0">
        <dgm:presLayoutVars>
          <dgm:chMax val="7"/>
          <dgm:chPref val="7"/>
          <dgm:dir/>
        </dgm:presLayoutVars>
      </dgm:prSet>
      <dgm:spPr/>
      <dgm:t>
        <a:bodyPr/>
        <a:lstStyle/>
        <a:p>
          <a:endParaRPr lang="en-GB"/>
        </a:p>
      </dgm:t>
    </dgm:pt>
    <dgm:pt modelId="{A1234238-A2F1-420E-BC18-494ECE426253}" type="pres">
      <dgm:prSet presAssocID="{3F0FCC01-6DAE-462A-9775-78480CC26085}" presName="Name1" presStyleCnt="0"/>
      <dgm:spPr/>
    </dgm:pt>
    <dgm:pt modelId="{5C3E0177-8504-430E-9544-FCDAB0C0E747}" type="pres">
      <dgm:prSet presAssocID="{3F0FCC01-6DAE-462A-9775-78480CC26085}" presName="cycle" presStyleCnt="0"/>
      <dgm:spPr/>
    </dgm:pt>
    <dgm:pt modelId="{14F87F2D-BFFB-4A81-B51F-4C30140095F9}" type="pres">
      <dgm:prSet presAssocID="{3F0FCC01-6DAE-462A-9775-78480CC26085}" presName="srcNode" presStyleLbl="node1" presStyleIdx="0" presStyleCnt="3"/>
      <dgm:spPr/>
    </dgm:pt>
    <dgm:pt modelId="{07F7EEE9-3B66-47FB-8443-B8797F5871B4}" type="pres">
      <dgm:prSet presAssocID="{3F0FCC01-6DAE-462A-9775-78480CC26085}" presName="conn" presStyleLbl="parChTrans1D2" presStyleIdx="0" presStyleCnt="1"/>
      <dgm:spPr/>
      <dgm:t>
        <a:bodyPr/>
        <a:lstStyle/>
        <a:p>
          <a:endParaRPr lang="en-GB"/>
        </a:p>
      </dgm:t>
    </dgm:pt>
    <dgm:pt modelId="{0FDD1ACD-18BB-4F4B-998B-8AE9F53AB1B3}" type="pres">
      <dgm:prSet presAssocID="{3F0FCC01-6DAE-462A-9775-78480CC26085}" presName="extraNode" presStyleLbl="node1" presStyleIdx="0" presStyleCnt="3"/>
      <dgm:spPr/>
    </dgm:pt>
    <dgm:pt modelId="{DFC5029F-E0F6-4B19-96D9-90CF901F4B3E}" type="pres">
      <dgm:prSet presAssocID="{3F0FCC01-6DAE-462A-9775-78480CC26085}" presName="dstNode" presStyleLbl="node1" presStyleIdx="0" presStyleCnt="3"/>
      <dgm:spPr/>
    </dgm:pt>
    <dgm:pt modelId="{553A6A1D-D2D5-444C-829D-4930D2202CEB}" type="pres">
      <dgm:prSet presAssocID="{A23A4674-9275-44BA-B2BE-A981E3D627E2}" presName="text_1" presStyleLbl="node1" presStyleIdx="0" presStyleCnt="3">
        <dgm:presLayoutVars>
          <dgm:bulletEnabled val="1"/>
        </dgm:presLayoutVars>
      </dgm:prSet>
      <dgm:spPr/>
      <dgm:t>
        <a:bodyPr/>
        <a:lstStyle/>
        <a:p>
          <a:endParaRPr lang="en-GB"/>
        </a:p>
      </dgm:t>
    </dgm:pt>
    <dgm:pt modelId="{B3CCD749-FAC4-435A-87DA-C9D799865537}" type="pres">
      <dgm:prSet presAssocID="{A23A4674-9275-44BA-B2BE-A981E3D627E2}" presName="accent_1" presStyleCnt="0"/>
      <dgm:spPr/>
    </dgm:pt>
    <dgm:pt modelId="{713FC423-AA70-4A67-9211-3A6F5B2344EA}" type="pres">
      <dgm:prSet presAssocID="{A23A4674-9275-44BA-B2BE-A981E3D627E2}" presName="accentRepeatNode" presStyleLbl="solidFgAcc1" presStyleIdx="0" presStyleCnt="3"/>
      <dgm:spPr>
        <a:blipFill rotWithShape="0">
          <a:blip xmlns:r="http://schemas.openxmlformats.org/officeDocument/2006/relationships" r:embed="rId1"/>
          <a:stretch>
            <a:fillRect/>
          </a:stretch>
        </a:blipFill>
      </dgm:spPr>
    </dgm:pt>
    <dgm:pt modelId="{805CE963-587F-4BC4-9694-F1529987D281}" type="pres">
      <dgm:prSet presAssocID="{E596EE95-3B45-4154-B467-850C218B977D}" presName="text_2" presStyleLbl="node1" presStyleIdx="1" presStyleCnt="3">
        <dgm:presLayoutVars>
          <dgm:bulletEnabled val="1"/>
        </dgm:presLayoutVars>
      </dgm:prSet>
      <dgm:spPr/>
      <dgm:t>
        <a:bodyPr/>
        <a:lstStyle/>
        <a:p>
          <a:endParaRPr lang="en-GB"/>
        </a:p>
      </dgm:t>
    </dgm:pt>
    <dgm:pt modelId="{5CF7B3FE-7D88-4CD3-8AFC-E522075E46B7}" type="pres">
      <dgm:prSet presAssocID="{E596EE95-3B45-4154-B467-850C218B977D}" presName="accent_2" presStyleCnt="0"/>
      <dgm:spPr/>
    </dgm:pt>
    <dgm:pt modelId="{EA30C9AF-8AE4-495E-8DA2-F05D5BB0CE29}" type="pres">
      <dgm:prSet presAssocID="{E596EE95-3B45-4154-B467-850C218B977D}" presName="accentRepeatNode" presStyleLbl="solidFgAcc1" presStyleIdx="1" presStyleCnt="3"/>
      <dgm:spPr>
        <a:blipFill rotWithShape="0">
          <a:blip xmlns:r="http://schemas.openxmlformats.org/officeDocument/2006/relationships" r:embed="rId2"/>
          <a:stretch>
            <a:fillRect/>
          </a:stretch>
        </a:blipFill>
      </dgm:spPr>
    </dgm:pt>
    <dgm:pt modelId="{6CFA3AC3-26A5-4C84-A5D6-2C4A21FFBC87}" type="pres">
      <dgm:prSet presAssocID="{A0C41626-FD9C-456E-B264-2D4EEE0C280B}" presName="text_3" presStyleLbl="node1" presStyleIdx="2" presStyleCnt="3">
        <dgm:presLayoutVars>
          <dgm:bulletEnabled val="1"/>
        </dgm:presLayoutVars>
      </dgm:prSet>
      <dgm:spPr/>
      <dgm:t>
        <a:bodyPr/>
        <a:lstStyle/>
        <a:p>
          <a:endParaRPr lang="en-GB"/>
        </a:p>
      </dgm:t>
    </dgm:pt>
    <dgm:pt modelId="{254C18D9-84DA-4C8F-84CD-A718934DED8C}" type="pres">
      <dgm:prSet presAssocID="{A0C41626-FD9C-456E-B264-2D4EEE0C280B}" presName="accent_3" presStyleCnt="0"/>
      <dgm:spPr/>
    </dgm:pt>
    <dgm:pt modelId="{8EB6A49A-81F6-4DAF-ABAC-2062E63B898A}" type="pres">
      <dgm:prSet presAssocID="{A0C41626-FD9C-456E-B264-2D4EEE0C280B}" presName="accentRepeatNode" presStyleLbl="solidFgAcc1" presStyleIdx="2" presStyleCnt="3" custScaleX="126862" custScaleY="119707" custLinFactNeighborX="-61571" custLinFactNeighborY="0"/>
      <dgm:spPr>
        <a:blipFill rotWithShape="0">
          <a:blip xmlns:r="http://schemas.openxmlformats.org/officeDocument/2006/relationships" r:embed="rId3"/>
          <a:stretch>
            <a:fillRect/>
          </a:stretch>
        </a:blipFill>
      </dgm:spPr>
      <dgm:t>
        <a:bodyPr/>
        <a:lstStyle/>
        <a:p>
          <a:endParaRPr lang="en-GB"/>
        </a:p>
      </dgm:t>
    </dgm:pt>
  </dgm:ptLst>
  <dgm:cxnLst>
    <dgm:cxn modelId="{CAD9543D-B565-4618-9D0A-7640479305ED}" srcId="{3F0FCC01-6DAE-462A-9775-78480CC26085}" destId="{E596EE95-3B45-4154-B467-850C218B977D}" srcOrd="1" destOrd="0" parTransId="{8C595E87-FE60-4E65-9287-D53FD1977D57}" sibTransId="{F138C023-EFA3-4494-B582-2498FE254441}"/>
    <dgm:cxn modelId="{A5807D50-02F5-4E1A-817F-0ABAE3B37E70}" type="presOf" srcId="{EE6042D2-9BDA-434B-9787-45BF41E296C5}" destId="{07F7EEE9-3B66-47FB-8443-B8797F5871B4}" srcOrd="0" destOrd="0" presId="urn:microsoft.com/office/officeart/2008/layout/VerticalCurvedList"/>
    <dgm:cxn modelId="{E8A279E3-782E-4495-A50E-EE55F53F064D}" srcId="{3F0FCC01-6DAE-462A-9775-78480CC26085}" destId="{A0C41626-FD9C-456E-B264-2D4EEE0C280B}" srcOrd="2" destOrd="0" parTransId="{4CB965B5-FB99-44CF-A723-DEC6ED30B429}" sibTransId="{E1CC94D1-207A-45F8-AF8B-4A321316370F}"/>
    <dgm:cxn modelId="{E14EE1C8-E19C-4C34-819E-ADFF178F3B32}" type="presOf" srcId="{E596EE95-3B45-4154-B467-850C218B977D}" destId="{805CE963-587F-4BC4-9694-F1529987D281}" srcOrd="0" destOrd="0" presId="urn:microsoft.com/office/officeart/2008/layout/VerticalCurvedList"/>
    <dgm:cxn modelId="{C9C0E0F1-CE93-4F5F-A516-E3A9442C1F00}" srcId="{3F0FCC01-6DAE-462A-9775-78480CC26085}" destId="{A23A4674-9275-44BA-B2BE-A981E3D627E2}" srcOrd="0" destOrd="0" parTransId="{B15D7C4C-AF05-4F23-9ECD-F36099A6355E}" sibTransId="{EE6042D2-9BDA-434B-9787-45BF41E296C5}"/>
    <dgm:cxn modelId="{655D36E5-149F-48F8-870D-6D03A6535DD4}" type="presOf" srcId="{A0C41626-FD9C-456E-B264-2D4EEE0C280B}" destId="{6CFA3AC3-26A5-4C84-A5D6-2C4A21FFBC87}" srcOrd="0" destOrd="0" presId="urn:microsoft.com/office/officeart/2008/layout/VerticalCurvedList"/>
    <dgm:cxn modelId="{602D1716-42FD-4328-A486-8596500D4E6F}" type="presOf" srcId="{3F0FCC01-6DAE-462A-9775-78480CC26085}" destId="{5E94D831-8044-4286-8CE6-072EE57F9973}" srcOrd="0" destOrd="0" presId="urn:microsoft.com/office/officeart/2008/layout/VerticalCurvedList"/>
    <dgm:cxn modelId="{85A443EC-3972-42CB-925E-1A4800BDDCB3}" type="presOf" srcId="{A23A4674-9275-44BA-B2BE-A981E3D627E2}" destId="{553A6A1D-D2D5-444C-829D-4930D2202CEB}" srcOrd="0" destOrd="0" presId="urn:microsoft.com/office/officeart/2008/layout/VerticalCurvedList"/>
    <dgm:cxn modelId="{FFF88C97-528D-4D89-955A-1C97A53E3284}" type="presParOf" srcId="{5E94D831-8044-4286-8CE6-072EE57F9973}" destId="{A1234238-A2F1-420E-BC18-494ECE426253}" srcOrd="0" destOrd="0" presId="urn:microsoft.com/office/officeart/2008/layout/VerticalCurvedList"/>
    <dgm:cxn modelId="{D264B3BD-31C3-4B83-A88D-977341822A31}" type="presParOf" srcId="{A1234238-A2F1-420E-BC18-494ECE426253}" destId="{5C3E0177-8504-430E-9544-FCDAB0C0E747}" srcOrd="0" destOrd="0" presId="urn:microsoft.com/office/officeart/2008/layout/VerticalCurvedList"/>
    <dgm:cxn modelId="{FEACB31C-2022-4FA9-8B96-ABA11BD588E4}" type="presParOf" srcId="{5C3E0177-8504-430E-9544-FCDAB0C0E747}" destId="{14F87F2D-BFFB-4A81-B51F-4C30140095F9}" srcOrd="0" destOrd="0" presId="urn:microsoft.com/office/officeart/2008/layout/VerticalCurvedList"/>
    <dgm:cxn modelId="{F5EBE987-458C-430B-8CA3-101C64052153}" type="presParOf" srcId="{5C3E0177-8504-430E-9544-FCDAB0C0E747}" destId="{07F7EEE9-3B66-47FB-8443-B8797F5871B4}" srcOrd="1" destOrd="0" presId="urn:microsoft.com/office/officeart/2008/layout/VerticalCurvedList"/>
    <dgm:cxn modelId="{302F899D-A8DA-4A41-B88C-29009B9B86C5}" type="presParOf" srcId="{5C3E0177-8504-430E-9544-FCDAB0C0E747}" destId="{0FDD1ACD-18BB-4F4B-998B-8AE9F53AB1B3}" srcOrd="2" destOrd="0" presId="urn:microsoft.com/office/officeart/2008/layout/VerticalCurvedList"/>
    <dgm:cxn modelId="{E7B80DFB-57B5-4BD7-87E2-3367B0E220D3}" type="presParOf" srcId="{5C3E0177-8504-430E-9544-FCDAB0C0E747}" destId="{DFC5029F-E0F6-4B19-96D9-90CF901F4B3E}" srcOrd="3" destOrd="0" presId="urn:microsoft.com/office/officeart/2008/layout/VerticalCurvedList"/>
    <dgm:cxn modelId="{81010D89-75B0-468D-AFDB-0254BA2F7683}" type="presParOf" srcId="{A1234238-A2F1-420E-BC18-494ECE426253}" destId="{553A6A1D-D2D5-444C-829D-4930D2202CEB}" srcOrd="1" destOrd="0" presId="urn:microsoft.com/office/officeart/2008/layout/VerticalCurvedList"/>
    <dgm:cxn modelId="{56B98566-CE6E-4FF9-A930-17E1CD87E695}" type="presParOf" srcId="{A1234238-A2F1-420E-BC18-494ECE426253}" destId="{B3CCD749-FAC4-435A-87DA-C9D799865537}" srcOrd="2" destOrd="0" presId="urn:microsoft.com/office/officeart/2008/layout/VerticalCurvedList"/>
    <dgm:cxn modelId="{94725D0C-50A5-4CD9-821B-E145BCB69268}" type="presParOf" srcId="{B3CCD749-FAC4-435A-87DA-C9D799865537}" destId="{713FC423-AA70-4A67-9211-3A6F5B2344EA}" srcOrd="0" destOrd="0" presId="urn:microsoft.com/office/officeart/2008/layout/VerticalCurvedList"/>
    <dgm:cxn modelId="{70B15083-8266-4775-9740-2361F3DECFE8}" type="presParOf" srcId="{A1234238-A2F1-420E-BC18-494ECE426253}" destId="{805CE963-587F-4BC4-9694-F1529987D281}" srcOrd="3" destOrd="0" presId="urn:microsoft.com/office/officeart/2008/layout/VerticalCurvedList"/>
    <dgm:cxn modelId="{2BFD0702-18DF-46E4-8F2C-D9D7C80B247C}" type="presParOf" srcId="{A1234238-A2F1-420E-BC18-494ECE426253}" destId="{5CF7B3FE-7D88-4CD3-8AFC-E522075E46B7}" srcOrd="4" destOrd="0" presId="urn:microsoft.com/office/officeart/2008/layout/VerticalCurvedList"/>
    <dgm:cxn modelId="{B1D288D0-364D-4C93-82C9-17586AE268DF}" type="presParOf" srcId="{5CF7B3FE-7D88-4CD3-8AFC-E522075E46B7}" destId="{EA30C9AF-8AE4-495E-8DA2-F05D5BB0CE29}" srcOrd="0" destOrd="0" presId="urn:microsoft.com/office/officeart/2008/layout/VerticalCurvedList"/>
    <dgm:cxn modelId="{AC1B16F5-753D-4275-A496-AFE38A1E453E}" type="presParOf" srcId="{A1234238-A2F1-420E-BC18-494ECE426253}" destId="{6CFA3AC3-26A5-4C84-A5D6-2C4A21FFBC87}" srcOrd="5" destOrd="0" presId="urn:microsoft.com/office/officeart/2008/layout/VerticalCurvedList"/>
    <dgm:cxn modelId="{3AABD24C-31AF-4E07-B4C8-463202DAA904}" type="presParOf" srcId="{A1234238-A2F1-420E-BC18-494ECE426253}" destId="{254C18D9-84DA-4C8F-84CD-A718934DED8C}" srcOrd="6" destOrd="0" presId="urn:microsoft.com/office/officeart/2008/layout/VerticalCurvedList"/>
    <dgm:cxn modelId="{9505AE1A-260E-4C14-B781-651628686F7A}" type="presParOf" srcId="{254C18D9-84DA-4C8F-84CD-A718934DED8C}" destId="{8EB6A49A-81F6-4DAF-ABAC-2062E63B898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9C801C-33FF-43E0-A748-8DA8DA70C35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DAE275B1-D703-487B-8387-8D4530975165}">
      <dgm:prSet phldrT="[Text]" custT="1"/>
      <dgm:spPr/>
      <dgm:t>
        <a:bodyPr/>
        <a:lstStyle/>
        <a:p>
          <a:r>
            <a:rPr lang="en-GB" sz="2000" dirty="0" smtClean="0"/>
            <a:t>Knowledge development</a:t>
          </a:r>
          <a:endParaRPr lang="en-GB" sz="2000" dirty="0"/>
        </a:p>
      </dgm:t>
    </dgm:pt>
    <dgm:pt modelId="{EE1A9844-071D-4B4E-9464-9107C1DF2279}" type="parTrans" cxnId="{6D625F16-BAEB-4CB7-B053-B9C9DD600A22}">
      <dgm:prSet/>
      <dgm:spPr/>
      <dgm:t>
        <a:bodyPr/>
        <a:lstStyle/>
        <a:p>
          <a:endParaRPr lang="en-GB"/>
        </a:p>
      </dgm:t>
    </dgm:pt>
    <dgm:pt modelId="{0EB77230-EAC4-483C-8DE6-452CFBB9C234}" type="sibTrans" cxnId="{6D625F16-BAEB-4CB7-B053-B9C9DD600A22}">
      <dgm:prSet/>
      <dgm:spPr/>
      <dgm:t>
        <a:bodyPr/>
        <a:lstStyle/>
        <a:p>
          <a:endParaRPr lang="en-GB"/>
        </a:p>
      </dgm:t>
    </dgm:pt>
    <dgm:pt modelId="{DF4E40C2-B015-43E6-A500-2CB24652C64A}">
      <dgm:prSet phldrT="[Text]"/>
      <dgm:spPr/>
      <dgm:t>
        <a:bodyPr/>
        <a:lstStyle/>
        <a:p>
          <a:r>
            <a:rPr lang="en-GB" dirty="0" smtClean="0"/>
            <a:t>Why do they need information?</a:t>
          </a:r>
          <a:endParaRPr lang="en-GB" dirty="0"/>
        </a:p>
      </dgm:t>
    </dgm:pt>
    <dgm:pt modelId="{20514EF2-F1B6-4C81-B318-DE8967D35986}" type="parTrans" cxnId="{D449BE69-5FBD-4E97-9FB2-65E8ED197FF0}">
      <dgm:prSet/>
      <dgm:spPr/>
      <dgm:t>
        <a:bodyPr/>
        <a:lstStyle/>
        <a:p>
          <a:endParaRPr lang="en-GB"/>
        </a:p>
      </dgm:t>
    </dgm:pt>
    <dgm:pt modelId="{7817B28F-A327-4DCB-A3A2-F34F8AAED621}" type="sibTrans" cxnId="{D449BE69-5FBD-4E97-9FB2-65E8ED197FF0}">
      <dgm:prSet/>
      <dgm:spPr/>
      <dgm:t>
        <a:bodyPr/>
        <a:lstStyle/>
        <a:p>
          <a:endParaRPr lang="en-GB"/>
        </a:p>
      </dgm:t>
    </dgm:pt>
    <dgm:pt modelId="{E1EDB654-E321-4E12-B429-7E6DB2C4D110}">
      <dgm:prSet phldrT="[Text]"/>
      <dgm:spPr/>
      <dgm:t>
        <a:bodyPr/>
        <a:lstStyle/>
        <a:p>
          <a:r>
            <a:rPr lang="en-GB" dirty="0" smtClean="0"/>
            <a:t>What information?</a:t>
          </a:r>
          <a:endParaRPr lang="en-GB" dirty="0"/>
        </a:p>
      </dgm:t>
    </dgm:pt>
    <dgm:pt modelId="{458DD61B-1DCB-4E3E-B6AD-D6C7B079741C}" type="parTrans" cxnId="{FD70452D-6AC8-4930-ADDA-EB071FAFB22F}">
      <dgm:prSet/>
      <dgm:spPr/>
      <dgm:t>
        <a:bodyPr/>
        <a:lstStyle/>
        <a:p>
          <a:endParaRPr lang="en-GB"/>
        </a:p>
      </dgm:t>
    </dgm:pt>
    <dgm:pt modelId="{F611C3A3-AC95-4068-9271-26FC7C24BF3C}" type="sibTrans" cxnId="{FD70452D-6AC8-4930-ADDA-EB071FAFB22F}">
      <dgm:prSet/>
      <dgm:spPr/>
      <dgm:t>
        <a:bodyPr/>
        <a:lstStyle/>
        <a:p>
          <a:endParaRPr lang="en-GB"/>
        </a:p>
      </dgm:t>
    </dgm:pt>
    <dgm:pt modelId="{C3A93C34-D164-4B27-BB5C-61F0E1CD9151}">
      <dgm:prSet/>
      <dgm:spPr/>
      <dgm:t>
        <a:bodyPr/>
        <a:lstStyle/>
        <a:p>
          <a:endParaRPr lang="en-GB"/>
        </a:p>
      </dgm:t>
    </dgm:pt>
    <dgm:pt modelId="{6BBED221-E5D2-4C4B-B229-A2E7E99E2FA3}" type="parTrans" cxnId="{8CE0F963-10FE-43D8-8D0E-84EADB20EF02}">
      <dgm:prSet/>
      <dgm:spPr/>
      <dgm:t>
        <a:bodyPr/>
        <a:lstStyle/>
        <a:p>
          <a:endParaRPr lang="en-GB"/>
        </a:p>
      </dgm:t>
    </dgm:pt>
    <dgm:pt modelId="{EE476965-D3F1-4A4A-95B3-04C8997BEBA2}" type="sibTrans" cxnId="{8CE0F963-10FE-43D8-8D0E-84EADB20EF02}">
      <dgm:prSet/>
      <dgm:spPr/>
      <dgm:t>
        <a:bodyPr/>
        <a:lstStyle/>
        <a:p>
          <a:endParaRPr lang="en-GB"/>
        </a:p>
      </dgm:t>
    </dgm:pt>
    <dgm:pt modelId="{92DB2156-6B63-415B-BF9E-CF23F74EDAA8}">
      <dgm:prSet phldrT="[Text]" custRadScaleRad="131942" custRadScaleInc="-13876"/>
      <dgm:spPr/>
      <dgm:t>
        <a:bodyPr/>
        <a:lstStyle/>
        <a:p>
          <a:endParaRPr lang="en-GB"/>
        </a:p>
      </dgm:t>
    </dgm:pt>
    <dgm:pt modelId="{3165367A-2F81-4BE5-B0DE-A62AE2ACD3FD}" type="parTrans" cxnId="{BB10F0A3-DD44-4608-A912-696F3ECF40B1}">
      <dgm:prSet/>
      <dgm:spPr/>
      <dgm:t>
        <a:bodyPr/>
        <a:lstStyle/>
        <a:p>
          <a:endParaRPr lang="en-GB"/>
        </a:p>
      </dgm:t>
    </dgm:pt>
    <dgm:pt modelId="{406275B4-00EE-462F-89E3-4B1CA435E716}" type="sibTrans" cxnId="{BB10F0A3-DD44-4608-A912-696F3ECF40B1}">
      <dgm:prSet/>
      <dgm:spPr/>
      <dgm:t>
        <a:bodyPr/>
        <a:lstStyle/>
        <a:p>
          <a:endParaRPr lang="en-GB"/>
        </a:p>
      </dgm:t>
    </dgm:pt>
    <dgm:pt modelId="{E4CE5D7B-4C22-4D79-8658-E397E0B995FC}">
      <dgm:prSet phldrT="[Text]"/>
      <dgm:spPr/>
      <dgm:t>
        <a:bodyPr/>
        <a:lstStyle/>
        <a:p>
          <a:r>
            <a:rPr lang="en-GB" dirty="0" smtClean="0"/>
            <a:t>How does the information fit into current knowledge?</a:t>
          </a:r>
          <a:endParaRPr lang="en-GB" dirty="0"/>
        </a:p>
      </dgm:t>
    </dgm:pt>
    <dgm:pt modelId="{01CFB6E1-E646-46D0-A4B5-93E9E2BFC6FC}" type="parTrans" cxnId="{28A783CE-0B61-4A8E-90FA-59ECBBBF8511}">
      <dgm:prSet/>
      <dgm:spPr/>
      <dgm:t>
        <a:bodyPr/>
        <a:lstStyle/>
        <a:p>
          <a:endParaRPr lang="en-GB"/>
        </a:p>
      </dgm:t>
    </dgm:pt>
    <dgm:pt modelId="{F064FCED-EE47-474C-8346-C337A2C14760}" type="sibTrans" cxnId="{28A783CE-0B61-4A8E-90FA-59ECBBBF8511}">
      <dgm:prSet/>
      <dgm:spPr/>
      <dgm:t>
        <a:bodyPr/>
        <a:lstStyle/>
        <a:p>
          <a:endParaRPr lang="en-GB"/>
        </a:p>
      </dgm:t>
    </dgm:pt>
    <dgm:pt modelId="{4E5A6723-DEBB-4304-A056-C64D3C2D4DA9}">
      <dgm:prSet custRadScaleRad="134255" custRadScaleInc="14701"/>
      <dgm:spPr/>
      <dgm:t>
        <a:bodyPr/>
        <a:lstStyle/>
        <a:p>
          <a:endParaRPr lang="en-GB"/>
        </a:p>
      </dgm:t>
    </dgm:pt>
    <dgm:pt modelId="{E17DDC54-7427-436D-9C78-3E870153088C}" type="parTrans" cxnId="{E748B421-F709-48ED-9FEF-545930C20145}">
      <dgm:prSet/>
      <dgm:spPr/>
      <dgm:t>
        <a:bodyPr/>
        <a:lstStyle/>
        <a:p>
          <a:endParaRPr lang="en-GB"/>
        </a:p>
      </dgm:t>
    </dgm:pt>
    <dgm:pt modelId="{2FBB68C6-3511-4FB4-90DE-5E002AD47937}" type="sibTrans" cxnId="{E748B421-F709-48ED-9FEF-545930C20145}">
      <dgm:prSet/>
      <dgm:spPr/>
      <dgm:t>
        <a:bodyPr/>
        <a:lstStyle/>
        <a:p>
          <a:endParaRPr lang="en-GB"/>
        </a:p>
      </dgm:t>
    </dgm:pt>
    <dgm:pt modelId="{6F8D4962-9577-4222-BF77-A3A8F048BF9F}">
      <dgm:prSet phldrT="[Text]"/>
      <dgm:spPr/>
      <dgm:t>
        <a:bodyPr/>
        <a:lstStyle/>
        <a:p>
          <a:r>
            <a:rPr lang="en-GB" dirty="0" smtClean="0"/>
            <a:t>Where is the information?</a:t>
          </a:r>
          <a:endParaRPr lang="en-GB" dirty="0"/>
        </a:p>
      </dgm:t>
    </dgm:pt>
    <dgm:pt modelId="{804AD8F1-E9B4-4F22-9EFA-C43C4D87C29F}" type="sibTrans" cxnId="{B948C857-DD71-4717-B614-38A658F79DB4}">
      <dgm:prSet/>
      <dgm:spPr/>
      <dgm:t>
        <a:bodyPr/>
        <a:lstStyle/>
        <a:p>
          <a:endParaRPr lang="en-GB"/>
        </a:p>
      </dgm:t>
    </dgm:pt>
    <dgm:pt modelId="{432137AF-1560-4B3C-A8B5-09A81CA1A9A2}" type="parTrans" cxnId="{B948C857-DD71-4717-B614-38A658F79DB4}">
      <dgm:prSet/>
      <dgm:spPr/>
      <dgm:t>
        <a:bodyPr/>
        <a:lstStyle/>
        <a:p>
          <a:endParaRPr lang="en-GB"/>
        </a:p>
      </dgm:t>
    </dgm:pt>
    <dgm:pt modelId="{597A9499-501C-4F6A-A515-0BAC0B17B5CC}" type="pres">
      <dgm:prSet presAssocID="{A89C801C-33FF-43E0-A748-8DA8DA70C35A}" presName="cycle" presStyleCnt="0">
        <dgm:presLayoutVars>
          <dgm:chMax val="1"/>
          <dgm:dir/>
          <dgm:animLvl val="ctr"/>
          <dgm:resizeHandles val="exact"/>
        </dgm:presLayoutVars>
      </dgm:prSet>
      <dgm:spPr/>
      <dgm:t>
        <a:bodyPr/>
        <a:lstStyle/>
        <a:p>
          <a:endParaRPr lang="en-GB"/>
        </a:p>
      </dgm:t>
    </dgm:pt>
    <dgm:pt modelId="{3F01D45B-D986-43E8-8FCC-E3D63AFB9873}" type="pres">
      <dgm:prSet presAssocID="{DAE275B1-D703-487B-8387-8D4530975165}" presName="centerShape" presStyleLbl="node0" presStyleIdx="0" presStyleCnt="1" custScaleX="149430" custScaleY="108276"/>
      <dgm:spPr/>
      <dgm:t>
        <a:bodyPr/>
        <a:lstStyle/>
        <a:p>
          <a:endParaRPr lang="en-GB"/>
        </a:p>
      </dgm:t>
    </dgm:pt>
    <dgm:pt modelId="{E1792056-252A-448C-867C-D6534234F71D}" type="pres">
      <dgm:prSet presAssocID="{20514EF2-F1B6-4C81-B318-DE8967D35986}" presName="parTrans" presStyleLbl="bgSibTrans2D1" presStyleIdx="0" presStyleCnt="4"/>
      <dgm:spPr/>
      <dgm:t>
        <a:bodyPr/>
        <a:lstStyle/>
        <a:p>
          <a:endParaRPr lang="en-GB"/>
        </a:p>
      </dgm:t>
    </dgm:pt>
    <dgm:pt modelId="{43F98A2A-F029-4003-A08C-A8191AEE14DB}" type="pres">
      <dgm:prSet presAssocID="{DF4E40C2-B015-43E6-A500-2CB24652C64A}" presName="node" presStyleLbl="node1" presStyleIdx="0" presStyleCnt="4" custRadScaleRad="131942" custRadScaleInc="-13876">
        <dgm:presLayoutVars>
          <dgm:bulletEnabled val="1"/>
        </dgm:presLayoutVars>
      </dgm:prSet>
      <dgm:spPr/>
      <dgm:t>
        <a:bodyPr/>
        <a:lstStyle/>
        <a:p>
          <a:endParaRPr lang="en-GB"/>
        </a:p>
      </dgm:t>
    </dgm:pt>
    <dgm:pt modelId="{CDF58C84-DF8B-468F-AA27-BC4FC8C1F028}" type="pres">
      <dgm:prSet presAssocID="{458DD61B-1DCB-4E3E-B6AD-D6C7B079741C}" presName="parTrans" presStyleLbl="bgSibTrans2D1" presStyleIdx="1" presStyleCnt="4" custLinFactNeighborX="-12019" custLinFactNeighborY="17413"/>
      <dgm:spPr/>
      <dgm:t>
        <a:bodyPr/>
        <a:lstStyle/>
        <a:p>
          <a:endParaRPr lang="en-GB"/>
        </a:p>
      </dgm:t>
    </dgm:pt>
    <dgm:pt modelId="{F41A69C1-8EE3-436E-963A-B05738F0F4B5}" type="pres">
      <dgm:prSet presAssocID="{E1EDB654-E321-4E12-B429-7E6DB2C4D110}" presName="node" presStyleLbl="node1" presStyleIdx="1" presStyleCnt="4" custRadScaleRad="108533" custRadScaleInc="-20626">
        <dgm:presLayoutVars>
          <dgm:bulletEnabled val="1"/>
        </dgm:presLayoutVars>
      </dgm:prSet>
      <dgm:spPr/>
      <dgm:t>
        <a:bodyPr/>
        <a:lstStyle/>
        <a:p>
          <a:endParaRPr lang="en-GB"/>
        </a:p>
      </dgm:t>
    </dgm:pt>
    <dgm:pt modelId="{E4881538-DB17-4328-AB96-431827C8056A}" type="pres">
      <dgm:prSet presAssocID="{432137AF-1560-4B3C-A8B5-09A81CA1A9A2}" presName="parTrans" presStyleLbl="bgSibTrans2D1" presStyleIdx="2" presStyleCnt="4" custLinFactNeighborX="18269" custLinFactNeighborY="16933"/>
      <dgm:spPr/>
      <dgm:t>
        <a:bodyPr/>
        <a:lstStyle/>
        <a:p>
          <a:endParaRPr lang="en-GB"/>
        </a:p>
      </dgm:t>
    </dgm:pt>
    <dgm:pt modelId="{20F5CB9D-6CF6-4291-90AE-B3AE95F8FE90}" type="pres">
      <dgm:prSet presAssocID="{6F8D4962-9577-4222-BF77-A3A8F048BF9F}" presName="node" presStyleLbl="node1" presStyleIdx="2" presStyleCnt="4" custRadScaleRad="107689" custRadScaleInc="19149">
        <dgm:presLayoutVars>
          <dgm:bulletEnabled val="1"/>
        </dgm:presLayoutVars>
      </dgm:prSet>
      <dgm:spPr/>
      <dgm:t>
        <a:bodyPr/>
        <a:lstStyle/>
        <a:p>
          <a:endParaRPr lang="en-GB"/>
        </a:p>
      </dgm:t>
    </dgm:pt>
    <dgm:pt modelId="{BD65D791-4CF0-43A8-8E9C-74A77646D19D}" type="pres">
      <dgm:prSet presAssocID="{01CFB6E1-E646-46D0-A4B5-93E9E2BFC6FC}" presName="parTrans" presStyleLbl="bgSibTrans2D1" presStyleIdx="3" presStyleCnt="4"/>
      <dgm:spPr/>
      <dgm:t>
        <a:bodyPr/>
        <a:lstStyle/>
        <a:p>
          <a:endParaRPr lang="en-GB"/>
        </a:p>
      </dgm:t>
    </dgm:pt>
    <dgm:pt modelId="{F1874D5D-15EC-4268-A73D-7F732C994094}" type="pres">
      <dgm:prSet presAssocID="{E4CE5D7B-4C22-4D79-8658-E397E0B995FC}" presName="node" presStyleLbl="node1" presStyleIdx="3" presStyleCnt="4" custRadScaleRad="125446" custRadScaleInc="17000">
        <dgm:presLayoutVars>
          <dgm:bulletEnabled val="1"/>
        </dgm:presLayoutVars>
      </dgm:prSet>
      <dgm:spPr/>
      <dgm:t>
        <a:bodyPr/>
        <a:lstStyle/>
        <a:p>
          <a:endParaRPr lang="en-GB"/>
        </a:p>
      </dgm:t>
    </dgm:pt>
  </dgm:ptLst>
  <dgm:cxnLst>
    <dgm:cxn modelId="{B948C857-DD71-4717-B614-38A658F79DB4}" srcId="{DAE275B1-D703-487B-8387-8D4530975165}" destId="{6F8D4962-9577-4222-BF77-A3A8F048BF9F}" srcOrd="2" destOrd="0" parTransId="{432137AF-1560-4B3C-A8B5-09A81CA1A9A2}" sibTransId="{804AD8F1-E9B4-4F22-9EFA-C43C4D87C29F}"/>
    <dgm:cxn modelId="{055EDC6A-2D6D-42F7-A6DE-B8F362B6C1EC}" type="presOf" srcId="{6F8D4962-9577-4222-BF77-A3A8F048BF9F}" destId="{20F5CB9D-6CF6-4291-90AE-B3AE95F8FE90}" srcOrd="0" destOrd="0" presId="urn:microsoft.com/office/officeart/2005/8/layout/radial4"/>
    <dgm:cxn modelId="{9F15936D-64F3-4792-ACFB-CAA0A44B8F83}" type="presOf" srcId="{DF4E40C2-B015-43E6-A500-2CB24652C64A}" destId="{43F98A2A-F029-4003-A08C-A8191AEE14DB}" srcOrd="0" destOrd="0" presId="urn:microsoft.com/office/officeart/2005/8/layout/radial4"/>
    <dgm:cxn modelId="{E748B421-F709-48ED-9FEF-545930C20145}" srcId="{A89C801C-33FF-43E0-A748-8DA8DA70C35A}" destId="{4E5A6723-DEBB-4304-A056-C64D3C2D4DA9}" srcOrd="1" destOrd="0" parTransId="{E17DDC54-7427-436D-9C78-3E870153088C}" sibTransId="{2FBB68C6-3511-4FB4-90DE-5E002AD47937}"/>
    <dgm:cxn modelId="{FD70452D-6AC8-4930-ADDA-EB071FAFB22F}" srcId="{DAE275B1-D703-487B-8387-8D4530975165}" destId="{E1EDB654-E321-4E12-B429-7E6DB2C4D110}" srcOrd="1" destOrd="0" parTransId="{458DD61B-1DCB-4E3E-B6AD-D6C7B079741C}" sibTransId="{F611C3A3-AC95-4068-9271-26FC7C24BF3C}"/>
    <dgm:cxn modelId="{BB10F0A3-DD44-4608-A912-696F3ECF40B1}" srcId="{A89C801C-33FF-43E0-A748-8DA8DA70C35A}" destId="{92DB2156-6B63-415B-BF9E-CF23F74EDAA8}" srcOrd="3" destOrd="0" parTransId="{3165367A-2F81-4BE5-B0DE-A62AE2ACD3FD}" sibTransId="{406275B4-00EE-462F-89E3-4B1CA435E716}"/>
    <dgm:cxn modelId="{30C1D0D7-99E1-425D-9039-37CC126663D8}" type="presOf" srcId="{DAE275B1-D703-487B-8387-8D4530975165}" destId="{3F01D45B-D986-43E8-8FCC-E3D63AFB9873}" srcOrd="0" destOrd="0" presId="urn:microsoft.com/office/officeart/2005/8/layout/radial4"/>
    <dgm:cxn modelId="{3174ADFA-4171-4843-934C-32F24B0BF319}" type="presOf" srcId="{458DD61B-1DCB-4E3E-B6AD-D6C7B079741C}" destId="{CDF58C84-DF8B-468F-AA27-BC4FC8C1F028}" srcOrd="0" destOrd="0" presId="urn:microsoft.com/office/officeart/2005/8/layout/radial4"/>
    <dgm:cxn modelId="{3030A7C9-B469-4D69-ADCF-3707BE2C405F}" type="presOf" srcId="{E1EDB654-E321-4E12-B429-7E6DB2C4D110}" destId="{F41A69C1-8EE3-436E-963A-B05738F0F4B5}" srcOrd="0" destOrd="0" presId="urn:microsoft.com/office/officeart/2005/8/layout/radial4"/>
    <dgm:cxn modelId="{47563EEF-9845-40DE-BEC5-E588AD426478}" type="presOf" srcId="{01CFB6E1-E646-46D0-A4B5-93E9E2BFC6FC}" destId="{BD65D791-4CF0-43A8-8E9C-74A77646D19D}" srcOrd="0" destOrd="0" presId="urn:microsoft.com/office/officeart/2005/8/layout/radial4"/>
    <dgm:cxn modelId="{8CE0F963-10FE-43D8-8D0E-84EADB20EF02}" srcId="{A89C801C-33FF-43E0-A748-8DA8DA70C35A}" destId="{C3A93C34-D164-4B27-BB5C-61F0E1CD9151}" srcOrd="2" destOrd="0" parTransId="{6BBED221-E5D2-4C4B-B229-A2E7E99E2FA3}" sibTransId="{EE476965-D3F1-4A4A-95B3-04C8997BEBA2}"/>
    <dgm:cxn modelId="{3D0B6E87-231B-4231-A2F9-E98197B1A744}" type="presOf" srcId="{20514EF2-F1B6-4C81-B318-DE8967D35986}" destId="{E1792056-252A-448C-867C-D6534234F71D}" srcOrd="0" destOrd="0" presId="urn:microsoft.com/office/officeart/2005/8/layout/radial4"/>
    <dgm:cxn modelId="{8244CA2D-CD46-434F-89ED-035F27522E0C}" type="presOf" srcId="{432137AF-1560-4B3C-A8B5-09A81CA1A9A2}" destId="{E4881538-DB17-4328-AB96-431827C8056A}" srcOrd="0" destOrd="0" presId="urn:microsoft.com/office/officeart/2005/8/layout/radial4"/>
    <dgm:cxn modelId="{28A783CE-0B61-4A8E-90FA-59ECBBBF8511}" srcId="{DAE275B1-D703-487B-8387-8D4530975165}" destId="{E4CE5D7B-4C22-4D79-8658-E397E0B995FC}" srcOrd="3" destOrd="0" parTransId="{01CFB6E1-E646-46D0-A4B5-93E9E2BFC6FC}" sibTransId="{F064FCED-EE47-474C-8346-C337A2C14760}"/>
    <dgm:cxn modelId="{6D625F16-BAEB-4CB7-B053-B9C9DD600A22}" srcId="{A89C801C-33FF-43E0-A748-8DA8DA70C35A}" destId="{DAE275B1-D703-487B-8387-8D4530975165}" srcOrd="0" destOrd="0" parTransId="{EE1A9844-071D-4B4E-9464-9107C1DF2279}" sibTransId="{0EB77230-EAC4-483C-8DE6-452CFBB9C234}"/>
    <dgm:cxn modelId="{DC5EC893-1805-4A33-9BCF-808C78017F55}" type="presOf" srcId="{A89C801C-33FF-43E0-A748-8DA8DA70C35A}" destId="{597A9499-501C-4F6A-A515-0BAC0B17B5CC}" srcOrd="0" destOrd="0" presId="urn:microsoft.com/office/officeart/2005/8/layout/radial4"/>
    <dgm:cxn modelId="{D449BE69-5FBD-4E97-9FB2-65E8ED197FF0}" srcId="{DAE275B1-D703-487B-8387-8D4530975165}" destId="{DF4E40C2-B015-43E6-A500-2CB24652C64A}" srcOrd="0" destOrd="0" parTransId="{20514EF2-F1B6-4C81-B318-DE8967D35986}" sibTransId="{7817B28F-A327-4DCB-A3A2-F34F8AAED621}"/>
    <dgm:cxn modelId="{5D8A9841-43DF-4E5B-B21F-2E1E4EBB060F}" type="presOf" srcId="{E4CE5D7B-4C22-4D79-8658-E397E0B995FC}" destId="{F1874D5D-15EC-4268-A73D-7F732C994094}" srcOrd="0" destOrd="0" presId="urn:microsoft.com/office/officeart/2005/8/layout/radial4"/>
    <dgm:cxn modelId="{E046752F-5DEF-4761-B964-088065AA48D5}" type="presParOf" srcId="{597A9499-501C-4F6A-A515-0BAC0B17B5CC}" destId="{3F01D45B-D986-43E8-8FCC-E3D63AFB9873}" srcOrd="0" destOrd="0" presId="urn:microsoft.com/office/officeart/2005/8/layout/radial4"/>
    <dgm:cxn modelId="{A46CA8E3-D003-48AF-9B2D-184058906201}" type="presParOf" srcId="{597A9499-501C-4F6A-A515-0BAC0B17B5CC}" destId="{E1792056-252A-448C-867C-D6534234F71D}" srcOrd="1" destOrd="0" presId="urn:microsoft.com/office/officeart/2005/8/layout/radial4"/>
    <dgm:cxn modelId="{4959E57D-ECA2-4251-B3D7-0FB0DC2861A0}" type="presParOf" srcId="{597A9499-501C-4F6A-A515-0BAC0B17B5CC}" destId="{43F98A2A-F029-4003-A08C-A8191AEE14DB}" srcOrd="2" destOrd="0" presId="urn:microsoft.com/office/officeart/2005/8/layout/radial4"/>
    <dgm:cxn modelId="{20987528-C0DB-4B90-AB78-34489ACF5CFB}" type="presParOf" srcId="{597A9499-501C-4F6A-A515-0BAC0B17B5CC}" destId="{CDF58C84-DF8B-468F-AA27-BC4FC8C1F028}" srcOrd="3" destOrd="0" presId="urn:microsoft.com/office/officeart/2005/8/layout/radial4"/>
    <dgm:cxn modelId="{A8176698-73A8-401C-AD09-E5A066DEC1DB}" type="presParOf" srcId="{597A9499-501C-4F6A-A515-0BAC0B17B5CC}" destId="{F41A69C1-8EE3-436E-963A-B05738F0F4B5}" srcOrd="4" destOrd="0" presId="urn:microsoft.com/office/officeart/2005/8/layout/radial4"/>
    <dgm:cxn modelId="{9D236A76-8441-4424-8B3F-D7F75F2A73B9}" type="presParOf" srcId="{597A9499-501C-4F6A-A515-0BAC0B17B5CC}" destId="{E4881538-DB17-4328-AB96-431827C8056A}" srcOrd="5" destOrd="0" presId="urn:microsoft.com/office/officeart/2005/8/layout/radial4"/>
    <dgm:cxn modelId="{55FA3777-3C23-48E0-8CBE-5DEEF5BA7D2B}" type="presParOf" srcId="{597A9499-501C-4F6A-A515-0BAC0B17B5CC}" destId="{20F5CB9D-6CF6-4291-90AE-B3AE95F8FE90}" srcOrd="6" destOrd="0" presId="urn:microsoft.com/office/officeart/2005/8/layout/radial4"/>
    <dgm:cxn modelId="{751152CC-EFFD-4F0D-953E-4D33E2201B79}" type="presParOf" srcId="{597A9499-501C-4F6A-A515-0BAC0B17B5CC}" destId="{BD65D791-4CF0-43A8-8E9C-74A77646D19D}" srcOrd="7" destOrd="0" presId="urn:microsoft.com/office/officeart/2005/8/layout/radial4"/>
    <dgm:cxn modelId="{618C5CA5-1CDD-4F22-BA52-E6B282221DAD}" type="presParOf" srcId="{597A9499-501C-4F6A-A515-0BAC0B17B5CC}" destId="{F1874D5D-15EC-4268-A73D-7F732C994094}"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04FE74-DC6E-4772-87A4-CF8D7377CCEE}"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0E4E1465-46A8-4A87-A08D-46D71DE7E141}" type="pres">
      <dgm:prSet presAssocID="{6204FE74-DC6E-4772-87A4-CF8D7377CCEE}" presName="Name0" presStyleCnt="0">
        <dgm:presLayoutVars>
          <dgm:chMax val="7"/>
          <dgm:resizeHandles val="exact"/>
        </dgm:presLayoutVars>
      </dgm:prSet>
      <dgm:spPr/>
      <dgm:t>
        <a:bodyPr/>
        <a:lstStyle/>
        <a:p>
          <a:endParaRPr lang="en-GB"/>
        </a:p>
      </dgm:t>
    </dgm:pt>
  </dgm:ptLst>
  <dgm:cxnLst>
    <dgm:cxn modelId="{6DA603A9-A82D-4C36-8654-BBEFC14598B4}" type="presOf" srcId="{6204FE74-DC6E-4772-87A4-CF8D7377CCEE}" destId="{0E4E1465-46A8-4A87-A08D-46D71DE7E141}" srcOrd="0"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66404B-7F41-4B16-85F1-526F38BD1334}"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2FD8686A-C64D-4351-AC6A-07BC3D4E483F}">
      <dgm:prSet phldrT="[Text]"/>
      <dgm:spPr/>
      <dgm:t>
        <a:bodyPr/>
        <a:lstStyle/>
        <a:p>
          <a:r>
            <a:rPr lang="en-GB" dirty="0" smtClean="0">
              <a:solidFill>
                <a:schemeClr val="tx2">
                  <a:lumMod val="50000"/>
                </a:schemeClr>
              </a:solidFill>
            </a:rPr>
            <a:t>Research evidence – How and why information is used </a:t>
          </a:r>
          <a:endParaRPr lang="en-GB" dirty="0">
            <a:solidFill>
              <a:schemeClr val="tx2">
                <a:lumMod val="50000"/>
              </a:schemeClr>
            </a:solidFill>
          </a:endParaRPr>
        </a:p>
      </dgm:t>
    </dgm:pt>
    <dgm:pt modelId="{9C7C2C8F-F90B-45B1-8590-5B5E573DAF0D}" type="parTrans" cxnId="{37F1EEAE-8F38-4CC6-9109-C45ED259D372}">
      <dgm:prSet/>
      <dgm:spPr/>
      <dgm:t>
        <a:bodyPr/>
        <a:lstStyle/>
        <a:p>
          <a:endParaRPr lang="en-GB"/>
        </a:p>
      </dgm:t>
    </dgm:pt>
    <dgm:pt modelId="{FA18CC60-8AC0-4CC5-8220-D9088DC1D1C6}" type="sibTrans" cxnId="{37F1EEAE-8F38-4CC6-9109-C45ED259D372}">
      <dgm:prSet/>
      <dgm:spPr/>
      <dgm:t>
        <a:bodyPr/>
        <a:lstStyle/>
        <a:p>
          <a:endParaRPr lang="en-GB"/>
        </a:p>
      </dgm:t>
    </dgm:pt>
    <dgm:pt modelId="{43993AEB-89CC-46A4-B3A0-3179000E1ACF}">
      <dgm:prSet phldrT="[Text]"/>
      <dgm:spPr/>
      <dgm:t>
        <a:bodyPr/>
        <a:lstStyle/>
        <a:p>
          <a:r>
            <a:rPr lang="en-GB" dirty="0" smtClean="0">
              <a:solidFill>
                <a:schemeClr val="tx2">
                  <a:lumMod val="50000"/>
                </a:schemeClr>
              </a:solidFill>
            </a:rPr>
            <a:t>Information Literacy developmental learning focused on its findings</a:t>
          </a:r>
          <a:endParaRPr lang="en-GB" dirty="0">
            <a:solidFill>
              <a:schemeClr val="tx2">
                <a:lumMod val="50000"/>
              </a:schemeClr>
            </a:solidFill>
          </a:endParaRPr>
        </a:p>
      </dgm:t>
    </dgm:pt>
    <dgm:pt modelId="{AD0A137E-9D7B-4647-ABE9-BE6CC61B12DC}" type="parTrans" cxnId="{5229BB6C-9789-489E-8F08-F74AD2A7D0EC}">
      <dgm:prSet/>
      <dgm:spPr/>
      <dgm:t>
        <a:bodyPr/>
        <a:lstStyle/>
        <a:p>
          <a:endParaRPr lang="en-GB"/>
        </a:p>
      </dgm:t>
    </dgm:pt>
    <dgm:pt modelId="{C0240561-5A2B-4A99-80D1-923B2488BFA1}" type="sibTrans" cxnId="{5229BB6C-9789-489E-8F08-F74AD2A7D0EC}">
      <dgm:prSet/>
      <dgm:spPr/>
      <dgm:t>
        <a:bodyPr/>
        <a:lstStyle/>
        <a:p>
          <a:endParaRPr lang="en-GB"/>
        </a:p>
      </dgm:t>
    </dgm:pt>
    <dgm:pt modelId="{D1199579-5CD2-4B87-9C1A-7D699B826B3C}">
      <dgm:prSet phldrT="[Text]"/>
      <dgm:spPr/>
      <dgm:t>
        <a:bodyPr/>
        <a:lstStyle/>
        <a:p>
          <a:r>
            <a:rPr lang="en-GB" dirty="0" smtClean="0">
              <a:solidFill>
                <a:schemeClr val="tx2">
                  <a:lumMod val="50000"/>
                </a:schemeClr>
              </a:solidFill>
            </a:rPr>
            <a:t>Professional Education focused on the workplace information world</a:t>
          </a:r>
          <a:endParaRPr lang="en-GB" dirty="0">
            <a:solidFill>
              <a:schemeClr val="tx2">
                <a:lumMod val="50000"/>
              </a:schemeClr>
            </a:solidFill>
          </a:endParaRPr>
        </a:p>
      </dgm:t>
    </dgm:pt>
    <dgm:pt modelId="{C48D4F03-D4A8-4382-A001-C72CD6190ED2}" type="parTrans" cxnId="{672F63D8-B8F1-4C6E-93CF-FD4488BF8EB8}">
      <dgm:prSet/>
      <dgm:spPr/>
      <dgm:t>
        <a:bodyPr/>
        <a:lstStyle/>
        <a:p>
          <a:endParaRPr lang="en-GB"/>
        </a:p>
      </dgm:t>
    </dgm:pt>
    <dgm:pt modelId="{4B28A4AA-B5DF-4552-B433-88D4FE30EFAA}" type="sibTrans" cxnId="{672F63D8-B8F1-4C6E-93CF-FD4488BF8EB8}">
      <dgm:prSet/>
      <dgm:spPr/>
      <dgm:t>
        <a:bodyPr/>
        <a:lstStyle/>
        <a:p>
          <a:endParaRPr lang="en-GB"/>
        </a:p>
      </dgm:t>
    </dgm:pt>
    <dgm:pt modelId="{95CF462D-B7AC-48B7-82AC-C2E4273981DE}" type="pres">
      <dgm:prSet presAssocID="{3E66404B-7F41-4B16-85F1-526F38BD1334}" presName="Name0" presStyleCnt="0">
        <dgm:presLayoutVars>
          <dgm:chMax val="11"/>
          <dgm:chPref val="11"/>
          <dgm:dir/>
          <dgm:resizeHandles/>
        </dgm:presLayoutVars>
      </dgm:prSet>
      <dgm:spPr/>
      <dgm:t>
        <a:bodyPr/>
        <a:lstStyle/>
        <a:p>
          <a:endParaRPr lang="en-GB"/>
        </a:p>
      </dgm:t>
    </dgm:pt>
    <dgm:pt modelId="{0E6E6380-641D-4C73-8C5C-8B4DB59B8F87}" type="pres">
      <dgm:prSet presAssocID="{D1199579-5CD2-4B87-9C1A-7D699B826B3C}" presName="Accent3" presStyleCnt="0"/>
      <dgm:spPr/>
    </dgm:pt>
    <dgm:pt modelId="{B16388B4-C07B-4EF0-9803-1C312ADEA40A}" type="pres">
      <dgm:prSet presAssocID="{D1199579-5CD2-4B87-9C1A-7D699B826B3C}" presName="Accent" presStyleLbl="node1" presStyleIdx="0" presStyleCnt="3"/>
      <dgm:spPr/>
    </dgm:pt>
    <dgm:pt modelId="{DDEF47F2-CA4A-4C84-9FFF-AC251B29E52E}" type="pres">
      <dgm:prSet presAssocID="{D1199579-5CD2-4B87-9C1A-7D699B826B3C}" presName="ParentBackground3" presStyleCnt="0"/>
      <dgm:spPr/>
    </dgm:pt>
    <dgm:pt modelId="{B65EC297-D97E-43F3-AA52-AD7C1F8DBEFF}" type="pres">
      <dgm:prSet presAssocID="{D1199579-5CD2-4B87-9C1A-7D699B826B3C}" presName="ParentBackground" presStyleLbl="fgAcc1" presStyleIdx="0" presStyleCnt="3"/>
      <dgm:spPr/>
      <dgm:t>
        <a:bodyPr/>
        <a:lstStyle/>
        <a:p>
          <a:endParaRPr lang="en-GB"/>
        </a:p>
      </dgm:t>
    </dgm:pt>
    <dgm:pt modelId="{409366E3-34D9-480D-BCE8-8EE828C62C4F}" type="pres">
      <dgm:prSet presAssocID="{D1199579-5CD2-4B87-9C1A-7D699B826B3C}" presName="Parent3" presStyleLbl="revTx" presStyleIdx="0" presStyleCnt="0">
        <dgm:presLayoutVars>
          <dgm:chMax val="1"/>
          <dgm:chPref val="1"/>
          <dgm:bulletEnabled val="1"/>
        </dgm:presLayoutVars>
      </dgm:prSet>
      <dgm:spPr/>
      <dgm:t>
        <a:bodyPr/>
        <a:lstStyle/>
        <a:p>
          <a:endParaRPr lang="en-GB"/>
        </a:p>
      </dgm:t>
    </dgm:pt>
    <dgm:pt modelId="{7065B0E8-CDDA-445E-9F67-1A24716282BD}" type="pres">
      <dgm:prSet presAssocID="{43993AEB-89CC-46A4-B3A0-3179000E1ACF}" presName="Accent2" presStyleCnt="0"/>
      <dgm:spPr/>
    </dgm:pt>
    <dgm:pt modelId="{213C9DE6-5DAD-44DF-91C3-376655E327A2}" type="pres">
      <dgm:prSet presAssocID="{43993AEB-89CC-46A4-B3A0-3179000E1ACF}" presName="Accent" presStyleLbl="node1" presStyleIdx="1" presStyleCnt="3"/>
      <dgm:spPr/>
    </dgm:pt>
    <dgm:pt modelId="{A29875F5-6F6A-42D2-88D7-AB49993F0982}" type="pres">
      <dgm:prSet presAssocID="{43993AEB-89CC-46A4-B3A0-3179000E1ACF}" presName="ParentBackground2" presStyleCnt="0"/>
      <dgm:spPr/>
    </dgm:pt>
    <dgm:pt modelId="{151B2333-7BCE-47D6-9F06-DFF12D383CD6}" type="pres">
      <dgm:prSet presAssocID="{43993AEB-89CC-46A4-B3A0-3179000E1ACF}" presName="ParentBackground" presStyleLbl="fgAcc1" presStyleIdx="1" presStyleCnt="3"/>
      <dgm:spPr/>
      <dgm:t>
        <a:bodyPr/>
        <a:lstStyle/>
        <a:p>
          <a:endParaRPr lang="en-GB"/>
        </a:p>
      </dgm:t>
    </dgm:pt>
    <dgm:pt modelId="{7961860D-3A15-41F1-8522-F193AED38840}" type="pres">
      <dgm:prSet presAssocID="{43993AEB-89CC-46A4-B3A0-3179000E1ACF}" presName="Parent2" presStyleLbl="revTx" presStyleIdx="0" presStyleCnt="0">
        <dgm:presLayoutVars>
          <dgm:chMax val="1"/>
          <dgm:chPref val="1"/>
          <dgm:bulletEnabled val="1"/>
        </dgm:presLayoutVars>
      </dgm:prSet>
      <dgm:spPr/>
      <dgm:t>
        <a:bodyPr/>
        <a:lstStyle/>
        <a:p>
          <a:endParaRPr lang="en-GB"/>
        </a:p>
      </dgm:t>
    </dgm:pt>
    <dgm:pt modelId="{0A34A6CE-815D-43C1-BEBD-3C9C39AA60F7}" type="pres">
      <dgm:prSet presAssocID="{2FD8686A-C64D-4351-AC6A-07BC3D4E483F}" presName="Accent1" presStyleCnt="0"/>
      <dgm:spPr/>
    </dgm:pt>
    <dgm:pt modelId="{F5A6AB9A-2E15-48A2-AEFD-89896693A4D7}" type="pres">
      <dgm:prSet presAssocID="{2FD8686A-C64D-4351-AC6A-07BC3D4E483F}" presName="Accent" presStyleLbl="node1" presStyleIdx="2" presStyleCnt="3"/>
      <dgm:spPr/>
    </dgm:pt>
    <dgm:pt modelId="{1A44AB57-A14D-4B8F-9C96-0906C6B353BA}" type="pres">
      <dgm:prSet presAssocID="{2FD8686A-C64D-4351-AC6A-07BC3D4E483F}" presName="ParentBackground1" presStyleCnt="0"/>
      <dgm:spPr/>
    </dgm:pt>
    <dgm:pt modelId="{E9EC458C-4E3D-4A15-8EEE-59D038CF1381}" type="pres">
      <dgm:prSet presAssocID="{2FD8686A-C64D-4351-AC6A-07BC3D4E483F}" presName="ParentBackground" presStyleLbl="fgAcc1" presStyleIdx="2" presStyleCnt="3"/>
      <dgm:spPr/>
      <dgm:t>
        <a:bodyPr/>
        <a:lstStyle/>
        <a:p>
          <a:endParaRPr lang="en-GB"/>
        </a:p>
      </dgm:t>
    </dgm:pt>
    <dgm:pt modelId="{BE2F3FAD-1C68-45C3-834B-04AB0381CA3E}" type="pres">
      <dgm:prSet presAssocID="{2FD8686A-C64D-4351-AC6A-07BC3D4E483F}" presName="Parent1" presStyleLbl="revTx" presStyleIdx="0" presStyleCnt="0">
        <dgm:presLayoutVars>
          <dgm:chMax val="1"/>
          <dgm:chPref val="1"/>
          <dgm:bulletEnabled val="1"/>
        </dgm:presLayoutVars>
      </dgm:prSet>
      <dgm:spPr/>
      <dgm:t>
        <a:bodyPr/>
        <a:lstStyle/>
        <a:p>
          <a:endParaRPr lang="en-GB"/>
        </a:p>
      </dgm:t>
    </dgm:pt>
  </dgm:ptLst>
  <dgm:cxnLst>
    <dgm:cxn modelId="{656D2AC7-E86B-4775-B9EF-37CABD52D06A}" type="presOf" srcId="{2FD8686A-C64D-4351-AC6A-07BC3D4E483F}" destId="{BE2F3FAD-1C68-45C3-834B-04AB0381CA3E}" srcOrd="1" destOrd="0" presId="urn:microsoft.com/office/officeart/2011/layout/CircleProcess"/>
    <dgm:cxn modelId="{3267A238-C726-498A-BDCA-949925326339}" type="presOf" srcId="{43993AEB-89CC-46A4-B3A0-3179000E1ACF}" destId="{7961860D-3A15-41F1-8522-F193AED38840}" srcOrd="1" destOrd="0" presId="urn:microsoft.com/office/officeart/2011/layout/CircleProcess"/>
    <dgm:cxn modelId="{127127CD-5548-4FFE-BFD6-8E17CF2860DB}" type="presOf" srcId="{D1199579-5CD2-4B87-9C1A-7D699B826B3C}" destId="{B65EC297-D97E-43F3-AA52-AD7C1F8DBEFF}" srcOrd="0" destOrd="0" presId="urn:microsoft.com/office/officeart/2011/layout/CircleProcess"/>
    <dgm:cxn modelId="{37F1EEAE-8F38-4CC6-9109-C45ED259D372}" srcId="{3E66404B-7F41-4B16-85F1-526F38BD1334}" destId="{2FD8686A-C64D-4351-AC6A-07BC3D4E483F}" srcOrd="0" destOrd="0" parTransId="{9C7C2C8F-F90B-45B1-8590-5B5E573DAF0D}" sibTransId="{FA18CC60-8AC0-4CC5-8220-D9088DC1D1C6}"/>
    <dgm:cxn modelId="{5229BB6C-9789-489E-8F08-F74AD2A7D0EC}" srcId="{3E66404B-7F41-4B16-85F1-526F38BD1334}" destId="{43993AEB-89CC-46A4-B3A0-3179000E1ACF}" srcOrd="1" destOrd="0" parTransId="{AD0A137E-9D7B-4647-ABE9-BE6CC61B12DC}" sibTransId="{C0240561-5A2B-4A99-80D1-923B2488BFA1}"/>
    <dgm:cxn modelId="{E80AC4CB-EA42-4324-9D44-5E99F18EAF26}" type="presOf" srcId="{43993AEB-89CC-46A4-B3A0-3179000E1ACF}" destId="{151B2333-7BCE-47D6-9F06-DFF12D383CD6}" srcOrd="0" destOrd="0" presId="urn:microsoft.com/office/officeart/2011/layout/CircleProcess"/>
    <dgm:cxn modelId="{4F8CE24B-9AEC-4624-8F4E-9A39BB4F278A}" type="presOf" srcId="{D1199579-5CD2-4B87-9C1A-7D699B826B3C}" destId="{409366E3-34D9-480D-BCE8-8EE828C62C4F}" srcOrd="1" destOrd="0" presId="urn:microsoft.com/office/officeart/2011/layout/CircleProcess"/>
    <dgm:cxn modelId="{672F63D8-B8F1-4C6E-93CF-FD4488BF8EB8}" srcId="{3E66404B-7F41-4B16-85F1-526F38BD1334}" destId="{D1199579-5CD2-4B87-9C1A-7D699B826B3C}" srcOrd="2" destOrd="0" parTransId="{C48D4F03-D4A8-4382-A001-C72CD6190ED2}" sibTransId="{4B28A4AA-B5DF-4552-B433-88D4FE30EFAA}"/>
    <dgm:cxn modelId="{FBE1956A-9E20-4606-83F7-EC17709578E9}" type="presOf" srcId="{2FD8686A-C64D-4351-AC6A-07BC3D4E483F}" destId="{E9EC458C-4E3D-4A15-8EEE-59D038CF1381}" srcOrd="0" destOrd="0" presId="urn:microsoft.com/office/officeart/2011/layout/CircleProcess"/>
    <dgm:cxn modelId="{12B9AE84-A866-43E4-8670-46238EC5908F}" type="presOf" srcId="{3E66404B-7F41-4B16-85F1-526F38BD1334}" destId="{95CF462D-B7AC-48B7-82AC-C2E4273981DE}" srcOrd="0" destOrd="0" presId="urn:microsoft.com/office/officeart/2011/layout/CircleProcess"/>
    <dgm:cxn modelId="{6A1CDFE1-04DD-4A70-973D-5EA432541082}" type="presParOf" srcId="{95CF462D-B7AC-48B7-82AC-C2E4273981DE}" destId="{0E6E6380-641D-4C73-8C5C-8B4DB59B8F87}" srcOrd="0" destOrd="0" presId="urn:microsoft.com/office/officeart/2011/layout/CircleProcess"/>
    <dgm:cxn modelId="{16948C9C-D22B-4785-9C1A-8FDEE310ADF6}" type="presParOf" srcId="{0E6E6380-641D-4C73-8C5C-8B4DB59B8F87}" destId="{B16388B4-C07B-4EF0-9803-1C312ADEA40A}" srcOrd="0" destOrd="0" presId="urn:microsoft.com/office/officeart/2011/layout/CircleProcess"/>
    <dgm:cxn modelId="{7D7ACFDF-E44B-4442-8D7A-8F33EEF39A38}" type="presParOf" srcId="{95CF462D-B7AC-48B7-82AC-C2E4273981DE}" destId="{DDEF47F2-CA4A-4C84-9FFF-AC251B29E52E}" srcOrd="1" destOrd="0" presId="urn:microsoft.com/office/officeart/2011/layout/CircleProcess"/>
    <dgm:cxn modelId="{B923A4ED-5636-4F8F-9BF9-8EF93A603D8B}" type="presParOf" srcId="{DDEF47F2-CA4A-4C84-9FFF-AC251B29E52E}" destId="{B65EC297-D97E-43F3-AA52-AD7C1F8DBEFF}" srcOrd="0" destOrd="0" presId="urn:microsoft.com/office/officeart/2011/layout/CircleProcess"/>
    <dgm:cxn modelId="{18E05FFC-0881-4A6B-90C7-0A3BF06B24F4}" type="presParOf" srcId="{95CF462D-B7AC-48B7-82AC-C2E4273981DE}" destId="{409366E3-34D9-480D-BCE8-8EE828C62C4F}" srcOrd="2" destOrd="0" presId="urn:microsoft.com/office/officeart/2011/layout/CircleProcess"/>
    <dgm:cxn modelId="{0B0C518E-CD58-4AF2-8E87-A3BADEF54C05}" type="presParOf" srcId="{95CF462D-B7AC-48B7-82AC-C2E4273981DE}" destId="{7065B0E8-CDDA-445E-9F67-1A24716282BD}" srcOrd="3" destOrd="0" presId="urn:microsoft.com/office/officeart/2011/layout/CircleProcess"/>
    <dgm:cxn modelId="{AA439342-3F5C-4346-9AFC-E1984797F0B4}" type="presParOf" srcId="{7065B0E8-CDDA-445E-9F67-1A24716282BD}" destId="{213C9DE6-5DAD-44DF-91C3-376655E327A2}" srcOrd="0" destOrd="0" presId="urn:microsoft.com/office/officeart/2011/layout/CircleProcess"/>
    <dgm:cxn modelId="{79021E72-6BE2-43F9-8F27-4E6E7DFE3F94}" type="presParOf" srcId="{95CF462D-B7AC-48B7-82AC-C2E4273981DE}" destId="{A29875F5-6F6A-42D2-88D7-AB49993F0982}" srcOrd="4" destOrd="0" presId="urn:microsoft.com/office/officeart/2011/layout/CircleProcess"/>
    <dgm:cxn modelId="{CD839E4E-8C25-45F1-BE5B-E6F1D8CEBEEF}" type="presParOf" srcId="{A29875F5-6F6A-42D2-88D7-AB49993F0982}" destId="{151B2333-7BCE-47D6-9F06-DFF12D383CD6}" srcOrd="0" destOrd="0" presId="urn:microsoft.com/office/officeart/2011/layout/CircleProcess"/>
    <dgm:cxn modelId="{3584A5BE-8167-4383-8A47-9AC21D4110DE}" type="presParOf" srcId="{95CF462D-B7AC-48B7-82AC-C2E4273981DE}" destId="{7961860D-3A15-41F1-8522-F193AED38840}" srcOrd="5" destOrd="0" presId="urn:microsoft.com/office/officeart/2011/layout/CircleProcess"/>
    <dgm:cxn modelId="{12040CC7-1DE1-44DB-B7B5-2DBEE8949176}" type="presParOf" srcId="{95CF462D-B7AC-48B7-82AC-C2E4273981DE}" destId="{0A34A6CE-815D-43C1-BEBD-3C9C39AA60F7}" srcOrd="6" destOrd="0" presId="urn:microsoft.com/office/officeart/2011/layout/CircleProcess"/>
    <dgm:cxn modelId="{CF05262D-6638-49C5-ABBB-05A601D6976E}" type="presParOf" srcId="{0A34A6CE-815D-43C1-BEBD-3C9C39AA60F7}" destId="{F5A6AB9A-2E15-48A2-AEFD-89896693A4D7}" srcOrd="0" destOrd="0" presId="urn:microsoft.com/office/officeart/2011/layout/CircleProcess"/>
    <dgm:cxn modelId="{60207110-0ABB-4A85-AE46-255BCFC4AE50}" type="presParOf" srcId="{95CF462D-B7AC-48B7-82AC-C2E4273981DE}" destId="{1A44AB57-A14D-4B8F-9C96-0906C6B353BA}" srcOrd="7" destOrd="0" presId="urn:microsoft.com/office/officeart/2011/layout/CircleProcess"/>
    <dgm:cxn modelId="{5E311311-0AE6-4A0A-9530-A1B2C9501657}" type="presParOf" srcId="{1A44AB57-A14D-4B8F-9C96-0906C6B353BA}" destId="{E9EC458C-4E3D-4A15-8EEE-59D038CF1381}" srcOrd="0" destOrd="0" presId="urn:microsoft.com/office/officeart/2011/layout/CircleProcess"/>
    <dgm:cxn modelId="{C9F4FA44-C398-48EF-83A9-3231393DACC1}" type="presParOf" srcId="{95CF462D-B7AC-48B7-82AC-C2E4273981DE}" destId="{BE2F3FAD-1C68-45C3-834B-04AB0381CA3E}" srcOrd="8"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545B3B-DD82-4866-8926-C7F760B01BB0}" type="doc">
      <dgm:prSet loTypeId="urn:diagrams.loki3.com/VaryingWidthList" loCatId="list" qsTypeId="urn:microsoft.com/office/officeart/2005/8/quickstyle/3d7" qsCatId="3D" csTypeId="urn:microsoft.com/office/officeart/2005/8/colors/accent5_4" csCatId="accent5" phldr="1"/>
      <dgm:spPr/>
    </dgm:pt>
    <dgm:pt modelId="{40025D84-D21A-47CE-AC10-9A27E91A28D2}">
      <dgm:prSet phldrT="[Text]"/>
      <dgm:spPr/>
      <dgm:t>
        <a:bodyPr/>
        <a:lstStyle/>
        <a:p>
          <a:r>
            <a:rPr lang="en-GB" dirty="0" smtClean="0">
              <a:solidFill>
                <a:schemeClr val="tx1"/>
              </a:solidFill>
            </a:rPr>
            <a:t>Using information to fulfil ethical requirements to competence</a:t>
          </a:r>
          <a:endParaRPr lang="en-GB" dirty="0">
            <a:solidFill>
              <a:schemeClr val="tx1"/>
            </a:solidFill>
          </a:endParaRPr>
        </a:p>
      </dgm:t>
    </dgm:pt>
    <dgm:pt modelId="{8F9AA643-F625-4FFD-8489-AD261F81863A}" type="parTrans" cxnId="{B94420D9-7740-4AC4-A732-DFEAB257F4D9}">
      <dgm:prSet/>
      <dgm:spPr/>
      <dgm:t>
        <a:bodyPr/>
        <a:lstStyle/>
        <a:p>
          <a:endParaRPr lang="en-GB"/>
        </a:p>
      </dgm:t>
    </dgm:pt>
    <dgm:pt modelId="{A79F4609-F15F-4EE0-AB3C-D990BC0DF2B1}" type="sibTrans" cxnId="{B94420D9-7740-4AC4-A732-DFEAB257F4D9}">
      <dgm:prSet/>
      <dgm:spPr/>
      <dgm:t>
        <a:bodyPr/>
        <a:lstStyle/>
        <a:p>
          <a:endParaRPr lang="en-GB"/>
        </a:p>
      </dgm:t>
    </dgm:pt>
    <dgm:pt modelId="{8D499A14-8A4B-4E9B-B8CF-BE7C3DF269A6}">
      <dgm:prSet/>
      <dgm:spPr/>
      <dgm:t>
        <a:bodyPr/>
        <a:lstStyle/>
        <a:p>
          <a:r>
            <a:rPr lang="en-GB" dirty="0" smtClean="0">
              <a:solidFill>
                <a:schemeClr val="tx1"/>
              </a:solidFill>
            </a:rPr>
            <a:t>Using information to learn on the job</a:t>
          </a:r>
          <a:endParaRPr lang="en-GB" dirty="0">
            <a:solidFill>
              <a:schemeClr val="tx1"/>
            </a:solidFill>
          </a:endParaRPr>
        </a:p>
      </dgm:t>
    </dgm:pt>
    <dgm:pt modelId="{F120CEB5-49E0-4256-B648-093709BF06FF}" type="parTrans" cxnId="{3CF686C6-DF47-44F6-BF12-67FE12D59902}">
      <dgm:prSet/>
      <dgm:spPr/>
      <dgm:t>
        <a:bodyPr/>
        <a:lstStyle/>
        <a:p>
          <a:endParaRPr lang="en-GB"/>
        </a:p>
      </dgm:t>
    </dgm:pt>
    <dgm:pt modelId="{0E6133AA-39D3-4DB6-A5D8-ED3A71DA10D3}" type="sibTrans" cxnId="{3CF686C6-DF47-44F6-BF12-67FE12D59902}">
      <dgm:prSet/>
      <dgm:spPr/>
      <dgm:t>
        <a:bodyPr/>
        <a:lstStyle/>
        <a:p>
          <a:endParaRPr lang="en-GB"/>
        </a:p>
      </dgm:t>
    </dgm:pt>
    <dgm:pt modelId="{7CCD724E-86BF-43E9-AA0A-BFDCBA53D00F}">
      <dgm:prSet/>
      <dgm:spPr/>
      <dgm:t>
        <a:bodyPr/>
        <a:lstStyle/>
        <a:p>
          <a:r>
            <a:rPr lang="en-GB" dirty="0" smtClean="0"/>
            <a:t>Sharing information: Being part of a team</a:t>
          </a:r>
          <a:endParaRPr lang="en-GB" dirty="0"/>
        </a:p>
      </dgm:t>
    </dgm:pt>
    <dgm:pt modelId="{3E98BC7D-12B8-4C76-9840-0B815E6CC277}" type="parTrans" cxnId="{6776FBF1-AB4A-4D8F-A0AF-84FD3CCF9D14}">
      <dgm:prSet/>
      <dgm:spPr/>
      <dgm:t>
        <a:bodyPr/>
        <a:lstStyle/>
        <a:p>
          <a:endParaRPr lang="en-GB"/>
        </a:p>
      </dgm:t>
    </dgm:pt>
    <dgm:pt modelId="{DBAA2195-365A-4C2C-BA10-86C9BE54603E}" type="sibTrans" cxnId="{6776FBF1-AB4A-4D8F-A0AF-84FD3CCF9D14}">
      <dgm:prSet/>
      <dgm:spPr/>
      <dgm:t>
        <a:bodyPr/>
        <a:lstStyle/>
        <a:p>
          <a:endParaRPr lang="en-GB"/>
        </a:p>
      </dgm:t>
    </dgm:pt>
    <dgm:pt modelId="{28033559-45CE-4FD2-B812-D92BEE9E7A2B}">
      <dgm:prSet/>
      <dgm:spPr>
        <a:solidFill>
          <a:schemeClr val="accent5">
            <a:lumMod val="20000"/>
            <a:lumOff val="80000"/>
          </a:schemeClr>
        </a:solidFill>
      </dgm:spPr>
      <dgm:t>
        <a:bodyPr/>
        <a:lstStyle/>
        <a:p>
          <a:r>
            <a:rPr lang="en-GB" dirty="0" smtClean="0">
              <a:solidFill>
                <a:schemeClr val="bg1"/>
              </a:solidFill>
            </a:rPr>
            <a:t>Understanding how information is used in a particular post – career progression!</a:t>
          </a:r>
          <a:endParaRPr lang="en-GB" dirty="0">
            <a:solidFill>
              <a:schemeClr val="bg1"/>
            </a:solidFill>
          </a:endParaRPr>
        </a:p>
      </dgm:t>
    </dgm:pt>
    <dgm:pt modelId="{A840D17F-35E7-4CB8-ADBA-607E3C5F0E37}" type="parTrans" cxnId="{31137C99-6385-4C1F-8B30-69AAA7C477BF}">
      <dgm:prSet/>
      <dgm:spPr/>
      <dgm:t>
        <a:bodyPr/>
        <a:lstStyle/>
        <a:p>
          <a:endParaRPr lang="en-GB"/>
        </a:p>
      </dgm:t>
    </dgm:pt>
    <dgm:pt modelId="{BB0DF464-1C81-48F0-827B-738A5A2BDDAB}" type="sibTrans" cxnId="{31137C99-6385-4C1F-8B30-69AAA7C477BF}">
      <dgm:prSet/>
      <dgm:spPr/>
      <dgm:t>
        <a:bodyPr/>
        <a:lstStyle/>
        <a:p>
          <a:endParaRPr lang="en-GB"/>
        </a:p>
      </dgm:t>
    </dgm:pt>
    <dgm:pt modelId="{15F34D61-B416-4081-AC50-88555CD1912C}" type="pres">
      <dgm:prSet presAssocID="{37545B3B-DD82-4866-8926-C7F760B01BB0}" presName="Name0" presStyleCnt="0">
        <dgm:presLayoutVars>
          <dgm:resizeHandles/>
        </dgm:presLayoutVars>
      </dgm:prSet>
      <dgm:spPr/>
    </dgm:pt>
    <dgm:pt modelId="{6AFB3679-5F49-43D5-B825-89F6B80A808D}" type="pres">
      <dgm:prSet presAssocID="{8D499A14-8A4B-4E9B-B8CF-BE7C3DF269A6}" presName="text" presStyleLbl="node1" presStyleIdx="0" presStyleCnt="4" custLinFactNeighborX="0" custLinFactNeighborY="-4158">
        <dgm:presLayoutVars>
          <dgm:bulletEnabled val="1"/>
        </dgm:presLayoutVars>
      </dgm:prSet>
      <dgm:spPr/>
      <dgm:t>
        <a:bodyPr/>
        <a:lstStyle/>
        <a:p>
          <a:endParaRPr lang="en-GB"/>
        </a:p>
      </dgm:t>
    </dgm:pt>
    <dgm:pt modelId="{08838D2A-E358-442B-AD17-7C6D87229F78}" type="pres">
      <dgm:prSet presAssocID="{0E6133AA-39D3-4DB6-A5D8-ED3A71DA10D3}" presName="space" presStyleCnt="0"/>
      <dgm:spPr/>
    </dgm:pt>
    <dgm:pt modelId="{D6D47223-7A4A-47A8-9235-14D7617A285A}" type="pres">
      <dgm:prSet presAssocID="{28033559-45CE-4FD2-B812-D92BEE9E7A2B}" presName="text" presStyleLbl="node1" presStyleIdx="1" presStyleCnt="4" custLinFactY="202337" custLinFactNeighborX="0" custLinFactNeighborY="300000">
        <dgm:presLayoutVars>
          <dgm:bulletEnabled val="1"/>
        </dgm:presLayoutVars>
      </dgm:prSet>
      <dgm:spPr/>
      <dgm:t>
        <a:bodyPr/>
        <a:lstStyle/>
        <a:p>
          <a:endParaRPr lang="en-GB"/>
        </a:p>
      </dgm:t>
    </dgm:pt>
    <dgm:pt modelId="{CCA300C7-10F3-4B5A-8E83-3AC980D7B9CD}" type="pres">
      <dgm:prSet presAssocID="{BB0DF464-1C81-48F0-827B-738A5A2BDDAB}" presName="space" presStyleCnt="0"/>
      <dgm:spPr/>
    </dgm:pt>
    <dgm:pt modelId="{91BB78EC-1B97-49A4-B119-5FE5E933FB0B}" type="pres">
      <dgm:prSet presAssocID="{7CCD724E-86BF-43E9-AA0A-BFDCBA53D00F}" presName="text" presStyleLbl="node1" presStyleIdx="2" presStyleCnt="4" custLinFactY="-99985" custLinFactNeighborX="-2559" custLinFactNeighborY="-100000">
        <dgm:presLayoutVars>
          <dgm:bulletEnabled val="1"/>
        </dgm:presLayoutVars>
      </dgm:prSet>
      <dgm:spPr/>
      <dgm:t>
        <a:bodyPr/>
        <a:lstStyle/>
        <a:p>
          <a:endParaRPr lang="en-GB"/>
        </a:p>
      </dgm:t>
    </dgm:pt>
    <dgm:pt modelId="{D7E7A46F-5288-4495-A983-FA79822E92D8}" type="pres">
      <dgm:prSet presAssocID="{DBAA2195-365A-4C2C-BA10-86C9BE54603E}" presName="space" presStyleCnt="0"/>
      <dgm:spPr/>
    </dgm:pt>
    <dgm:pt modelId="{D83CE694-B0AF-4EE9-9C04-4BAD90793E4F}" type="pres">
      <dgm:prSet presAssocID="{40025D84-D21A-47CE-AC10-9A27E91A28D2}" presName="text" presStyleLbl="node1" presStyleIdx="3" presStyleCnt="4" custLinFactY="-90914" custLinFactNeighborX="66" custLinFactNeighborY="-100000">
        <dgm:presLayoutVars>
          <dgm:bulletEnabled val="1"/>
        </dgm:presLayoutVars>
      </dgm:prSet>
      <dgm:spPr/>
      <dgm:t>
        <a:bodyPr/>
        <a:lstStyle/>
        <a:p>
          <a:endParaRPr lang="en-GB"/>
        </a:p>
      </dgm:t>
    </dgm:pt>
  </dgm:ptLst>
  <dgm:cxnLst>
    <dgm:cxn modelId="{034E406D-B0DF-4CCF-9327-53DD465DCA4C}" type="presOf" srcId="{37545B3B-DD82-4866-8926-C7F760B01BB0}" destId="{15F34D61-B416-4081-AC50-88555CD1912C}" srcOrd="0" destOrd="0" presId="urn:diagrams.loki3.com/VaryingWidthList"/>
    <dgm:cxn modelId="{31137C99-6385-4C1F-8B30-69AAA7C477BF}" srcId="{37545B3B-DD82-4866-8926-C7F760B01BB0}" destId="{28033559-45CE-4FD2-B812-D92BEE9E7A2B}" srcOrd="1" destOrd="0" parTransId="{A840D17F-35E7-4CB8-ADBA-607E3C5F0E37}" sibTransId="{BB0DF464-1C81-48F0-827B-738A5A2BDDAB}"/>
    <dgm:cxn modelId="{67262E24-9E3D-4AD7-84FF-48D79083B44F}" type="presOf" srcId="{8D499A14-8A4B-4E9B-B8CF-BE7C3DF269A6}" destId="{6AFB3679-5F49-43D5-B825-89F6B80A808D}" srcOrd="0" destOrd="0" presId="urn:diagrams.loki3.com/VaryingWidthList"/>
    <dgm:cxn modelId="{335252BA-5440-4352-BBDB-D4E8B6CF5117}" type="presOf" srcId="{7CCD724E-86BF-43E9-AA0A-BFDCBA53D00F}" destId="{91BB78EC-1B97-49A4-B119-5FE5E933FB0B}" srcOrd="0" destOrd="0" presId="urn:diagrams.loki3.com/VaryingWidthList"/>
    <dgm:cxn modelId="{B94420D9-7740-4AC4-A732-DFEAB257F4D9}" srcId="{37545B3B-DD82-4866-8926-C7F760B01BB0}" destId="{40025D84-D21A-47CE-AC10-9A27E91A28D2}" srcOrd="3" destOrd="0" parTransId="{8F9AA643-F625-4FFD-8489-AD261F81863A}" sibTransId="{A79F4609-F15F-4EE0-AB3C-D990BC0DF2B1}"/>
    <dgm:cxn modelId="{3CF686C6-DF47-44F6-BF12-67FE12D59902}" srcId="{37545B3B-DD82-4866-8926-C7F760B01BB0}" destId="{8D499A14-8A4B-4E9B-B8CF-BE7C3DF269A6}" srcOrd="0" destOrd="0" parTransId="{F120CEB5-49E0-4256-B648-093709BF06FF}" sibTransId="{0E6133AA-39D3-4DB6-A5D8-ED3A71DA10D3}"/>
    <dgm:cxn modelId="{7F6D97B1-94AB-40DE-8581-1F4D4D96062B}" type="presOf" srcId="{28033559-45CE-4FD2-B812-D92BEE9E7A2B}" destId="{D6D47223-7A4A-47A8-9235-14D7617A285A}" srcOrd="0" destOrd="0" presId="urn:diagrams.loki3.com/VaryingWidthList"/>
    <dgm:cxn modelId="{6776FBF1-AB4A-4D8F-A0AF-84FD3CCF9D14}" srcId="{37545B3B-DD82-4866-8926-C7F760B01BB0}" destId="{7CCD724E-86BF-43E9-AA0A-BFDCBA53D00F}" srcOrd="2" destOrd="0" parTransId="{3E98BC7D-12B8-4C76-9840-0B815E6CC277}" sibTransId="{DBAA2195-365A-4C2C-BA10-86C9BE54603E}"/>
    <dgm:cxn modelId="{0C0A45AB-6634-4DDB-8CB3-CCBB27F372AF}" type="presOf" srcId="{40025D84-D21A-47CE-AC10-9A27E91A28D2}" destId="{D83CE694-B0AF-4EE9-9C04-4BAD90793E4F}" srcOrd="0" destOrd="0" presId="urn:diagrams.loki3.com/VaryingWidthList"/>
    <dgm:cxn modelId="{C6351F26-54C4-4355-B194-FACF6C0FFBF9}" type="presParOf" srcId="{15F34D61-B416-4081-AC50-88555CD1912C}" destId="{6AFB3679-5F49-43D5-B825-89F6B80A808D}" srcOrd="0" destOrd="0" presId="urn:diagrams.loki3.com/VaryingWidthList"/>
    <dgm:cxn modelId="{90CA3B31-6E15-41B2-B222-D67EE3C4F242}" type="presParOf" srcId="{15F34D61-B416-4081-AC50-88555CD1912C}" destId="{08838D2A-E358-442B-AD17-7C6D87229F78}" srcOrd="1" destOrd="0" presId="urn:diagrams.loki3.com/VaryingWidthList"/>
    <dgm:cxn modelId="{8B6DA209-B091-4CFB-93AF-4D82F26DE4F5}" type="presParOf" srcId="{15F34D61-B416-4081-AC50-88555CD1912C}" destId="{D6D47223-7A4A-47A8-9235-14D7617A285A}" srcOrd="2" destOrd="0" presId="urn:diagrams.loki3.com/VaryingWidthList"/>
    <dgm:cxn modelId="{367D6FD5-AD71-4BCC-AAB6-F3CDABD70103}" type="presParOf" srcId="{15F34D61-B416-4081-AC50-88555CD1912C}" destId="{CCA300C7-10F3-4B5A-8E83-3AC980D7B9CD}" srcOrd="3" destOrd="0" presId="urn:diagrams.loki3.com/VaryingWidthList"/>
    <dgm:cxn modelId="{5B3D4AA6-E78F-49FF-8BDF-2A71BA3E2211}" type="presParOf" srcId="{15F34D61-B416-4081-AC50-88555CD1912C}" destId="{91BB78EC-1B97-49A4-B119-5FE5E933FB0B}" srcOrd="4" destOrd="0" presId="urn:diagrams.loki3.com/VaryingWidthList"/>
    <dgm:cxn modelId="{C73ED2D0-9F77-4AAE-96E9-DCF5CF3A8BD1}" type="presParOf" srcId="{15F34D61-B416-4081-AC50-88555CD1912C}" destId="{D7E7A46F-5288-4495-A983-FA79822E92D8}" srcOrd="5" destOrd="0" presId="urn:diagrams.loki3.com/VaryingWidthList"/>
    <dgm:cxn modelId="{A200978B-37FF-430A-951A-3EDD10E16A23}" type="presParOf" srcId="{15F34D61-B416-4081-AC50-88555CD1912C}" destId="{D83CE694-B0AF-4EE9-9C04-4BAD90793E4F}" srcOrd="6"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91E4FA-3734-4E27-ADC9-36CCC6639D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E68E95EF-E384-4B43-B26C-E52341253208}">
      <dgm:prSet/>
      <dgm:spPr/>
      <dgm:t>
        <a:bodyPr/>
        <a:lstStyle/>
        <a:p>
          <a:pPr marL="0" indent="0" algn="ctr"/>
          <a:r>
            <a:rPr lang="en-GB" dirty="0" smtClean="0"/>
            <a:t>The Result?</a:t>
          </a:r>
          <a:endParaRPr lang="en-GB" dirty="0"/>
        </a:p>
      </dgm:t>
    </dgm:pt>
    <dgm:pt modelId="{0ACDADA9-076F-4F87-A6D8-F595DECD21E0}" type="parTrans" cxnId="{44C6A5BA-3D84-4503-9864-AC4DF2E48FE0}">
      <dgm:prSet/>
      <dgm:spPr/>
      <dgm:t>
        <a:bodyPr/>
        <a:lstStyle/>
        <a:p>
          <a:endParaRPr lang="en-GB"/>
        </a:p>
      </dgm:t>
    </dgm:pt>
    <dgm:pt modelId="{8C5F59A8-7F06-4A48-B281-31A1F4A52E03}" type="sibTrans" cxnId="{44C6A5BA-3D84-4503-9864-AC4DF2E48FE0}">
      <dgm:prSet/>
      <dgm:spPr/>
      <dgm:t>
        <a:bodyPr/>
        <a:lstStyle/>
        <a:p>
          <a:endParaRPr lang="en-GB"/>
        </a:p>
      </dgm:t>
    </dgm:pt>
    <dgm:pt modelId="{1A660199-0862-459C-B0A1-D4833279FC7C}" type="pres">
      <dgm:prSet presAssocID="{CD91E4FA-3734-4E27-ADC9-36CCC6639D94}" presName="linear" presStyleCnt="0">
        <dgm:presLayoutVars>
          <dgm:animLvl val="lvl"/>
          <dgm:resizeHandles val="exact"/>
        </dgm:presLayoutVars>
      </dgm:prSet>
      <dgm:spPr/>
      <dgm:t>
        <a:bodyPr/>
        <a:lstStyle/>
        <a:p>
          <a:endParaRPr lang="en-GB"/>
        </a:p>
      </dgm:t>
    </dgm:pt>
    <dgm:pt modelId="{823D5AAD-0714-4FFE-AF8C-0F0BF9DE9A28}" type="pres">
      <dgm:prSet presAssocID="{E68E95EF-E384-4B43-B26C-E52341253208}" presName="parentText" presStyleLbl="node1" presStyleIdx="0" presStyleCnt="1" custLinFactNeighborX="4200" custLinFactNeighborY="7661">
        <dgm:presLayoutVars>
          <dgm:chMax val="0"/>
          <dgm:bulletEnabled val="1"/>
        </dgm:presLayoutVars>
      </dgm:prSet>
      <dgm:spPr/>
      <dgm:t>
        <a:bodyPr/>
        <a:lstStyle/>
        <a:p>
          <a:endParaRPr lang="en-GB"/>
        </a:p>
      </dgm:t>
    </dgm:pt>
  </dgm:ptLst>
  <dgm:cxnLst>
    <dgm:cxn modelId="{17B6DABE-AFBE-4249-914F-1010B9ECAD97}" type="presOf" srcId="{CD91E4FA-3734-4E27-ADC9-36CCC6639D94}" destId="{1A660199-0862-459C-B0A1-D4833279FC7C}" srcOrd="0" destOrd="0" presId="urn:microsoft.com/office/officeart/2005/8/layout/vList2"/>
    <dgm:cxn modelId="{44C6A5BA-3D84-4503-9864-AC4DF2E48FE0}" srcId="{CD91E4FA-3734-4E27-ADC9-36CCC6639D94}" destId="{E68E95EF-E384-4B43-B26C-E52341253208}" srcOrd="0" destOrd="0" parTransId="{0ACDADA9-076F-4F87-A6D8-F595DECD21E0}" sibTransId="{8C5F59A8-7F06-4A48-B281-31A1F4A52E03}"/>
    <dgm:cxn modelId="{3B222853-2859-4262-B373-4FB3DECA2B90}" type="presOf" srcId="{E68E95EF-E384-4B43-B26C-E52341253208}" destId="{823D5AAD-0714-4FFE-AF8C-0F0BF9DE9A28}" srcOrd="0" destOrd="0" presId="urn:microsoft.com/office/officeart/2005/8/layout/vList2"/>
    <dgm:cxn modelId="{7323446C-3980-4197-9EAF-D9D19F14CE4B}" type="presParOf" srcId="{1A660199-0862-459C-B0A1-D4833279FC7C}" destId="{823D5AAD-0714-4FFE-AF8C-0F0BF9DE9A2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C43E9-70D6-4A7E-AA78-CD7BE869E235}">
      <dsp:nvSpPr>
        <dsp:cNvPr id="0" name=""/>
        <dsp:cNvSpPr/>
      </dsp:nvSpPr>
      <dsp:spPr>
        <a:xfrm>
          <a:off x="0" y="0"/>
          <a:ext cx="6428384" cy="2400266"/>
        </a:xfrm>
        <a:prstGeom prst="rightArrow">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F9C6B64-2E16-48DA-8020-DCE6CEBB6EF4}">
      <dsp:nvSpPr>
        <dsp:cNvPr id="0" name=""/>
        <dsp:cNvSpPr/>
      </dsp:nvSpPr>
      <dsp:spPr>
        <a:xfrm>
          <a:off x="0" y="679323"/>
          <a:ext cx="2282559" cy="1026488"/>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Understand their own knowledge deficit</a:t>
          </a:r>
          <a:endParaRPr lang="en-GB" sz="1800" kern="1200" dirty="0"/>
        </a:p>
      </dsp:txBody>
      <dsp:txXfrm>
        <a:off x="50109" y="729432"/>
        <a:ext cx="2182341" cy="926270"/>
      </dsp:txXfrm>
    </dsp:sp>
    <dsp:sp modelId="{C80C6FE2-9414-4A7F-ACE0-90158482325C}">
      <dsp:nvSpPr>
        <dsp:cNvPr id="0" name=""/>
        <dsp:cNvSpPr/>
      </dsp:nvSpPr>
      <dsp:spPr>
        <a:xfrm>
          <a:off x="2698843" y="700080"/>
          <a:ext cx="2218212" cy="1003464"/>
        </a:xfrm>
        <a:prstGeom prst="roundRect">
          <a:avLst/>
        </a:prstGeom>
        <a:solidFill>
          <a:schemeClr val="accent2">
            <a:hueOff val="-4080723"/>
            <a:satOff val="42214"/>
            <a:lumOff val="274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Know how to find and use information to address the deficit</a:t>
          </a:r>
          <a:endParaRPr lang="en-GB" sz="1800" kern="1200" dirty="0"/>
        </a:p>
      </dsp:txBody>
      <dsp:txXfrm>
        <a:off x="2747828" y="749065"/>
        <a:ext cx="2120242" cy="905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7A5D1-2735-443B-9213-9FDDD08ABA55}">
      <dsp:nvSpPr>
        <dsp:cNvPr id="0" name=""/>
        <dsp:cNvSpPr/>
      </dsp:nvSpPr>
      <dsp:spPr>
        <a:xfrm>
          <a:off x="0" y="0"/>
          <a:ext cx="2527559" cy="2496780"/>
        </a:xfrm>
        <a:prstGeom prst="round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b" anchorCtr="0">
          <a:noAutofit/>
        </a:bodyPr>
        <a:lstStyle/>
        <a:p>
          <a:pPr lvl="0" algn="ctr" defTabSz="1600200" rtl="0">
            <a:lnSpc>
              <a:spcPct val="90000"/>
            </a:lnSpc>
            <a:spcBef>
              <a:spcPct val="0"/>
            </a:spcBef>
            <a:spcAft>
              <a:spcPct val="35000"/>
            </a:spcAft>
          </a:pPr>
          <a:r>
            <a:rPr lang="en-GB" sz="3600" b="1" kern="1200" dirty="0" smtClean="0"/>
            <a:t>Learning</a:t>
          </a:r>
          <a:endParaRPr lang="en-GB" sz="3600" kern="1200" dirty="0"/>
        </a:p>
      </dsp:txBody>
      <dsp:txXfrm>
        <a:off x="121883" y="121883"/>
        <a:ext cx="2283793" cy="22530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7EEE9-3B66-47FB-8443-B8797F5871B4}">
      <dsp:nvSpPr>
        <dsp:cNvPr id="0" name=""/>
        <dsp:cNvSpPr/>
      </dsp:nvSpPr>
      <dsp:spPr>
        <a:xfrm>
          <a:off x="-3820502" y="-595188"/>
          <a:ext cx="4619376" cy="4619376"/>
        </a:xfrm>
        <a:prstGeom prst="blockArc">
          <a:avLst>
            <a:gd name="adj1" fmla="val 18900000"/>
            <a:gd name="adj2" fmla="val 2700000"/>
            <a:gd name="adj3" fmla="val 46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3A6A1D-D2D5-444C-829D-4930D2202CEB}">
      <dsp:nvSpPr>
        <dsp:cNvPr id="0" name=""/>
        <dsp:cNvSpPr/>
      </dsp:nvSpPr>
      <dsp:spPr>
        <a:xfrm>
          <a:off x="533513" y="342900"/>
          <a:ext cx="6329375" cy="6858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4354" tIns="50800" rIns="50800" bIns="50800" numCol="1" spcCol="1270" anchor="ctr" anchorCtr="0">
          <a:noAutofit/>
        </a:bodyPr>
        <a:lstStyle/>
        <a:p>
          <a:pPr lvl="0" algn="l" defTabSz="889000">
            <a:lnSpc>
              <a:spcPct val="90000"/>
            </a:lnSpc>
            <a:spcBef>
              <a:spcPct val="0"/>
            </a:spcBef>
            <a:spcAft>
              <a:spcPct val="35000"/>
            </a:spcAft>
          </a:pPr>
          <a:r>
            <a:rPr lang="en-GB" sz="2000" kern="1200" dirty="0" smtClean="0"/>
            <a:t>Knowledge and skills to find and use all relevant information</a:t>
          </a:r>
          <a:endParaRPr lang="en-GB" sz="2000" kern="1200" dirty="0"/>
        </a:p>
      </dsp:txBody>
      <dsp:txXfrm>
        <a:off x="533513" y="342900"/>
        <a:ext cx="6329375" cy="685800"/>
      </dsp:txXfrm>
    </dsp:sp>
    <dsp:sp modelId="{713FC423-AA70-4A67-9211-3A6F5B2344EA}">
      <dsp:nvSpPr>
        <dsp:cNvPr id="0" name=""/>
        <dsp:cNvSpPr/>
      </dsp:nvSpPr>
      <dsp:spPr>
        <a:xfrm>
          <a:off x="104888" y="257175"/>
          <a:ext cx="857250" cy="857250"/>
        </a:xfrm>
        <a:prstGeom prst="ellipse">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5CE963-587F-4BC4-9694-F1529987D281}">
      <dsp:nvSpPr>
        <dsp:cNvPr id="0" name=""/>
        <dsp:cNvSpPr/>
      </dsp:nvSpPr>
      <dsp:spPr>
        <a:xfrm>
          <a:off x="782802" y="1371600"/>
          <a:ext cx="6080087" cy="6858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4354" tIns="50800" rIns="50800" bIns="50800" numCol="1" spcCol="1270" anchor="ctr" anchorCtr="0">
          <a:noAutofit/>
        </a:bodyPr>
        <a:lstStyle/>
        <a:p>
          <a:pPr lvl="0" algn="l" defTabSz="889000">
            <a:lnSpc>
              <a:spcPct val="90000"/>
            </a:lnSpc>
            <a:spcBef>
              <a:spcPct val="0"/>
            </a:spcBef>
            <a:spcAft>
              <a:spcPct val="35000"/>
            </a:spcAft>
          </a:pPr>
          <a:r>
            <a:rPr lang="en-GB" sz="2000" kern="1200" dirty="0" smtClean="0"/>
            <a:t>A personal attribute: ‘Information capability’</a:t>
          </a:r>
          <a:endParaRPr lang="en-GB" sz="2000" kern="1200" dirty="0"/>
        </a:p>
      </dsp:txBody>
      <dsp:txXfrm>
        <a:off x="782802" y="1371600"/>
        <a:ext cx="6080087" cy="685800"/>
      </dsp:txXfrm>
    </dsp:sp>
    <dsp:sp modelId="{EA30C9AF-8AE4-495E-8DA2-F05D5BB0CE29}">
      <dsp:nvSpPr>
        <dsp:cNvPr id="0" name=""/>
        <dsp:cNvSpPr/>
      </dsp:nvSpPr>
      <dsp:spPr>
        <a:xfrm>
          <a:off x="354177" y="1285875"/>
          <a:ext cx="857250" cy="857250"/>
        </a:xfrm>
        <a:prstGeom prst="ellipse">
          <a:avLst/>
        </a:prstGeom>
        <a:blipFill rotWithShape="0">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FA3AC3-26A5-4C84-A5D6-2C4A21FFBC87}">
      <dsp:nvSpPr>
        <dsp:cNvPr id="0" name=""/>
        <dsp:cNvSpPr/>
      </dsp:nvSpPr>
      <dsp:spPr>
        <a:xfrm>
          <a:off x="533513" y="2400300"/>
          <a:ext cx="6329375" cy="6858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4354" tIns="40640" rIns="40640" bIns="40640" numCol="1" spcCol="1270" anchor="ctr" anchorCtr="0">
          <a:noAutofit/>
        </a:bodyPr>
        <a:lstStyle/>
        <a:p>
          <a:pPr lvl="0" algn="l" defTabSz="711200">
            <a:lnSpc>
              <a:spcPct val="90000"/>
            </a:lnSpc>
            <a:spcBef>
              <a:spcPct val="0"/>
            </a:spcBef>
            <a:spcAft>
              <a:spcPct val="35000"/>
            </a:spcAft>
          </a:pPr>
          <a:r>
            <a:rPr lang="en-GB" sz="1600" kern="1200" dirty="0" smtClean="0"/>
            <a:t>The concept  ‘using information to learn’ (Bruce and Hughes, 2010). How is it experienced and in which different ways?</a:t>
          </a:r>
          <a:endParaRPr lang="en-GB" sz="1600" kern="1200" dirty="0"/>
        </a:p>
      </dsp:txBody>
      <dsp:txXfrm>
        <a:off x="533513" y="2400300"/>
        <a:ext cx="6329375" cy="685800"/>
      </dsp:txXfrm>
    </dsp:sp>
    <dsp:sp modelId="{8EB6A49A-81F6-4DAF-ABAC-2062E63B898A}">
      <dsp:nvSpPr>
        <dsp:cNvPr id="0" name=""/>
        <dsp:cNvSpPr/>
      </dsp:nvSpPr>
      <dsp:spPr>
        <a:xfrm>
          <a:off x="-10248" y="2230105"/>
          <a:ext cx="1087524" cy="1026188"/>
        </a:xfrm>
        <a:prstGeom prst="ellipse">
          <a:avLst/>
        </a:prstGeom>
        <a:blipFill rotWithShape="0">
          <a:blip xmlns:r="http://schemas.openxmlformats.org/officeDocument/2006/relationships" r:embed="rId3"/>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1D45B-D986-43E8-8FCC-E3D63AFB9873}">
      <dsp:nvSpPr>
        <dsp:cNvPr id="0" name=""/>
        <dsp:cNvSpPr/>
      </dsp:nvSpPr>
      <dsp:spPr>
        <a:xfrm>
          <a:off x="1827330" y="1558850"/>
          <a:ext cx="2364441" cy="17132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Knowledge development</a:t>
          </a:r>
          <a:endParaRPr lang="en-GB" sz="2000" kern="1200" dirty="0"/>
        </a:p>
      </dsp:txBody>
      <dsp:txXfrm>
        <a:off x="2173594" y="1809751"/>
        <a:ext cx="1671913" cy="1211456"/>
      </dsp:txXfrm>
    </dsp:sp>
    <dsp:sp modelId="{E1792056-252A-448C-867C-D6534234F71D}">
      <dsp:nvSpPr>
        <dsp:cNvPr id="0" name=""/>
        <dsp:cNvSpPr/>
      </dsp:nvSpPr>
      <dsp:spPr>
        <a:xfrm rot="11416144">
          <a:off x="743049" y="1876030"/>
          <a:ext cx="1067027" cy="4509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F98A2A-F029-4003-A08C-A8191AEE14DB}">
      <dsp:nvSpPr>
        <dsp:cNvPr id="0" name=""/>
        <dsp:cNvSpPr/>
      </dsp:nvSpPr>
      <dsp:spPr>
        <a:xfrm>
          <a:off x="0" y="1405122"/>
          <a:ext cx="1503191" cy="12025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dirty="0" smtClean="0"/>
            <a:t>Why do they need information?</a:t>
          </a:r>
          <a:endParaRPr lang="en-GB" sz="1800" kern="1200" dirty="0"/>
        </a:p>
      </dsp:txBody>
      <dsp:txXfrm>
        <a:off x="35222" y="1440344"/>
        <a:ext cx="1432747" cy="1132109"/>
      </dsp:txXfrm>
    </dsp:sp>
    <dsp:sp modelId="{CDF58C84-DF8B-468F-AA27-BC4FC8C1F028}">
      <dsp:nvSpPr>
        <dsp:cNvPr id="0" name=""/>
        <dsp:cNvSpPr/>
      </dsp:nvSpPr>
      <dsp:spPr>
        <a:xfrm rot="14143098">
          <a:off x="1354554" y="942117"/>
          <a:ext cx="1210601" cy="4509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1A69C1-8EE3-436E-963A-B05738F0F4B5}">
      <dsp:nvSpPr>
        <dsp:cNvPr id="0" name=""/>
        <dsp:cNvSpPr/>
      </dsp:nvSpPr>
      <dsp:spPr>
        <a:xfrm>
          <a:off x="1012818" y="-12352"/>
          <a:ext cx="1503191" cy="12025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dirty="0" smtClean="0"/>
            <a:t>What information?</a:t>
          </a:r>
          <a:endParaRPr lang="en-GB" sz="1800" kern="1200" dirty="0"/>
        </a:p>
      </dsp:txBody>
      <dsp:txXfrm>
        <a:off x="1048040" y="22870"/>
        <a:ext cx="1432747" cy="1132109"/>
      </dsp:txXfrm>
    </dsp:sp>
    <dsp:sp modelId="{E4881538-DB17-4328-AB96-431827C8056A}">
      <dsp:nvSpPr>
        <dsp:cNvPr id="0" name=""/>
        <dsp:cNvSpPr/>
      </dsp:nvSpPr>
      <dsp:spPr>
        <a:xfrm rot="18217023">
          <a:off x="3512735" y="938199"/>
          <a:ext cx="1196984" cy="4509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F5CB9D-6CF6-4291-90AE-B3AE95F8FE90}">
      <dsp:nvSpPr>
        <dsp:cNvPr id="0" name=""/>
        <dsp:cNvSpPr/>
      </dsp:nvSpPr>
      <dsp:spPr>
        <a:xfrm>
          <a:off x="3472303" y="-12357"/>
          <a:ext cx="1503191" cy="12025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dirty="0" smtClean="0"/>
            <a:t>Where is the information?</a:t>
          </a:r>
          <a:endParaRPr lang="en-GB" sz="1800" kern="1200" dirty="0"/>
        </a:p>
      </dsp:txBody>
      <dsp:txXfrm>
        <a:off x="3507525" y="22865"/>
        <a:ext cx="1432747" cy="1132109"/>
      </dsp:txXfrm>
    </dsp:sp>
    <dsp:sp modelId="{BD65D791-4CF0-43A8-8E9C-74A77646D19D}">
      <dsp:nvSpPr>
        <dsp:cNvPr id="0" name=""/>
        <dsp:cNvSpPr/>
      </dsp:nvSpPr>
      <dsp:spPr>
        <a:xfrm rot="21105773">
          <a:off x="4223876" y="1938279"/>
          <a:ext cx="1049042" cy="4509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874D5D-15EC-4268-A73D-7F732C994094}">
      <dsp:nvSpPr>
        <dsp:cNvPr id="0" name=""/>
        <dsp:cNvSpPr/>
      </dsp:nvSpPr>
      <dsp:spPr>
        <a:xfrm>
          <a:off x="4515911" y="1487333"/>
          <a:ext cx="1503191" cy="12025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dirty="0" smtClean="0"/>
            <a:t>How does the information fit into current knowledge?</a:t>
          </a:r>
          <a:endParaRPr lang="en-GB" sz="1800" kern="1200" dirty="0"/>
        </a:p>
      </dsp:txBody>
      <dsp:txXfrm>
        <a:off x="4551133" y="1522555"/>
        <a:ext cx="1432747" cy="11321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388B4-C07B-4EF0-9803-1C312ADEA40A}">
      <dsp:nvSpPr>
        <dsp:cNvPr id="0" name=""/>
        <dsp:cNvSpPr/>
      </dsp:nvSpPr>
      <dsp:spPr>
        <a:xfrm>
          <a:off x="4561084" y="1435447"/>
          <a:ext cx="1989625" cy="19899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5EC297-D97E-43F3-AA52-AD7C1F8DBEFF}">
      <dsp:nvSpPr>
        <dsp:cNvPr id="0" name=""/>
        <dsp:cNvSpPr/>
      </dsp:nvSpPr>
      <dsp:spPr>
        <a:xfrm>
          <a:off x="4627146" y="1501792"/>
          <a:ext cx="1857501" cy="185730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2">
                  <a:lumMod val="50000"/>
                </a:schemeClr>
              </a:solidFill>
            </a:rPr>
            <a:t>Professional Education focused on the workplace information world</a:t>
          </a:r>
          <a:endParaRPr lang="en-GB" sz="1500" kern="1200" dirty="0">
            <a:solidFill>
              <a:schemeClr val="tx2">
                <a:lumMod val="50000"/>
              </a:schemeClr>
            </a:solidFill>
          </a:endParaRPr>
        </a:p>
      </dsp:txBody>
      <dsp:txXfrm>
        <a:off x="4892688" y="1767171"/>
        <a:ext cx="1326416" cy="1326545"/>
      </dsp:txXfrm>
    </dsp:sp>
    <dsp:sp modelId="{213C9DE6-5DAD-44DF-91C3-376655E327A2}">
      <dsp:nvSpPr>
        <dsp:cNvPr id="0" name=""/>
        <dsp:cNvSpPr/>
      </dsp:nvSpPr>
      <dsp:spPr>
        <a:xfrm rot="2700000">
          <a:off x="2507145" y="1437853"/>
          <a:ext cx="1984833" cy="198483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1B2333-7BCE-47D6-9F06-DFF12D383CD6}">
      <dsp:nvSpPr>
        <dsp:cNvPr id="0" name=""/>
        <dsp:cNvSpPr/>
      </dsp:nvSpPr>
      <dsp:spPr>
        <a:xfrm>
          <a:off x="2570811" y="1501792"/>
          <a:ext cx="1857501" cy="185730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2">
                  <a:lumMod val="50000"/>
                </a:schemeClr>
              </a:solidFill>
            </a:rPr>
            <a:t>Information Literacy developmental learning focused on its findings</a:t>
          </a:r>
          <a:endParaRPr lang="en-GB" sz="1500" kern="1200" dirty="0">
            <a:solidFill>
              <a:schemeClr val="tx2">
                <a:lumMod val="50000"/>
              </a:schemeClr>
            </a:solidFill>
          </a:endParaRPr>
        </a:p>
      </dsp:txBody>
      <dsp:txXfrm>
        <a:off x="2836353" y="1767171"/>
        <a:ext cx="1326416" cy="1326545"/>
      </dsp:txXfrm>
    </dsp:sp>
    <dsp:sp modelId="{F5A6AB9A-2E15-48A2-AEFD-89896693A4D7}">
      <dsp:nvSpPr>
        <dsp:cNvPr id="0" name=""/>
        <dsp:cNvSpPr/>
      </dsp:nvSpPr>
      <dsp:spPr>
        <a:xfrm rot="2700000">
          <a:off x="450810" y="1437853"/>
          <a:ext cx="1984833" cy="198483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EC458C-4E3D-4A15-8EEE-59D038CF1381}">
      <dsp:nvSpPr>
        <dsp:cNvPr id="0" name=""/>
        <dsp:cNvSpPr/>
      </dsp:nvSpPr>
      <dsp:spPr>
        <a:xfrm>
          <a:off x="514476" y="1501792"/>
          <a:ext cx="1857501" cy="185730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2">
                  <a:lumMod val="50000"/>
                </a:schemeClr>
              </a:solidFill>
            </a:rPr>
            <a:t>Research evidence – How and why information is used </a:t>
          </a:r>
          <a:endParaRPr lang="en-GB" sz="1500" kern="1200" dirty="0">
            <a:solidFill>
              <a:schemeClr val="tx2">
                <a:lumMod val="50000"/>
              </a:schemeClr>
            </a:solidFill>
          </a:endParaRPr>
        </a:p>
      </dsp:txBody>
      <dsp:txXfrm>
        <a:off x="780018" y="1767171"/>
        <a:ext cx="1326416" cy="13265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B3679-5F49-43D5-B825-89F6B80A808D}">
      <dsp:nvSpPr>
        <dsp:cNvPr id="0" name=""/>
        <dsp:cNvSpPr/>
      </dsp:nvSpPr>
      <dsp:spPr>
        <a:xfrm>
          <a:off x="1821561" y="0"/>
          <a:ext cx="2430000" cy="805806"/>
        </a:xfrm>
        <a:prstGeom prst="rect">
          <a:avLst/>
        </a:prstGeom>
        <a:solidFill>
          <a:schemeClr val="accent5">
            <a:shade val="50000"/>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rPr>
            <a:t>Using information to learn on the job</a:t>
          </a:r>
          <a:endParaRPr lang="en-GB" sz="2400" kern="1200" dirty="0">
            <a:solidFill>
              <a:schemeClr val="tx1"/>
            </a:solidFill>
          </a:endParaRPr>
        </a:p>
      </dsp:txBody>
      <dsp:txXfrm>
        <a:off x="1821561" y="0"/>
        <a:ext cx="2430000" cy="805806"/>
      </dsp:txXfrm>
    </dsp:sp>
    <dsp:sp modelId="{D6D47223-7A4A-47A8-9235-14D7617A285A}">
      <dsp:nvSpPr>
        <dsp:cNvPr id="0" name=""/>
        <dsp:cNvSpPr/>
      </dsp:nvSpPr>
      <dsp:spPr>
        <a:xfrm>
          <a:off x="471561" y="2541639"/>
          <a:ext cx="5130000" cy="805806"/>
        </a:xfrm>
        <a:prstGeom prst="rect">
          <a:avLst/>
        </a:prstGeom>
        <a:solidFill>
          <a:schemeClr val="accent5">
            <a:lumMod val="20000"/>
            <a:lumOff val="8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bg1"/>
              </a:solidFill>
            </a:rPr>
            <a:t>Understanding how information is used in a particular post – career progression!</a:t>
          </a:r>
          <a:endParaRPr lang="en-GB" sz="2400" kern="1200" dirty="0">
            <a:solidFill>
              <a:schemeClr val="bg1"/>
            </a:solidFill>
          </a:endParaRPr>
        </a:p>
      </dsp:txBody>
      <dsp:txXfrm>
        <a:off x="471561" y="2541639"/>
        <a:ext cx="5130000" cy="805806"/>
      </dsp:txXfrm>
    </dsp:sp>
    <dsp:sp modelId="{91BB78EC-1B97-49A4-B119-5FE5E933FB0B}">
      <dsp:nvSpPr>
        <dsp:cNvPr id="0" name=""/>
        <dsp:cNvSpPr/>
      </dsp:nvSpPr>
      <dsp:spPr>
        <a:xfrm>
          <a:off x="1593816" y="847892"/>
          <a:ext cx="2745000" cy="805806"/>
        </a:xfrm>
        <a:prstGeom prst="rect">
          <a:avLst/>
        </a:prstGeom>
        <a:solidFill>
          <a:schemeClr val="accent5">
            <a:shade val="50000"/>
            <a:hueOff val="-602890"/>
            <a:satOff val="13038"/>
            <a:lumOff val="44322"/>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GB" sz="2400" kern="1200" dirty="0" smtClean="0"/>
            <a:t>Sharing information: Being part of a team</a:t>
          </a:r>
          <a:endParaRPr lang="en-GB" sz="2400" kern="1200" dirty="0"/>
        </a:p>
      </dsp:txBody>
      <dsp:txXfrm>
        <a:off x="1593816" y="847892"/>
        <a:ext cx="2745000" cy="805806"/>
      </dsp:txXfrm>
    </dsp:sp>
    <dsp:sp modelId="{D83CE694-B0AF-4EE9-9C04-4BAD90793E4F}">
      <dsp:nvSpPr>
        <dsp:cNvPr id="0" name=""/>
        <dsp:cNvSpPr/>
      </dsp:nvSpPr>
      <dsp:spPr>
        <a:xfrm>
          <a:off x="879412" y="1767083"/>
          <a:ext cx="4320000" cy="805806"/>
        </a:xfrm>
        <a:prstGeom prst="rect">
          <a:avLst/>
        </a:prstGeom>
        <a:solidFill>
          <a:schemeClr val="accent5">
            <a:shade val="50000"/>
            <a:hueOff val="-301445"/>
            <a:satOff val="6519"/>
            <a:lumOff val="2216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rPr>
            <a:t>Using information to fulfil ethical requirements to competence</a:t>
          </a:r>
          <a:endParaRPr lang="en-GB" sz="2400" kern="1200" dirty="0">
            <a:solidFill>
              <a:schemeClr val="tx1"/>
            </a:solidFill>
          </a:endParaRPr>
        </a:p>
      </dsp:txBody>
      <dsp:txXfrm>
        <a:off x="879412" y="1767083"/>
        <a:ext cx="4320000" cy="8058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D5AAD-0714-4FFE-AF8C-0F0BF9DE9A28}">
      <dsp:nvSpPr>
        <dsp:cNvPr id="0" name=""/>
        <dsp:cNvSpPr/>
      </dsp:nvSpPr>
      <dsp:spPr>
        <a:xfrm>
          <a:off x="0" y="12566"/>
          <a:ext cx="3858301"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pPr>
          <a:r>
            <a:rPr lang="en-GB" sz="3200" kern="1200" dirty="0" smtClean="0"/>
            <a:t>The Result?</a:t>
          </a:r>
          <a:endParaRPr lang="en-GB" sz="3200" kern="1200" dirty="0"/>
        </a:p>
      </dsp:txBody>
      <dsp:txXfrm>
        <a:off x="37467" y="50033"/>
        <a:ext cx="3783367"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59088EAF-6ECA-4616-85EF-35AA19C641F3}" type="datetimeFigureOut">
              <a:rPr lang="en-US"/>
              <a:t>6/28/2016</a:t>
            </a:fld>
            <a:endParaRPr/>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ABD2D7A-D230-4F91-BD59-0A39C2703BA8}" type="datetimeFigureOut">
              <a:rPr lang="en-US"/>
              <a:t>6/28/2016</a:t>
            </a:fld>
            <a:endParaRPr/>
          </a:p>
        </p:txBody>
      </p:sp>
      <p:sp>
        <p:nvSpPr>
          <p:cNvPr id="4" name="Slide Image Placeholder 3"/>
          <p:cNvSpPr>
            <a:spLocks noGrp="1" noRot="1" noChangeAspect="1"/>
          </p:cNvSpPr>
          <p:nvPr>
            <p:ph type="sldImg" idx="2"/>
          </p:nvPr>
        </p:nvSpPr>
        <p:spPr>
          <a:xfrm>
            <a:off x="420688" y="744538"/>
            <a:ext cx="5956300" cy="37226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685891" rtl="0" eaLnBrk="1" latinLnBrk="0" hangingPunct="1">
      <a:defRPr sz="900" kern="1200">
        <a:solidFill>
          <a:schemeClr val="tx1"/>
        </a:solidFill>
        <a:latin typeface="+mn-lt"/>
        <a:ea typeface="+mn-ea"/>
        <a:cs typeface="+mn-cs"/>
      </a:defRPr>
    </a:lvl1pPr>
    <a:lvl2pPr marL="342946" algn="l" defTabSz="685891" rtl="0" eaLnBrk="1" latinLnBrk="0" hangingPunct="1">
      <a:defRPr sz="900" kern="1200">
        <a:solidFill>
          <a:schemeClr val="tx1"/>
        </a:solidFill>
        <a:latin typeface="+mn-lt"/>
        <a:ea typeface="+mn-ea"/>
        <a:cs typeface="+mn-cs"/>
      </a:defRPr>
    </a:lvl2pPr>
    <a:lvl3pPr marL="685891" algn="l" defTabSz="685891" rtl="0" eaLnBrk="1" latinLnBrk="0" hangingPunct="1">
      <a:defRPr sz="900" kern="1200">
        <a:solidFill>
          <a:schemeClr val="tx1"/>
        </a:solidFill>
        <a:latin typeface="+mn-lt"/>
        <a:ea typeface="+mn-ea"/>
        <a:cs typeface="+mn-cs"/>
      </a:defRPr>
    </a:lvl3pPr>
    <a:lvl4pPr marL="1028837" algn="l" defTabSz="685891" rtl="0" eaLnBrk="1" latinLnBrk="0" hangingPunct="1">
      <a:defRPr sz="900" kern="1200">
        <a:solidFill>
          <a:schemeClr val="tx1"/>
        </a:solidFill>
        <a:latin typeface="+mn-lt"/>
        <a:ea typeface="+mn-ea"/>
        <a:cs typeface="+mn-cs"/>
      </a:defRPr>
    </a:lvl4pPr>
    <a:lvl5pPr marL="1371783" algn="l" defTabSz="685891" rtl="0" eaLnBrk="1" latinLnBrk="0" hangingPunct="1">
      <a:defRPr sz="900" kern="1200">
        <a:solidFill>
          <a:schemeClr val="tx1"/>
        </a:solidFill>
        <a:latin typeface="+mn-lt"/>
        <a:ea typeface="+mn-ea"/>
        <a:cs typeface="+mn-cs"/>
      </a:defRPr>
    </a:lvl5pPr>
    <a:lvl6pPr marL="1714729" algn="l" defTabSz="685891" rtl="0" eaLnBrk="1" latinLnBrk="0" hangingPunct="1">
      <a:defRPr sz="900" kern="1200">
        <a:solidFill>
          <a:schemeClr val="tx1"/>
        </a:solidFill>
        <a:latin typeface="+mn-lt"/>
        <a:ea typeface="+mn-ea"/>
        <a:cs typeface="+mn-cs"/>
      </a:defRPr>
    </a:lvl6pPr>
    <a:lvl7pPr marL="2057674" algn="l" defTabSz="685891" rtl="0" eaLnBrk="1" latinLnBrk="0" hangingPunct="1">
      <a:defRPr sz="900" kern="1200">
        <a:solidFill>
          <a:schemeClr val="tx1"/>
        </a:solidFill>
        <a:latin typeface="+mn-lt"/>
        <a:ea typeface="+mn-ea"/>
        <a:cs typeface="+mn-cs"/>
      </a:defRPr>
    </a:lvl7pPr>
    <a:lvl8pPr marL="2400620" algn="l" defTabSz="685891" rtl="0" eaLnBrk="1" latinLnBrk="0" hangingPunct="1">
      <a:defRPr sz="900" kern="1200">
        <a:solidFill>
          <a:schemeClr val="tx1"/>
        </a:solidFill>
        <a:latin typeface="+mn-lt"/>
        <a:ea typeface="+mn-ea"/>
        <a:cs typeface="+mn-cs"/>
      </a:defRPr>
    </a:lvl8pPr>
    <a:lvl9pPr marL="2743566" algn="l" defTabSz="68589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r>
              <a:rPr lang="en-GB" sz="1400" dirty="0" smtClean="0"/>
              <a:t>This session is entitled ‘Information Literacy development: making students partners in learning in the classroom and workplace’.</a:t>
            </a:r>
          </a:p>
          <a:p>
            <a:r>
              <a:rPr lang="en-GB" sz="1400" baseline="0" dirty="0" smtClean="0"/>
              <a:t>I’m going to talk about the how we might promote and develop Information Literacy in our students: </a:t>
            </a:r>
          </a:p>
          <a:p>
            <a:r>
              <a:rPr lang="en-GB" sz="1400" baseline="0" dirty="0" smtClean="0"/>
              <a:t>That is, the ability to effectively engage with the vast amount of information, both digital and non-digital, they will come across, both as students and future professionals.</a:t>
            </a:r>
          </a:p>
          <a:p>
            <a:endParaRPr lang="en-GB" sz="1400" baseline="0" dirty="0" smtClean="0"/>
          </a:p>
          <a:p>
            <a:r>
              <a:rPr lang="en-GB" sz="1400" baseline="0" dirty="0" smtClean="0"/>
              <a:t>Information Literacy is not only a means by which students can throw off passivity in their learning, and be more engaged with their subject because more aware of all that has been written about it, </a:t>
            </a:r>
          </a:p>
          <a:p>
            <a:r>
              <a:rPr lang="en-GB" sz="1400" baseline="0" dirty="0" smtClean="0"/>
              <a:t>but also a means by which they can continue to be self-directed learners in the world of work. </a:t>
            </a:r>
          </a:p>
          <a:p>
            <a:endParaRPr lang="en-GB" sz="1400" baseline="0" dirty="0" smtClean="0"/>
          </a:p>
          <a:p>
            <a:r>
              <a:rPr lang="en-GB" sz="1400" baseline="0" dirty="0" smtClean="0"/>
              <a:t>In today’s information saturated workplace, the ability to transform the information flood into a flow of essential knowledge, for either academic or professional purposes,  is obviously of the highest importance,</a:t>
            </a:r>
          </a:p>
          <a:p>
            <a:r>
              <a:rPr lang="en-GB" sz="1400" baseline="0" dirty="0" smtClean="0"/>
              <a:t>but not always acknowledged as such.</a:t>
            </a:r>
            <a:endParaRPr lang="en-GB" sz="1400" dirty="0"/>
          </a:p>
        </p:txBody>
      </p:sp>
      <p:sp>
        <p:nvSpPr>
          <p:cNvPr id="4" name="Slide Number Placeholder 3"/>
          <p:cNvSpPr>
            <a:spLocks noGrp="1"/>
          </p:cNvSpPr>
          <p:nvPr>
            <p:ph type="sldNum" sz="quarter" idx="10"/>
          </p:nvPr>
        </p:nvSpPr>
        <p:spPr/>
        <p:txBody>
          <a:bodyPr/>
          <a:lstStyle/>
          <a:p>
            <a:fld id="{F93199CD-3E1B-4AE6-990F-76F925F5EA9F}" type="slidenum">
              <a:rPr lang="en-GB" smtClean="0"/>
              <a:t>1</a:t>
            </a:fld>
            <a:endParaRPr lang="en-GB"/>
          </a:p>
        </p:txBody>
      </p:sp>
    </p:spTree>
    <p:extLst>
      <p:ext uri="{BB962C8B-B14F-4D97-AF65-F5344CB8AC3E}">
        <p14:creationId xmlns:p14="http://schemas.microsoft.com/office/powerpoint/2010/main" val="3817221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r>
              <a:rPr lang="en-GB" sz="1400" baseline="0" dirty="0" smtClean="0"/>
              <a:t>How would application of research evidence into Information Literacy experience work in practice?</a:t>
            </a:r>
          </a:p>
          <a:p>
            <a:endParaRPr lang="en-GB" sz="1400" baseline="0" dirty="0" smtClean="0"/>
          </a:p>
          <a:p>
            <a:r>
              <a:rPr lang="en-GB" sz="1400" baseline="0" dirty="0" smtClean="0"/>
              <a:t>Research evidence of the various specific ways information is used in any profession could be used to inform ‘evidence-based’ Information literacy developmental learning; </a:t>
            </a:r>
          </a:p>
          <a:p>
            <a:r>
              <a:rPr lang="en-GB" sz="1400" baseline="0" dirty="0" smtClean="0"/>
              <a:t>A strand within a professional education programme which would give it the necessary ‘workplace Information World’ focus. </a:t>
            </a:r>
          </a:p>
          <a:p>
            <a:r>
              <a:rPr lang="en-GB" sz="1400" baseline="0" dirty="0" smtClean="0"/>
              <a:t>As mentioned earlier, there are a number of ways that education theories can be applied to do this. I will come back to this in a moment</a:t>
            </a:r>
          </a:p>
          <a:p>
            <a:endParaRPr lang="en-GB"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t>But first </a:t>
            </a:r>
            <a:r>
              <a:rPr lang="en-GB" sz="1400" dirty="0" smtClean="0"/>
              <a:t>a little</a:t>
            </a:r>
            <a:r>
              <a:rPr lang="en-GB" sz="1400" baseline="0" dirty="0" smtClean="0"/>
              <a:t> about the research evidence we have up to now</a:t>
            </a:r>
            <a:endParaRPr lang="en-GB" sz="140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F93199CD-3E1B-4AE6-990F-76F925F5EA9F}" type="slidenum">
              <a:rPr lang="en-GB" smtClean="0"/>
              <a:t>10</a:t>
            </a:fld>
            <a:endParaRPr lang="en-GB"/>
          </a:p>
        </p:txBody>
      </p:sp>
    </p:spTree>
    <p:extLst>
      <p:ext uri="{BB962C8B-B14F-4D97-AF65-F5344CB8AC3E}">
        <p14:creationId xmlns:p14="http://schemas.microsoft.com/office/powerpoint/2010/main" val="1366810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My own study into the Information experiences of nurses was able to find no less than 70 kinds of Information experience.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These could be grouped into  several contexts such as those listed here.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The</a:t>
            </a:r>
            <a:r>
              <a:rPr lang="en-GB" sz="1400" baseline="0" dirty="0" smtClean="0"/>
              <a:t> context were i</a:t>
            </a:r>
            <a:r>
              <a:rPr lang="en-GB" sz="1400" dirty="0" smtClean="0"/>
              <a:t>nteractive ones :  Relationships with colleagues, and with patients and their families;</a:t>
            </a:r>
            <a:r>
              <a:rPr lang="en-GB" sz="1400" baseline="0" dirty="0" smtClean="0"/>
              <a:t> roles with various teams;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t>And self-developmental ones:    fulfilling professional norms and ambitions; and developing personal capacity and competence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t>All of the roles were information based and required information literacy to perform well.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t>Each context contains a range of experiences from the simple: related to simple day to day tasks;</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t>To the most complex in which information is used to develop a knowledge case for strategic thinking.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smtClean="0"/>
          </a:p>
          <a:p>
            <a:endParaRPr lang="en-GB" sz="1400" dirty="0" smtClean="0"/>
          </a:p>
          <a:p>
            <a:endParaRPr lang="en-GB" sz="1400" dirty="0"/>
          </a:p>
        </p:txBody>
      </p:sp>
      <p:sp>
        <p:nvSpPr>
          <p:cNvPr id="4" name="Slide Number Placeholder 3"/>
          <p:cNvSpPr>
            <a:spLocks noGrp="1"/>
          </p:cNvSpPr>
          <p:nvPr>
            <p:ph type="sldNum" sz="quarter" idx="10"/>
          </p:nvPr>
        </p:nvSpPr>
        <p:spPr/>
        <p:txBody>
          <a:bodyPr/>
          <a:lstStyle/>
          <a:p>
            <a:fld id="{F93199CD-3E1B-4AE6-990F-76F925F5EA9F}" type="slidenum">
              <a:rPr lang="en-GB" smtClean="0"/>
              <a:t>11</a:t>
            </a:fld>
            <a:endParaRPr lang="en-GB"/>
          </a:p>
        </p:txBody>
      </p:sp>
    </p:spTree>
    <p:extLst>
      <p:ext uri="{BB962C8B-B14F-4D97-AF65-F5344CB8AC3E}">
        <p14:creationId xmlns:p14="http://schemas.microsoft.com/office/powerpoint/2010/main" val="612884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t>Different studies produce a different array of contexts with a different spectrum of experiences of varying complexity.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t>There have been few studies up to now. Here are a few.</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t>Christine Bruce and </a:t>
            </a:r>
            <a:r>
              <a:rPr lang="en-GB" sz="1400" baseline="0" dirty="0" err="1" smtClean="0"/>
              <a:t>Annemaree</a:t>
            </a:r>
            <a:r>
              <a:rPr lang="en-GB" sz="1400" baseline="0" dirty="0" smtClean="0"/>
              <a:t> Lloyd are both contributing chapters to my upcoming book on Information Literacy in the workplace.</a:t>
            </a:r>
            <a:endParaRPr lang="en-GB" sz="140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F93199CD-3E1B-4AE6-990F-76F925F5EA9F}" type="slidenum">
              <a:rPr lang="en-GB" smtClean="0"/>
              <a:t>12</a:t>
            </a:fld>
            <a:endParaRPr lang="en-GB"/>
          </a:p>
        </p:txBody>
      </p:sp>
    </p:spTree>
    <p:extLst>
      <p:ext uri="{BB962C8B-B14F-4D97-AF65-F5344CB8AC3E}">
        <p14:creationId xmlns:p14="http://schemas.microsoft.com/office/powerpoint/2010/main" val="4150769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How do we get from evidence of how information is used in practice,  to </a:t>
            </a:r>
            <a:r>
              <a:rPr lang="en-GB" sz="1400" baseline="0" dirty="0" smtClean="0"/>
              <a:t> ‘evidence-based’ information literacy 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r>
              <a:rPr lang="en-GB" sz="1400" dirty="0" smtClean="0"/>
              <a:t>Variation theory is a theory</a:t>
            </a:r>
            <a:r>
              <a:rPr lang="en-GB" sz="1400" baseline="0" dirty="0" smtClean="0"/>
              <a:t> of learning which has been developed through research into variations in experience.</a:t>
            </a:r>
          </a:p>
          <a:p>
            <a:endParaRPr lang="en-GB" sz="1400" baseline="0" dirty="0" smtClean="0"/>
          </a:p>
          <a:p>
            <a:r>
              <a:rPr lang="en-GB" sz="1400" baseline="0" dirty="0" smtClean="0"/>
              <a:t>It provides a structure and method for a range of educational interventions using scenarios based on the research evidence. </a:t>
            </a:r>
          </a:p>
          <a:p>
            <a:r>
              <a:rPr lang="en-GB" sz="1400" baseline="0" dirty="0" smtClean="0"/>
              <a:t>Scenarios, which through bringing different contexts together with variation of focus, lead the student into expanding their understanding of how information can be used to develop knowledge in the workplace;</a:t>
            </a:r>
          </a:p>
          <a:p>
            <a:r>
              <a:rPr lang="en-GB" sz="1400" baseline="0" dirty="0" smtClean="0"/>
              <a:t>The understanding of what forms of knowledge can be developed by the critical use of information. </a:t>
            </a:r>
          </a:p>
          <a:p>
            <a:endParaRPr lang="en-GB" baseline="0" dirty="0" smtClean="0"/>
          </a:p>
        </p:txBody>
      </p:sp>
      <p:sp>
        <p:nvSpPr>
          <p:cNvPr id="4" name="Slide Number Placeholder 3"/>
          <p:cNvSpPr>
            <a:spLocks noGrp="1"/>
          </p:cNvSpPr>
          <p:nvPr>
            <p:ph type="sldNum" sz="quarter" idx="10"/>
          </p:nvPr>
        </p:nvSpPr>
        <p:spPr/>
        <p:txBody>
          <a:bodyPr/>
          <a:lstStyle/>
          <a:p>
            <a:fld id="{F93199CD-3E1B-4AE6-990F-76F925F5EA9F}" type="slidenum">
              <a:rPr lang="en-GB" smtClean="0"/>
              <a:t>13</a:t>
            </a:fld>
            <a:endParaRPr lang="en-GB"/>
          </a:p>
        </p:txBody>
      </p:sp>
    </p:spTree>
    <p:extLst>
      <p:ext uri="{BB962C8B-B14F-4D97-AF65-F5344CB8AC3E}">
        <p14:creationId xmlns:p14="http://schemas.microsoft.com/office/powerpoint/2010/main" val="1324225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en-GB" baseline="0" dirty="0" smtClean="0"/>
          </a:p>
          <a:p>
            <a:r>
              <a:rPr lang="en-GB" sz="1400" baseline="0" dirty="0" smtClean="0"/>
              <a:t>An example: </a:t>
            </a:r>
          </a:p>
          <a:p>
            <a:r>
              <a:rPr lang="en-GB" sz="1400" baseline="0" dirty="0" smtClean="0"/>
              <a:t>as mentioned earlier, </a:t>
            </a:r>
            <a:r>
              <a:rPr lang="en-GB" sz="1400" kern="1200" dirty="0" smtClean="0">
                <a:solidFill>
                  <a:schemeClr val="tx1"/>
                </a:solidFill>
                <a:effectLst/>
                <a:latin typeface="+mn-lt"/>
                <a:ea typeface="+mn-ea"/>
                <a:cs typeface="+mn-cs"/>
              </a:rPr>
              <a:t>data from my own study into Information Literacy experiences in Nursing yielded</a:t>
            </a:r>
            <a:r>
              <a:rPr lang="en-GB" sz="1400" kern="1200" baseline="0" dirty="0" smtClean="0">
                <a:solidFill>
                  <a:schemeClr val="tx1"/>
                </a:solidFill>
                <a:effectLst/>
                <a:latin typeface="+mn-lt"/>
                <a:ea typeface="+mn-ea"/>
                <a:cs typeface="+mn-cs"/>
              </a:rPr>
              <a:t> 70 different experiences,</a:t>
            </a:r>
          </a:p>
          <a:p>
            <a:r>
              <a:rPr lang="en-GB" sz="1400" kern="1200" baseline="0" dirty="0" smtClean="0">
                <a:solidFill>
                  <a:schemeClr val="tx1"/>
                </a:solidFill>
                <a:effectLst/>
                <a:latin typeface="+mn-lt"/>
                <a:ea typeface="+mn-ea"/>
                <a:cs typeface="+mn-cs"/>
              </a:rPr>
              <a:t> some of which could be listed </a:t>
            </a:r>
            <a:r>
              <a:rPr lang="en-GB" sz="1400" kern="1200" dirty="0" smtClean="0">
                <a:solidFill>
                  <a:schemeClr val="tx1"/>
                </a:solidFill>
                <a:effectLst/>
                <a:latin typeface="+mn-lt"/>
                <a:ea typeface="+mn-ea"/>
                <a:cs typeface="+mn-cs"/>
              </a:rPr>
              <a:t>under the contexts:</a:t>
            </a:r>
          </a:p>
          <a:p>
            <a:r>
              <a:rPr lang="en-GB" sz="1400" i="1" kern="1200" dirty="0" smtClean="0">
                <a:solidFill>
                  <a:schemeClr val="tx1"/>
                </a:solidFill>
                <a:effectLst/>
                <a:latin typeface="+mn-lt"/>
                <a:ea typeface="+mn-ea"/>
                <a:cs typeface="+mn-cs"/>
              </a:rPr>
              <a:t>Professional Self-development  </a:t>
            </a:r>
          </a:p>
          <a:p>
            <a:r>
              <a:rPr lang="en-GB" sz="1400" i="1" kern="1200" dirty="0" smtClean="0">
                <a:solidFill>
                  <a:schemeClr val="tx1"/>
                </a:solidFill>
                <a:effectLst/>
                <a:latin typeface="+mn-lt"/>
                <a:ea typeface="+mn-ea"/>
                <a:cs typeface="+mn-cs"/>
              </a:rPr>
              <a:t> and </a:t>
            </a:r>
          </a:p>
          <a:p>
            <a:r>
              <a:rPr lang="en-GB" sz="1400" i="1" kern="1200" dirty="0" smtClean="0">
                <a:solidFill>
                  <a:schemeClr val="tx1"/>
                </a:solidFill>
                <a:effectLst/>
                <a:latin typeface="+mn-lt"/>
                <a:ea typeface="+mn-ea"/>
                <a:cs typeface="+mn-cs"/>
              </a:rPr>
              <a:t>Helping to achieve ‘Best Practice’</a:t>
            </a:r>
          </a:p>
          <a:p>
            <a:pPr marL="0" marR="0" lvl="0" indent="0" algn="l" defTabSz="685891" rtl="0" eaLnBrk="1" fontAlgn="auto" latinLnBrk="0" hangingPunct="1">
              <a:lnSpc>
                <a:spcPct val="100000"/>
              </a:lnSpc>
              <a:spcBef>
                <a:spcPts val="0"/>
              </a:spcBef>
              <a:spcAft>
                <a:spcPts val="0"/>
              </a:spcAft>
              <a:buClrTx/>
              <a:buSzTx/>
              <a:buFontTx/>
              <a:buNone/>
              <a:tabLst/>
              <a:defRPr/>
            </a:pPr>
            <a:r>
              <a:rPr lang="en-GB" sz="1400" i="0" kern="1200" dirty="0" smtClean="0">
                <a:solidFill>
                  <a:schemeClr val="tx1"/>
                </a:solidFill>
                <a:effectLst/>
                <a:latin typeface="+mn-lt"/>
                <a:ea typeface="+mn-ea"/>
                <a:cs typeface="+mn-cs"/>
              </a:rPr>
              <a:t>For example the experience ‘</a:t>
            </a:r>
            <a:r>
              <a:rPr lang="en-GB" sz="1400" kern="1200" dirty="0" smtClean="0">
                <a:solidFill>
                  <a:schemeClr val="tx1"/>
                </a:solidFill>
                <a:effectLst/>
                <a:latin typeface="+mn-lt"/>
                <a:ea typeface="+mn-ea"/>
                <a:cs typeface="+mn-cs"/>
              </a:rPr>
              <a:t>using</a:t>
            </a:r>
            <a:r>
              <a:rPr lang="en-GB" sz="1400" kern="1200" baseline="0" dirty="0" smtClean="0">
                <a:solidFill>
                  <a:schemeClr val="tx1"/>
                </a:solidFill>
                <a:effectLst/>
                <a:latin typeface="+mn-lt"/>
                <a:ea typeface="+mn-ea"/>
                <a:cs typeface="+mn-cs"/>
              </a:rPr>
              <a:t> information to b</a:t>
            </a:r>
            <a:r>
              <a:rPr lang="en-GB" sz="1400" kern="1200" dirty="0" smtClean="0">
                <a:solidFill>
                  <a:schemeClr val="tx1"/>
                </a:solidFill>
                <a:effectLst/>
                <a:latin typeface="+mn-lt"/>
                <a:ea typeface="+mn-ea"/>
                <a:cs typeface="+mn-cs"/>
              </a:rPr>
              <a:t>ecome a patient advocate’ was</a:t>
            </a:r>
            <a:r>
              <a:rPr lang="en-GB" sz="1400" kern="1200" baseline="0" dirty="0" smtClean="0">
                <a:solidFill>
                  <a:schemeClr val="tx1"/>
                </a:solidFill>
                <a:effectLst/>
                <a:latin typeface="+mn-lt"/>
                <a:ea typeface="+mn-ea"/>
                <a:cs typeface="+mn-cs"/>
              </a:rPr>
              <a:t> listed under the former. Each Context has between 6 and 12 experiences of varying complexity.</a:t>
            </a:r>
            <a:r>
              <a:rPr lang="en-GB" sz="1400" i="0" kern="1200" dirty="0" smtClean="0">
                <a:solidFill>
                  <a:schemeClr val="tx1"/>
                </a:solidFill>
                <a:effectLst/>
                <a:latin typeface="+mn-lt"/>
                <a:ea typeface="+mn-ea"/>
                <a:cs typeface="+mn-cs"/>
              </a:rPr>
              <a:t> </a:t>
            </a:r>
          </a:p>
          <a:p>
            <a:r>
              <a:rPr lang="en-GB" sz="1400" i="0" kern="1200" dirty="0" smtClean="0">
                <a:solidFill>
                  <a:schemeClr val="tx1"/>
                </a:solidFill>
                <a:effectLst/>
                <a:latin typeface="+mn-lt"/>
                <a:ea typeface="+mn-ea"/>
                <a:cs typeface="+mn-cs"/>
              </a:rPr>
              <a:t>Scenarios are developed bringing experiences from both contexts into a ‘effective’ relationship. </a:t>
            </a:r>
          </a:p>
          <a:p>
            <a:r>
              <a:rPr lang="en-GB" sz="1400" i="0" kern="1200" dirty="0" smtClean="0">
                <a:solidFill>
                  <a:schemeClr val="tx1"/>
                </a:solidFill>
                <a:effectLst/>
                <a:latin typeface="+mn-lt"/>
                <a:ea typeface="+mn-ea"/>
                <a:cs typeface="+mn-cs"/>
              </a:rPr>
              <a:t>In this case they would examine </a:t>
            </a:r>
            <a:r>
              <a:rPr lang="en-GB" sz="1400" i="1" kern="1200" dirty="0" smtClean="0">
                <a:solidFill>
                  <a:schemeClr val="tx1"/>
                </a:solidFill>
                <a:effectLst/>
                <a:latin typeface="+mn-lt"/>
                <a:ea typeface="+mn-ea"/>
                <a:cs typeface="+mn-cs"/>
              </a:rPr>
              <a:t>the personal and ethical responsibility of the nurse in various professional roles to strive for Best Practice and how Information Literacy links and forms</a:t>
            </a:r>
          </a:p>
          <a:p>
            <a:r>
              <a:rPr lang="en-GB" sz="1400" i="1" kern="1200" dirty="0" smtClean="0">
                <a:solidFill>
                  <a:schemeClr val="tx1"/>
                </a:solidFill>
                <a:effectLst/>
                <a:latin typeface="+mn-lt"/>
                <a:ea typeface="+mn-ea"/>
                <a:cs typeface="+mn-cs"/>
              </a:rPr>
              <a:t> the fabric of increasingly complex and valued professional roles and practice outcomes. </a:t>
            </a:r>
          </a:p>
          <a:p>
            <a:r>
              <a:rPr lang="en-GB" sz="1400" i="0" kern="1200" dirty="0" smtClean="0">
                <a:solidFill>
                  <a:schemeClr val="tx1"/>
                </a:solidFill>
                <a:effectLst/>
                <a:latin typeface="+mn-lt"/>
                <a:ea typeface="+mn-ea"/>
                <a:cs typeface="+mn-cs"/>
              </a:rPr>
              <a:t>Using each of the experiences from each of the contexts. In some</a:t>
            </a:r>
            <a:r>
              <a:rPr lang="en-GB" sz="1400" i="0" kern="1200" baseline="0" dirty="0" smtClean="0">
                <a:solidFill>
                  <a:schemeClr val="tx1"/>
                </a:solidFill>
                <a:effectLst/>
                <a:latin typeface="+mn-lt"/>
                <a:ea typeface="+mn-ea"/>
                <a:cs typeface="+mn-cs"/>
              </a:rPr>
              <a:t> cases highlighting simple roles and in other more complex.</a:t>
            </a:r>
            <a:endParaRPr lang="en-GB" sz="1400" i="0" kern="1200" dirty="0" smtClean="0">
              <a:solidFill>
                <a:schemeClr val="tx1"/>
              </a:solidFill>
              <a:effectLst/>
              <a:latin typeface="+mn-lt"/>
              <a:ea typeface="+mn-ea"/>
              <a:cs typeface="+mn-cs"/>
            </a:endParaRPr>
          </a:p>
          <a:p>
            <a:endParaRPr lang="en-GB"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99CD-3E1B-4AE6-990F-76F925F5EA9F}" type="slidenum">
              <a:rPr lang="en-GB" smtClean="0"/>
              <a:t>14</a:t>
            </a:fld>
            <a:endParaRPr lang="en-GB"/>
          </a:p>
        </p:txBody>
      </p:sp>
    </p:spTree>
    <p:extLst>
      <p:ext uri="{BB962C8B-B14F-4D97-AF65-F5344CB8AC3E}">
        <p14:creationId xmlns:p14="http://schemas.microsoft.com/office/powerpoint/2010/main" val="1324225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r>
              <a:rPr lang="en-GB" sz="1400" dirty="0" smtClean="0"/>
              <a:t>The result of information-literacy-sensitive professional education should be an individual with </a:t>
            </a:r>
            <a:r>
              <a:rPr lang="en-GB" sz="1400" baseline="0" dirty="0" smtClean="0"/>
              <a:t>a greater chance to be </a:t>
            </a:r>
            <a:r>
              <a:rPr lang="en-GB" sz="1400" dirty="0" smtClean="0"/>
              <a:t>competent, confident and a leader; </a:t>
            </a:r>
          </a:p>
          <a:p>
            <a:r>
              <a:rPr lang="en-GB" sz="1400" dirty="0" smtClean="0"/>
              <a:t>contributing effectively to their team and to the wider organisation. </a:t>
            </a:r>
          </a:p>
          <a:p>
            <a:endParaRPr lang="en-GB" sz="1400" dirty="0" smtClean="0"/>
          </a:p>
          <a:p>
            <a:r>
              <a:rPr lang="en-GB" sz="1400" dirty="0" smtClean="0"/>
              <a:t>The value of this approach has many potential aspects to it. </a:t>
            </a:r>
          </a:p>
          <a:p>
            <a:r>
              <a:rPr lang="en-GB" sz="1400" dirty="0" smtClean="0"/>
              <a:t>For example, as my own research has shown, information literacy allows individuals to be ethical, in the sense that by</a:t>
            </a:r>
            <a:r>
              <a:rPr lang="en-GB" sz="1400" baseline="0" dirty="0" smtClean="0"/>
              <a:t> finding locating and applying all possible useful sources of information,</a:t>
            </a:r>
          </a:p>
          <a:p>
            <a:r>
              <a:rPr lang="en-GB" sz="1400" baseline="0" dirty="0" smtClean="0"/>
              <a:t> they have gone as far as they can to discover the best way to help a customer, client or patient. </a:t>
            </a:r>
          </a:p>
          <a:p>
            <a:r>
              <a:rPr lang="en-GB" sz="1400" baseline="0" dirty="0" smtClean="0"/>
              <a:t>One might even claim it is professionally unethical to allow one’s information literacy to remain undeveloped.</a:t>
            </a:r>
            <a:endParaRPr lang="en-GB" sz="1400" dirty="0"/>
          </a:p>
        </p:txBody>
      </p:sp>
      <p:sp>
        <p:nvSpPr>
          <p:cNvPr id="4" name="Slide Number Placeholder 3"/>
          <p:cNvSpPr>
            <a:spLocks noGrp="1"/>
          </p:cNvSpPr>
          <p:nvPr>
            <p:ph type="sldNum" sz="quarter" idx="10"/>
          </p:nvPr>
        </p:nvSpPr>
        <p:spPr/>
        <p:txBody>
          <a:bodyPr/>
          <a:lstStyle/>
          <a:p>
            <a:fld id="{F93199CD-3E1B-4AE6-990F-76F925F5EA9F}" type="slidenum">
              <a:rPr lang="en-GB" smtClean="0"/>
              <a:t>15</a:t>
            </a:fld>
            <a:endParaRPr lang="en-GB"/>
          </a:p>
        </p:txBody>
      </p:sp>
    </p:spTree>
    <p:extLst>
      <p:ext uri="{BB962C8B-B14F-4D97-AF65-F5344CB8AC3E}">
        <p14:creationId xmlns:p14="http://schemas.microsoft.com/office/powerpoint/2010/main" val="3060787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r>
              <a:rPr lang="en-GB" sz="1400" dirty="0" smtClean="0"/>
              <a:t>What is needed to take this approach forward?</a:t>
            </a:r>
          </a:p>
          <a:p>
            <a:endParaRPr lang="en-GB" sz="1400" dirty="0" smtClean="0"/>
          </a:p>
          <a:p>
            <a:r>
              <a:rPr lang="en-GB" sz="1400" dirty="0" smtClean="0"/>
              <a:t>Firstly, more research into information experience in the professions.</a:t>
            </a:r>
          </a:p>
          <a:p>
            <a:r>
              <a:rPr lang="en-GB" sz="1400" dirty="0" smtClean="0"/>
              <a:t>Many professions including</a:t>
            </a:r>
            <a:r>
              <a:rPr lang="en-GB" sz="1400" baseline="0" dirty="0" smtClean="0"/>
              <a:t> many taught at UWL have no relevant research evidence in this area. </a:t>
            </a:r>
          </a:p>
          <a:p>
            <a:r>
              <a:rPr lang="en-GB" sz="1400" baseline="0" dirty="0" smtClean="0"/>
              <a:t>Once we have the evidence then we may be in a position to move forward. </a:t>
            </a:r>
          </a:p>
          <a:p>
            <a:endParaRPr lang="en-GB" sz="1400" baseline="0" dirty="0" smtClean="0"/>
          </a:p>
          <a:p>
            <a:r>
              <a:rPr lang="en-GB" sz="1400" baseline="0" dirty="0" smtClean="0"/>
              <a:t>The next step, would be the development of prototype evidence-based Information Literacy educational interventions based on the research evidence for each profession. </a:t>
            </a:r>
          </a:p>
          <a:p>
            <a:endParaRPr lang="en-GB" sz="1400" baseline="0" dirty="0" smtClean="0"/>
          </a:p>
          <a:p>
            <a:r>
              <a:rPr lang="en-GB" sz="1400" baseline="0" dirty="0" smtClean="0"/>
              <a:t>There is a method, developed from my own research, for testing the effectiveness of such education on the breadth and richness of information literacy experiences. </a:t>
            </a:r>
          </a:p>
          <a:p>
            <a:r>
              <a:rPr lang="en-GB" sz="1400" baseline="0" dirty="0" smtClean="0"/>
              <a:t>Proof of effectiveness might go some way to encouraging adoption.</a:t>
            </a:r>
          </a:p>
          <a:p>
            <a:endParaRPr lang="en-GB" sz="1400" baseline="0" dirty="0" smtClean="0"/>
          </a:p>
          <a:p>
            <a:r>
              <a:rPr lang="en-GB" sz="1400" baseline="0" dirty="0" smtClean="0"/>
              <a:t>This would be a revolutionary approach in terms of professional education, but one necessary in the contemporary world of evidence-based practice </a:t>
            </a:r>
          </a:p>
          <a:p>
            <a:r>
              <a:rPr lang="en-GB" sz="1400" baseline="0" dirty="0" smtClean="0"/>
              <a:t>and the ever increasing flood of information with which we all have to deal in the professional world.</a:t>
            </a:r>
            <a:endParaRPr lang="en-GB" sz="1400" dirty="0"/>
          </a:p>
        </p:txBody>
      </p:sp>
      <p:sp>
        <p:nvSpPr>
          <p:cNvPr id="4" name="Slide Number Placeholder 3"/>
          <p:cNvSpPr>
            <a:spLocks noGrp="1"/>
          </p:cNvSpPr>
          <p:nvPr>
            <p:ph type="sldNum" sz="quarter" idx="10"/>
          </p:nvPr>
        </p:nvSpPr>
        <p:spPr/>
        <p:txBody>
          <a:bodyPr/>
          <a:lstStyle/>
          <a:p>
            <a:fld id="{F93199CD-3E1B-4AE6-990F-76F925F5EA9F}" type="slidenum">
              <a:rPr lang="en-GB" smtClean="0"/>
              <a:t>16</a:t>
            </a:fld>
            <a:endParaRPr lang="en-GB"/>
          </a:p>
        </p:txBody>
      </p:sp>
    </p:spTree>
    <p:extLst>
      <p:ext uri="{BB962C8B-B14F-4D97-AF65-F5344CB8AC3E}">
        <p14:creationId xmlns:p14="http://schemas.microsoft.com/office/powerpoint/2010/main" val="2193557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93199CD-3E1B-4AE6-990F-76F925F5EA9F}" type="slidenum">
              <a:rPr lang="en-GB" smtClean="0"/>
              <a:t>17</a:t>
            </a:fld>
            <a:endParaRPr lang="en-GB"/>
          </a:p>
        </p:txBody>
      </p:sp>
    </p:spTree>
    <p:extLst>
      <p:ext uri="{BB962C8B-B14F-4D97-AF65-F5344CB8AC3E}">
        <p14:creationId xmlns:p14="http://schemas.microsoft.com/office/powerpoint/2010/main" val="1881260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r>
              <a:rPr lang="en-GB" sz="1400" dirty="0" smtClean="0"/>
              <a:t>Most of the sessions at the conference will be of the ‘this</a:t>
            </a:r>
            <a:r>
              <a:rPr lang="en-GB" sz="1400" baseline="0" dirty="0" smtClean="0"/>
              <a:t> is what I or we have done’ type. What we tried to achieve and why, and this is how it turned out and this is why it’s useful.. </a:t>
            </a:r>
          </a:p>
          <a:p>
            <a:r>
              <a:rPr lang="en-GB" sz="1400" baseline="0" dirty="0" smtClean="0"/>
              <a:t>This session is a little different. One might say it is also based on research evidence, but is more of a projection of what might be achieved, through application of that evidence.</a:t>
            </a:r>
          </a:p>
          <a:p>
            <a:endParaRPr lang="en-GB" sz="1400" baseline="0" dirty="0" smtClean="0"/>
          </a:p>
          <a:p>
            <a:r>
              <a:rPr lang="en-GB" sz="1400" baseline="0" dirty="0" smtClean="0"/>
              <a:t>It is about the value of Professional education which makes students Information Literate, is information-focused in a way that is pervasive and </a:t>
            </a:r>
            <a:r>
              <a:rPr lang="en-GB" sz="1400" u="sng" baseline="0" dirty="0" smtClean="0"/>
              <a:t>evidence-based</a:t>
            </a:r>
            <a:r>
              <a:rPr lang="en-GB" sz="1400" baseline="0" dirty="0" smtClean="0"/>
              <a:t>, </a:t>
            </a:r>
          </a:p>
          <a:p>
            <a:r>
              <a:rPr lang="en-GB" sz="1400" baseline="0" dirty="0" smtClean="0"/>
              <a:t>and so might assist our students to be even more ready for the contemporary information dominated workplace than they already are.</a:t>
            </a:r>
          </a:p>
          <a:p>
            <a:endParaRPr lang="en-GB" sz="1400" baseline="0" dirty="0" smtClean="0"/>
          </a:p>
          <a:p>
            <a:r>
              <a:rPr lang="en-GB" sz="1400" baseline="0" dirty="0" smtClean="0"/>
              <a:t>It is also about how this might be done. How evidence of the way information is used in the workplace can be employed to develop learning experiences which themselves can be incorporated into wider professional education.</a:t>
            </a:r>
          </a:p>
          <a:p>
            <a:endParaRPr lang="en-GB" sz="1400" dirty="0"/>
          </a:p>
        </p:txBody>
      </p:sp>
      <p:sp>
        <p:nvSpPr>
          <p:cNvPr id="4" name="Slide Number Placeholder 3"/>
          <p:cNvSpPr>
            <a:spLocks noGrp="1"/>
          </p:cNvSpPr>
          <p:nvPr>
            <p:ph type="sldNum" sz="quarter" idx="10"/>
          </p:nvPr>
        </p:nvSpPr>
        <p:spPr/>
        <p:txBody>
          <a:bodyPr/>
          <a:lstStyle/>
          <a:p>
            <a:fld id="{F93199CD-3E1B-4AE6-990F-76F925F5EA9F}" type="slidenum">
              <a:rPr lang="en-GB" smtClean="0"/>
              <a:t>2</a:t>
            </a:fld>
            <a:endParaRPr lang="en-GB"/>
          </a:p>
        </p:txBody>
      </p:sp>
    </p:spTree>
    <p:extLst>
      <p:ext uri="{BB962C8B-B14F-4D97-AF65-F5344CB8AC3E}">
        <p14:creationId xmlns:p14="http://schemas.microsoft.com/office/powerpoint/2010/main" val="142555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r>
              <a:rPr lang="en-GB" sz="1400" dirty="0" smtClean="0"/>
              <a:t>Professionals are information workers. </a:t>
            </a:r>
          </a:p>
          <a:p>
            <a:r>
              <a:rPr lang="en-GB" sz="1400" dirty="0" smtClean="0"/>
              <a:t>This applies</a:t>
            </a:r>
            <a:r>
              <a:rPr lang="en-GB" sz="1400" baseline="0" dirty="0" smtClean="0"/>
              <a:t> to lawyers, medical and business professionals, </a:t>
            </a:r>
          </a:p>
          <a:p>
            <a:r>
              <a:rPr lang="en-GB" sz="1400" baseline="0" dirty="0" smtClean="0"/>
              <a:t>but also to those professions where the information that is found, conveyed and used isn’t necessarily ‘documentary’: it may be in the form of speech, sound or action.</a:t>
            </a:r>
          </a:p>
          <a:p>
            <a:endParaRPr lang="en-GB" sz="1400" baseline="0" dirty="0" smtClean="0"/>
          </a:p>
          <a:p>
            <a:r>
              <a:rPr lang="en-GB" sz="1400" baseline="0" dirty="0" smtClean="0"/>
              <a:t>Librarians use the term ‘Information Literacy’ to describe the ability to understand that there is a knowledge deficit, </a:t>
            </a:r>
          </a:p>
          <a:p>
            <a:r>
              <a:rPr lang="en-GB" sz="1400" baseline="0" dirty="0" smtClean="0"/>
              <a:t>locate all relevant information , assess it, </a:t>
            </a:r>
          </a:p>
          <a:p>
            <a:r>
              <a:rPr lang="en-GB" sz="1400" baseline="0" dirty="0" smtClean="0"/>
              <a:t>and contextualise it within the individual’s current knowledge base, </a:t>
            </a:r>
          </a:p>
          <a:p>
            <a:r>
              <a:rPr lang="en-GB" sz="1400" baseline="0" dirty="0" smtClean="0"/>
              <a:t>to plug that knowledge gap. </a:t>
            </a:r>
          </a:p>
          <a:p>
            <a:endParaRPr lang="en-GB" sz="1400" baseline="0" dirty="0" smtClean="0"/>
          </a:p>
          <a:p>
            <a:r>
              <a:rPr lang="en-GB" sz="1400" baseline="0" dirty="0" smtClean="0"/>
              <a:t>Someone who is Information Literate is an active participant in their own learning, both in the classroom and the workplace, </a:t>
            </a:r>
          </a:p>
          <a:p>
            <a:r>
              <a:rPr lang="en-GB" sz="1400" baseline="0" dirty="0" smtClean="0"/>
              <a:t>not merely a passive ‘empty vessel’ waiting to be filled with information and knowledge.</a:t>
            </a:r>
            <a:endParaRPr lang="en-GB" sz="1400" dirty="0"/>
          </a:p>
        </p:txBody>
      </p:sp>
      <p:sp>
        <p:nvSpPr>
          <p:cNvPr id="4" name="Slide Number Placeholder 3"/>
          <p:cNvSpPr>
            <a:spLocks noGrp="1"/>
          </p:cNvSpPr>
          <p:nvPr>
            <p:ph type="sldNum" sz="quarter" idx="10"/>
          </p:nvPr>
        </p:nvSpPr>
        <p:spPr/>
        <p:txBody>
          <a:bodyPr/>
          <a:lstStyle/>
          <a:p>
            <a:fld id="{F93199CD-3E1B-4AE6-990F-76F925F5EA9F}" type="slidenum">
              <a:rPr lang="en-GB" smtClean="0"/>
              <a:t>3</a:t>
            </a:fld>
            <a:endParaRPr lang="en-GB"/>
          </a:p>
        </p:txBody>
      </p:sp>
    </p:spTree>
    <p:extLst>
      <p:ext uri="{BB962C8B-B14F-4D97-AF65-F5344CB8AC3E}">
        <p14:creationId xmlns:p14="http://schemas.microsoft.com/office/powerpoint/2010/main" val="2320277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r>
              <a:rPr lang="en-GB" sz="1400" baseline="0" dirty="0" smtClean="0"/>
              <a:t>There are several ways of looking at Information Literacy. It is a concept which has evolved constantly in its 40 years of existence. </a:t>
            </a:r>
          </a:p>
          <a:p>
            <a:r>
              <a:rPr lang="en-GB" sz="1400" baseline="0" dirty="0" smtClean="0"/>
              <a:t>From a notion of generic skills in using databases and catalogues and a knowledge of information types and sources;</a:t>
            </a:r>
          </a:p>
          <a:p>
            <a:r>
              <a:rPr lang="en-GB" sz="1400" baseline="0" dirty="0" smtClean="0"/>
              <a:t>to the more constructivist notion of a personal attribute: the ability to locate and find useful information for whatever purpose. </a:t>
            </a:r>
          </a:p>
          <a:p>
            <a:endParaRPr lang="en-GB" sz="1400" baseline="0" dirty="0" smtClean="0"/>
          </a:p>
          <a:p>
            <a:r>
              <a:rPr lang="en-GB" sz="1400" baseline="0" dirty="0" smtClean="0"/>
              <a:t>However, how, why and when are the skills and knowledge applied?  Or the capability shown? </a:t>
            </a:r>
          </a:p>
          <a:p>
            <a:r>
              <a:rPr lang="en-GB" sz="1400" baseline="0" dirty="0" smtClean="0"/>
              <a:t>A recent way of looking at Information Literacy is seeing it as the concept, ‘Using information to learn’. </a:t>
            </a:r>
          </a:p>
          <a:p>
            <a:r>
              <a:rPr lang="en-GB" sz="1400" baseline="0" dirty="0" smtClean="0"/>
              <a:t>To identify an information gap, locate all relevant information, critique it and apply it to increase subjective knowledge where it is lacking. </a:t>
            </a:r>
          </a:p>
          <a:p>
            <a:r>
              <a:rPr lang="en-GB" sz="1400" baseline="0" dirty="0" smtClean="0"/>
              <a:t>What the ‘knowledge’ is, being entirely contextual. </a:t>
            </a:r>
            <a:r>
              <a:rPr lang="en-GB" sz="1400" b="1" baseline="0" dirty="0" smtClean="0"/>
              <a:t>To be Information literate requires awareness of how, why and when to create that knowledge</a:t>
            </a:r>
            <a:r>
              <a:rPr lang="en-GB" sz="1400" baseline="0" dirty="0" smtClean="0"/>
              <a:t>. </a:t>
            </a:r>
            <a:endParaRPr lang="en-GB" sz="1400" dirty="0"/>
          </a:p>
        </p:txBody>
      </p:sp>
      <p:sp>
        <p:nvSpPr>
          <p:cNvPr id="4" name="Slide Number Placeholder 3"/>
          <p:cNvSpPr>
            <a:spLocks noGrp="1"/>
          </p:cNvSpPr>
          <p:nvPr>
            <p:ph type="sldNum" sz="quarter" idx="10"/>
          </p:nvPr>
        </p:nvSpPr>
        <p:spPr/>
        <p:txBody>
          <a:bodyPr/>
          <a:lstStyle/>
          <a:p>
            <a:fld id="{F93199CD-3E1B-4AE6-990F-76F925F5EA9F}" type="slidenum">
              <a:rPr lang="en-GB" smtClean="0"/>
              <a:t>4</a:t>
            </a:fld>
            <a:endParaRPr lang="en-GB"/>
          </a:p>
        </p:txBody>
      </p:sp>
    </p:spTree>
    <p:extLst>
      <p:ext uri="{BB962C8B-B14F-4D97-AF65-F5344CB8AC3E}">
        <p14:creationId xmlns:p14="http://schemas.microsoft.com/office/powerpoint/2010/main" val="3713191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This is obviously relevant within the academic sphere, in contexts usually associated with the classroom and the library.</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We show students, or hopefully get the opportunity to, how to use academic sources to locate books, reports, research and other information,</a:t>
            </a:r>
            <a:r>
              <a:rPr lang="en-GB" sz="1400" baseline="0" dirty="0" smtClean="0"/>
              <a:t> and how to judge its significance and value.</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t>The Library Service works to integrate Information Literacy awareness and education where we can.  However there isn’t a university policy or strategy as yet.</a:t>
            </a: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An</a:t>
            </a:r>
            <a:r>
              <a:rPr lang="en-GB" sz="1400" baseline="0" dirty="0" smtClean="0"/>
              <a:t> Information literate student can find the information they need to complete an assignment or dissertation.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t>Do we manage to achieve Information Literacy in our students? Not as many as we would like, but I believe some do reach a state in which they can independently find that information they need to progress in their 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t>This is in the academic context of course. Students are carefully guided in terms of what information they need and why, in order to succeed academically,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t>but what happens when they reach the workplace?</a:t>
            </a:r>
            <a:endParaRPr lang="en-GB" sz="1400" dirty="0" smtClean="0"/>
          </a:p>
          <a:p>
            <a:endParaRPr lang="en-GB" sz="1400" dirty="0"/>
          </a:p>
        </p:txBody>
      </p:sp>
      <p:sp>
        <p:nvSpPr>
          <p:cNvPr id="4" name="Slide Number Placeholder 3"/>
          <p:cNvSpPr>
            <a:spLocks noGrp="1"/>
          </p:cNvSpPr>
          <p:nvPr>
            <p:ph type="sldNum" sz="quarter" idx="10"/>
          </p:nvPr>
        </p:nvSpPr>
        <p:spPr/>
        <p:txBody>
          <a:bodyPr/>
          <a:lstStyle/>
          <a:p>
            <a:fld id="{F93199CD-3E1B-4AE6-990F-76F925F5EA9F}" type="slidenum">
              <a:rPr lang="en-GB" smtClean="0"/>
              <a:t>5</a:t>
            </a:fld>
            <a:endParaRPr lang="en-GB"/>
          </a:p>
        </p:txBody>
      </p:sp>
    </p:spTree>
    <p:extLst>
      <p:ext uri="{BB962C8B-B14F-4D97-AF65-F5344CB8AC3E}">
        <p14:creationId xmlns:p14="http://schemas.microsoft.com/office/powerpoint/2010/main" val="4209721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r>
              <a:rPr lang="en-GB" sz="1400" baseline="0" dirty="0" smtClean="0"/>
              <a:t>What about the whole process of using information as a professional lawyer, nurse, social worker, business leader?</a:t>
            </a:r>
          </a:p>
          <a:p>
            <a:r>
              <a:rPr lang="en-GB" sz="1400" baseline="0" dirty="0" smtClean="0"/>
              <a:t>How does a professional use information in the workplace and why? Is there research evidence to show how?</a:t>
            </a:r>
          </a:p>
          <a:p>
            <a:r>
              <a:rPr lang="en-GB" sz="1400" baseline="0" dirty="0" smtClean="0"/>
              <a:t>Which areas of knowledge are developed and to what end? </a:t>
            </a:r>
          </a:p>
          <a:p>
            <a:r>
              <a:rPr lang="en-GB" sz="1400" baseline="0" dirty="0" smtClean="0"/>
              <a:t>What are the contexts of </a:t>
            </a:r>
            <a:r>
              <a:rPr lang="en-GB" sz="1400" u="sng" baseline="0" dirty="0" smtClean="0"/>
              <a:t>information experience</a:t>
            </a:r>
            <a:r>
              <a:rPr lang="en-GB" sz="1400" baseline="0" dirty="0" smtClean="0"/>
              <a:t>? </a:t>
            </a:r>
          </a:p>
          <a:p>
            <a:endParaRPr lang="en-GB" sz="1400" baseline="0" dirty="0" smtClean="0"/>
          </a:p>
          <a:p>
            <a:r>
              <a:rPr lang="en-GB" sz="1400" baseline="0" dirty="0" smtClean="0"/>
              <a:t>To properly prepare someone for the work environment, I would assert, that especially in contemporary conditions, </a:t>
            </a:r>
          </a:p>
          <a:p>
            <a:r>
              <a:rPr lang="en-GB" sz="1400" baseline="0" dirty="0" smtClean="0"/>
              <a:t>we need to educate students into the ‘information world’ they will encounter in the workplace.</a:t>
            </a:r>
          </a:p>
          <a:p>
            <a:endParaRPr lang="en-GB" sz="1400" baseline="0" dirty="0" smtClean="0"/>
          </a:p>
          <a:p>
            <a:r>
              <a:rPr lang="en-GB" sz="1400" baseline="0" dirty="0" smtClean="0"/>
              <a:t>Not only what that world is like, but how to negotiate it.</a:t>
            </a:r>
            <a:endParaRPr lang="en-GB" sz="1400" dirty="0"/>
          </a:p>
        </p:txBody>
      </p:sp>
      <p:sp>
        <p:nvSpPr>
          <p:cNvPr id="4" name="Slide Number Placeholder 3"/>
          <p:cNvSpPr>
            <a:spLocks noGrp="1"/>
          </p:cNvSpPr>
          <p:nvPr>
            <p:ph type="sldNum" sz="quarter" idx="10"/>
          </p:nvPr>
        </p:nvSpPr>
        <p:spPr/>
        <p:txBody>
          <a:bodyPr/>
          <a:lstStyle/>
          <a:p>
            <a:fld id="{F93199CD-3E1B-4AE6-990F-76F925F5EA9F}" type="slidenum">
              <a:rPr lang="en-GB" smtClean="0"/>
              <a:t>6</a:t>
            </a:fld>
            <a:endParaRPr lang="en-GB"/>
          </a:p>
        </p:txBody>
      </p:sp>
    </p:spTree>
    <p:extLst>
      <p:ext uri="{BB962C8B-B14F-4D97-AF65-F5344CB8AC3E}">
        <p14:creationId xmlns:p14="http://schemas.microsoft.com/office/powerpoint/2010/main" val="2450567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r>
              <a:rPr lang="en-GB" sz="1400" dirty="0" smtClean="0"/>
              <a:t>What is that ‘Information World’?</a:t>
            </a:r>
          </a:p>
          <a:p>
            <a:r>
              <a:rPr lang="en-GB" sz="1400" dirty="0" smtClean="0"/>
              <a:t>In</a:t>
            </a:r>
            <a:r>
              <a:rPr lang="en-GB" sz="1400" baseline="0" dirty="0" smtClean="0"/>
              <a:t> the various contexts in which a person works, including when alone or as part of a team, there are several questions which must be constantly addressed: </a:t>
            </a:r>
          </a:p>
          <a:p>
            <a:endParaRPr lang="en-GB" sz="1400" baseline="0" dirty="0" smtClean="0"/>
          </a:p>
          <a:p>
            <a:r>
              <a:rPr lang="en-GB" sz="1400" baseline="0" dirty="0" smtClean="0"/>
              <a:t>Why is there a need for information, now and in this context? What information sources are needed and are available? </a:t>
            </a:r>
          </a:p>
          <a:p>
            <a:r>
              <a:rPr lang="en-GB" sz="1400" baseline="0" dirty="0" smtClean="0"/>
              <a:t>Where is the information, and how is all relevant information to be found, critiqued and applied? </a:t>
            </a:r>
          </a:p>
          <a:p>
            <a:r>
              <a:rPr lang="en-GB" sz="1400" baseline="0" dirty="0" smtClean="0"/>
              <a:t>Questions which aren’t necessarily consciously addressed, but are asked and answered within and as part of the workplace dynamic each day.</a:t>
            </a:r>
          </a:p>
          <a:p>
            <a:endParaRPr lang="en-GB" sz="1400" baseline="0" dirty="0" smtClean="0"/>
          </a:p>
          <a:p>
            <a:r>
              <a:rPr lang="en-GB" sz="1400" baseline="0" dirty="0" smtClean="0"/>
              <a:t>The answers to these questions are </a:t>
            </a:r>
            <a:r>
              <a:rPr lang="en-GB" sz="1400" u="sng" baseline="0" dirty="0" smtClean="0"/>
              <a:t>contextual, because the knowledge to be developed, the purpose of the information search, is contextual</a:t>
            </a:r>
            <a:r>
              <a:rPr lang="en-GB" sz="1400" baseline="0" dirty="0" smtClean="0"/>
              <a:t>– or so the research evidence shows.</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We need to teach students to negotiate the ‘information  contexts’ they will find</a:t>
            </a:r>
            <a:r>
              <a:rPr lang="en-GB" sz="1400" baseline="0" dirty="0" smtClean="0"/>
              <a:t> in their professional careers,</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t>so that they may successfully contribute to the constant flow of knowledge required to practice various roles and contribute to the organisation and team.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t>Workplaces will show new employees how they do this, but how much greater a contribution can be made by someone who has already been trained</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t> in how information is used by the professional in the many contexts in which that profession might operate. </a:t>
            </a:r>
          </a:p>
          <a:p>
            <a:endParaRPr lang="en-GB" sz="1400" dirty="0"/>
          </a:p>
        </p:txBody>
      </p:sp>
      <p:sp>
        <p:nvSpPr>
          <p:cNvPr id="4" name="Slide Number Placeholder 3"/>
          <p:cNvSpPr>
            <a:spLocks noGrp="1"/>
          </p:cNvSpPr>
          <p:nvPr>
            <p:ph type="sldNum" sz="quarter" idx="10"/>
          </p:nvPr>
        </p:nvSpPr>
        <p:spPr/>
        <p:txBody>
          <a:bodyPr/>
          <a:lstStyle/>
          <a:p>
            <a:fld id="{F93199CD-3E1B-4AE6-990F-76F925F5EA9F}" type="slidenum">
              <a:rPr lang="en-GB" smtClean="0"/>
              <a:t>7</a:t>
            </a:fld>
            <a:endParaRPr lang="en-GB"/>
          </a:p>
        </p:txBody>
      </p:sp>
    </p:spTree>
    <p:extLst>
      <p:ext uri="{BB962C8B-B14F-4D97-AF65-F5344CB8AC3E}">
        <p14:creationId xmlns:p14="http://schemas.microsoft.com/office/powerpoint/2010/main" val="3587992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We can guess what these contexts are and the types of knowledge needed in the workplace. And we do.</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Most Information skills training in Higher Education is either focused entirely on academic needs,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or assumptions about the profession students</a:t>
            </a:r>
            <a:r>
              <a:rPr lang="en-GB" sz="1400" baseline="0" dirty="0" smtClean="0"/>
              <a:t> are being trained for which, though from experienced teachers and librarians, have no research confirmation from an analysis of the profession as a whole.</a:t>
            </a: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However only research into the experience of Information Literacy in the workplace as experienced by the profession as a whole,</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t>can give us a true picture, and therefore effectively inform professional education.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accent3">
                    <a:lumMod val="40000"/>
                    <a:lumOff val="60000"/>
                  </a:schemeClr>
                </a:solidFill>
              </a:rPr>
              <a:t>The little research into Information experience up to now has effectively used the methodology phenomenography, which yields a complete</a:t>
            </a:r>
            <a:r>
              <a:rPr lang="en-GB" sz="1400" baseline="0" dirty="0" smtClean="0">
                <a:solidFill>
                  <a:schemeClr val="accent3">
                    <a:lumMod val="40000"/>
                    <a:lumOff val="60000"/>
                  </a:schemeClr>
                </a:solidFill>
              </a:rPr>
              <a:t> pattern of the </a:t>
            </a:r>
            <a:r>
              <a:rPr lang="en-GB" sz="1400" dirty="0" smtClean="0">
                <a:solidFill>
                  <a:schemeClr val="accent3">
                    <a:lumMod val="40000"/>
                    <a:lumOff val="60000"/>
                  </a:schemeClr>
                </a:solidFill>
              </a:rPr>
              <a:t>experiences of phenomena.</a:t>
            </a:r>
            <a:r>
              <a:rPr lang="en-GB" sz="1400" baseline="0" dirty="0" smtClean="0">
                <a:solidFill>
                  <a:schemeClr val="accent3">
                    <a:lumMod val="40000"/>
                    <a:lumOff val="60000"/>
                  </a:schemeClr>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solidFill>
                  <a:schemeClr val="accent3">
                    <a:lumMod val="40000"/>
                    <a:lumOff val="60000"/>
                  </a:schemeClr>
                </a:solidFill>
              </a:rPr>
              <a:t>Experiences which can be grouped into workplace contexts and levels of complexity. More complex information experiences are associated with more complex – more senior – roles.</a:t>
            </a: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p:cNvSpPr>
            <a:spLocks noGrp="1"/>
          </p:cNvSpPr>
          <p:nvPr>
            <p:ph type="sldNum" sz="quarter" idx="10"/>
          </p:nvPr>
        </p:nvSpPr>
        <p:spPr/>
        <p:txBody>
          <a:bodyPr/>
          <a:lstStyle/>
          <a:p>
            <a:fld id="{F93199CD-3E1B-4AE6-990F-76F925F5EA9F}" type="slidenum">
              <a:rPr lang="en-GB" smtClean="0"/>
              <a:t>8</a:t>
            </a:fld>
            <a:endParaRPr lang="en-GB"/>
          </a:p>
        </p:txBody>
      </p:sp>
    </p:spTree>
    <p:extLst>
      <p:ext uri="{BB962C8B-B14F-4D97-AF65-F5344CB8AC3E}">
        <p14:creationId xmlns:p14="http://schemas.microsoft.com/office/powerpoint/2010/main" val="3641870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r>
              <a:rPr lang="en-GB" sz="1400" dirty="0" smtClean="0"/>
              <a:t>This complex and detailed research evidence, when properly applied through appropriate education theories such as ‘Variation Theory’, and integrated into the curriculum,  </a:t>
            </a:r>
          </a:p>
          <a:p>
            <a:r>
              <a:rPr lang="en-GB" sz="1400" dirty="0" smtClean="0"/>
              <a:t>can form the basis of ‘real-life’ </a:t>
            </a:r>
            <a:r>
              <a:rPr lang="en-GB" sz="1400" baseline="0" dirty="0" smtClean="0"/>
              <a:t>information-focused learning, encouraging </a:t>
            </a:r>
            <a:r>
              <a:rPr lang="en-GB" sz="1400" dirty="0" smtClean="0">
                <a:solidFill>
                  <a:schemeClr val="accent3">
                    <a:lumMod val="40000"/>
                    <a:lumOff val="60000"/>
                  </a:schemeClr>
                </a:solidFill>
              </a:rPr>
              <a:t>students to think about how verbal, documentary and ‘physical’ information is used in the professions they are being educated for.</a:t>
            </a:r>
          </a:p>
          <a:p>
            <a:endParaRPr lang="en-GB" sz="1400" dirty="0" smtClean="0">
              <a:solidFill>
                <a:schemeClr val="accent3">
                  <a:lumMod val="40000"/>
                  <a:lumOff val="60000"/>
                </a:schemeClr>
              </a:solidFill>
            </a:endParaRPr>
          </a:p>
          <a:p>
            <a:r>
              <a:rPr lang="en-GB" sz="1400" dirty="0" smtClean="0">
                <a:solidFill>
                  <a:schemeClr val="accent3">
                    <a:lumMod val="40000"/>
                    <a:lumOff val="60000"/>
                  </a:schemeClr>
                </a:solidFill>
              </a:rPr>
              <a:t>Students can be made aware of how information might be used in ways unfamiliar</a:t>
            </a:r>
            <a:r>
              <a:rPr lang="en-GB" sz="1400" baseline="0" dirty="0" smtClean="0">
                <a:solidFill>
                  <a:schemeClr val="accent3">
                    <a:lumMod val="40000"/>
                    <a:lumOff val="60000"/>
                  </a:schemeClr>
                </a:solidFill>
              </a:rPr>
              <a:t> to them to achieve goals also previously unfamiliar. </a:t>
            </a:r>
          </a:p>
          <a:p>
            <a:r>
              <a:rPr lang="en-GB" sz="1400" baseline="0" dirty="0" smtClean="0">
                <a:solidFill>
                  <a:schemeClr val="accent3">
                    <a:lumMod val="40000"/>
                    <a:lumOff val="60000"/>
                  </a:schemeClr>
                </a:solidFill>
              </a:rPr>
              <a:t>How information might be used in ways which allow more strategic thinking or fulfil ethical imperatives for instance. </a:t>
            </a:r>
          </a:p>
          <a:p>
            <a:endParaRPr lang="en-GB" sz="1400" baseline="0" dirty="0" smtClean="0">
              <a:solidFill>
                <a:schemeClr val="accent3">
                  <a:lumMod val="40000"/>
                  <a:lumOff val="60000"/>
                </a:schemeClr>
              </a:solidFill>
            </a:endParaRPr>
          </a:p>
          <a:p>
            <a:r>
              <a:rPr lang="en-GB" sz="1400" baseline="0" dirty="0" smtClean="0"/>
              <a:t>Incorporation of information focused learning, would require an explicit acknowledgement of the importance of information literacy in the profession in question. </a:t>
            </a:r>
          </a:p>
          <a:p>
            <a:r>
              <a:rPr lang="en-GB" sz="1400" baseline="0" dirty="0" err="1" smtClean="0"/>
              <a:t>Evetts’s</a:t>
            </a:r>
            <a:r>
              <a:rPr lang="en-GB" sz="1400" baseline="0" dirty="0" smtClean="0"/>
              <a:t> (2006) definition of the professional as someone who works in knowledge based service occupations.</a:t>
            </a:r>
          </a:p>
          <a:p>
            <a:r>
              <a:rPr lang="en-GB" sz="1400" baseline="0" dirty="0" smtClean="0"/>
              <a:t> implies basic competence must involve the ability to be aware of a knowledge lack ,</a:t>
            </a:r>
          </a:p>
          <a:p>
            <a:r>
              <a:rPr lang="en-GB" sz="1400" baseline="0" dirty="0" smtClean="0"/>
              <a:t>be able to plan and execute an information search</a:t>
            </a:r>
          </a:p>
          <a:p>
            <a:r>
              <a:rPr lang="en-GB" sz="1400" baseline="0" dirty="0" smtClean="0"/>
              <a:t> and identify, locate and critique that information to create new knowledge. </a:t>
            </a:r>
          </a:p>
          <a:p>
            <a:endParaRPr lang="en-GB" sz="1400" dirty="0" smtClean="0">
              <a:solidFill>
                <a:schemeClr val="accent3">
                  <a:lumMod val="40000"/>
                  <a:lumOff val="60000"/>
                </a:schemeClr>
              </a:solidFill>
            </a:endParaRPr>
          </a:p>
        </p:txBody>
      </p:sp>
      <p:sp>
        <p:nvSpPr>
          <p:cNvPr id="4" name="Slide Number Placeholder 3"/>
          <p:cNvSpPr>
            <a:spLocks noGrp="1"/>
          </p:cNvSpPr>
          <p:nvPr>
            <p:ph type="sldNum" sz="quarter" idx="10"/>
          </p:nvPr>
        </p:nvSpPr>
        <p:spPr/>
        <p:txBody>
          <a:bodyPr/>
          <a:lstStyle/>
          <a:p>
            <a:fld id="{F93199CD-3E1B-4AE6-990F-76F925F5EA9F}" type="slidenum">
              <a:rPr lang="en-GB" smtClean="0"/>
              <a:t>9</a:t>
            </a:fld>
            <a:endParaRPr lang="en-GB"/>
          </a:p>
        </p:txBody>
      </p:sp>
    </p:spTree>
    <p:extLst>
      <p:ext uri="{BB962C8B-B14F-4D97-AF65-F5344CB8AC3E}">
        <p14:creationId xmlns:p14="http://schemas.microsoft.com/office/powerpoint/2010/main" val="2384305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9118" y="1524000"/>
            <a:ext cx="6173808" cy="2413000"/>
          </a:xfrm>
        </p:spPr>
        <p:txBody>
          <a:bodyPr anchor="b">
            <a:normAutofit/>
          </a:bodyPr>
          <a:lstStyle>
            <a:lvl1pPr>
              <a:lnSpc>
                <a:spcPct val="80000"/>
              </a:lnSpc>
              <a:defRPr sz="50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799118" y="4000500"/>
            <a:ext cx="6173808" cy="1016000"/>
          </a:xfrm>
        </p:spPr>
        <p:txBody>
          <a:bodyPr>
            <a:normAutofit/>
          </a:bodyPr>
          <a:lstStyle>
            <a:lvl1pPr marL="0" indent="0" algn="l">
              <a:spcBef>
                <a:spcPts val="0"/>
              </a:spcBef>
              <a:buNone/>
              <a:defRPr sz="1500" cap="all" spc="150" baseline="0">
                <a:solidFill>
                  <a:schemeClr val="accent1"/>
                </a:solidFill>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6/28/2016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596" y="317501"/>
            <a:ext cx="1143298" cy="46990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2108" y="317501"/>
            <a:ext cx="5544993" cy="4699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6/28/2016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6/28/2016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4919" y="2095500"/>
            <a:ext cx="6520997" cy="2349500"/>
          </a:xfrm>
        </p:spPr>
        <p:txBody>
          <a:bodyPr anchor="b">
            <a:normAutofit/>
          </a:bodyPr>
          <a:lstStyle>
            <a:lvl1pPr algn="l">
              <a:lnSpc>
                <a:spcPct val="80000"/>
              </a:lnSpc>
              <a:defRPr sz="3600" b="0" cap="none" baseline="0"/>
            </a:lvl1pPr>
          </a:lstStyle>
          <a:p>
            <a:r>
              <a:rPr lang="en-US" smtClean="0"/>
              <a:t>Click to edit Master title style</a:t>
            </a:r>
            <a:endParaRPr/>
          </a:p>
        </p:txBody>
      </p:sp>
      <p:sp>
        <p:nvSpPr>
          <p:cNvPr id="3" name="Text Placeholder 2"/>
          <p:cNvSpPr>
            <a:spLocks noGrp="1"/>
          </p:cNvSpPr>
          <p:nvPr>
            <p:ph type="body" idx="1"/>
          </p:nvPr>
        </p:nvSpPr>
        <p:spPr>
          <a:xfrm>
            <a:off x="799119" y="4508501"/>
            <a:ext cx="6517197" cy="508001"/>
          </a:xfrm>
        </p:spPr>
        <p:txBody>
          <a:bodyPr anchor="t">
            <a:normAutofit/>
          </a:bodyPr>
          <a:lstStyle>
            <a:lvl1pPr marL="0" indent="0">
              <a:spcBef>
                <a:spcPts val="0"/>
              </a:spcBef>
              <a:buNone/>
              <a:defRPr sz="1500" cap="all" spc="150" baseline="0">
                <a:solidFill>
                  <a:schemeClr val="accent1"/>
                </a:solidFill>
              </a:defRPr>
            </a:lvl1pPr>
            <a:lvl2pPr marL="342946" indent="0">
              <a:buNone/>
              <a:defRPr sz="1400">
                <a:solidFill>
                  <a:schemeClr val="tx1">
                    <a:tint val="75000"/>
                  </a:schemeClr>
                </a:solidFill>
              </a:defRPr>
            </a:lvl2pPr>
            <a:lvl3pPr marL="685891" indent="0">
              <a:buNone/>
              <a:defRPr sz="1200">
                <a:solidFill>
                  <a:schemeClr val="tx1">
                    <a:tint val="75000"/>
                  </a:schemeClr>
                </a:solidFill>
              </a:defRPr>
            </a:lvl3pPr>
            <a:lvl4pPr marL="1028837" indent="0">
              <a:buNone/>
              <a:defRPr sz="1100">
                <a:solidFill>
                  <a:schemeClr val="tx1">
                    <a:tint val="75000"/>
                  </a:schemeClr>
                </a:solidFill>
              </a:defRPr>
            </a:lvl4pPr>
            <a:lvl5pPr marL="1371783" indent="0">
              <a:buNone/>
              <a:defRPr sz="1100">
                <a:solidFill>
                  <a:schemeClr val="tx1">
                    <a:tint val="75000"/>
                  </a:schemeClr>
                </a:solidFill>
              </a:defRPr>
            </a:lvl5pPr>
            <a:lvl6pPr marL="1714729" indent="0">
              <a:buNone/>
              <a:defRPr sz="1100">
                <a:solidFill>
                  <a:schemeClr val="tx1">
                    <a:tint val="75000"/>
                  </a:schemeClr>
                </a:solidFill>
              </a:defRPr>
            </a:lvl6pPr>
            <a:lvl7pPr marL="2057674" indent="0">
              <a:buNone/>
              <a:defRPr sz="1100">
                <a:solidFill>
                  <a:schemeClr val="tx1">
                    <a:tint val="75000"/>
                  </a:schemeClr>
                </a:solidFill>
              </a:defRPr>
            </a:lvl7pPr>
            <a:lvl8pPr marL="2400620" indent="0">
              <a:buNone/>
              <a:defRPr sz="1100">
                <a:solidFill>
                  <a:schemeClr val="tx1">
                    <a:tint val="75000"/>
                  </a:schemeClr>
                </a:solidFill>
              </a:defRPr>
            </a:lvl8pPr>
            <a:lvl9pPr marL="2743566"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6/28/2016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28881" y="1587501"/>
            <a:ext cx="3315563" cy="3429000"/>
          </a:xfrm>
        </p:spPr>
        <p:txBody>
          <a:bodyPr>
            <a:normAutofit/>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73105" y="1587501"/>
            <a:ext cx="3315563" cy="3429000"/>
          </a:xfrm>
        </p:spPr>
        <p:txBody>
          <a:bodyPr>
            <a:normAutofit/>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6/28/2016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2107" y="1587500"/>
            <a:ext cx="3313277" cy="635000"/>
          </a:xfrm>
        </p:spPr>
        <p:txBody>
          <a:bodyPr anchor="ctr">
            <a:noAutofit/>
          </a:bodyPr>
          <a:lstStyle>
            <a:lvl1pPr marL="0" indent="0">
              <a:spcBef>
                <a:spcPts val="0"/>
              </a:spcBef>
              <a:buNone/>
              <a:defRPr sz="1500" b="0" cap="all" spc="150" baseline="0">
                <a:solidFill>
                  <a:schemeClr val="accent1"/>
                </a:solidFill>
              </a:defRPr>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142107" y="2286001"/>
            <a:ext cx="3313277" cy="2730500"/>
          </a:xfrm>
        </p:spPr>
        <p:txBody>
          <a:bodyPr>
            <a:normAutofit/>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8618" y="1587500"/>
            <a:ext cx="3313277" cy="635000"/>
          </a:xfrm>
        </p:spPr>
        <p:txBody>
          <a:bodyPr anchor="ctr">
            <a:noAutofit/>
          </a:bodyPr>
          <a:lstStyle>
            <a:lvl1pPr marL="0" indent="0">
              <a:spcBef>
                <a:spcPts val="0"/>
              </a:spcBef>
              <a:buNone/>
              <a:defRPr sz="1500" b="0" cap="all" spc="150" baseline="0">
                <a:solidFill>
                  <a:schemeClr val="accent1"/>
                </a:solidFill>
              </a:defRPr>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88618" y="2286001"/>
            <a:ext cx="3313277" cy="2730500"/>
          </a:xfrm>
        </p:spPr>
        <p:txBody>
          <a:bodyPr>
            <a:normAutofit/>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6/28/2016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6/28/2016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6/28/2016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1910" y="1587500"/>
            <a:ext cx="2698158" cy="2222500"/>
          </a:xfrm>
        </p:spPr>
        <p:txBody>
          <a:bodyPr anchor="b">
            <a:noAutofit/>
          </a:bodyPr>
          <a:lstStyle>
            <a:lvl1pPr algn="l">
              <a:lnSpc>
                <a:spcPct val="90000"/>
              </a:lnSpc>
              <a:defRPr sz="2700"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3714528" y="571500"/>
            <a:ext cx="4801850" cy="4445000"/>
          </a:xfrm>
        </p:spPr>
        <p:txBody>
          <a:bodyPr>
            <a:normAutofit/>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99119" y="3873500"/>
            <a:ext cx="2686749" cy="1143000"/>
          </a:xfrm>
        </p:spPr>
        <p:txBody>
          <a:bodyPr>
            <a:normAutofit/>
          </a:bodyPr>
          <a:lstStyle>
            <a:lvl1pPr marL="0" indent="0">
              <a:lnSpc>
                <a:spcPct val="90000"/>
              </a:lnSpc>
              <a:spcBef>
                <a:spcPts val="900"/>
              </a:spcBef>
              <a:buNone/>
              <a:defRPr sz="14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6/28/2016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714528" y="571500"/>
            <a:ext cx="4801850" cy="4445000"/>
          </a:xfrm>
          <a:solidFill>
            <a:schemeClr val="bg2"/>
          </a:solidFill>
          <a:ln w="76200">
            <a:solidFill>
              <a:schemeClr val="tx1"/>
            </a:solidFill>
            <a:miter lim="800000"/>
          </a:ln>
        </p:spPr>
        <p:txBody>
          <a:bodyPr>
            <a:norm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smtClean="0"/>
              <a:t>Click icon to add picture</a:t>
            </a:r>
            <a:endParaRPr/>
          </a:p>
        </p:txBody>
      </p:sp>
      <p:sp>
        <p:nvSpPr>
          <p:cNvPr id="2" name="Title 1"/>
          <p:cNvSpPr>
            <a:spLocks noGrp="1"/>
          </p:cNvSpPr>
          <p:nvPr>
            <p:ph type="title"/>
          </p:nvPr>
        </p:nvSpPr>
        <p:spPr>
          <a:xfrm>
            <a:off x="791910" y="1587500"/>
            <a:ext cx="2698158" cy="2222500"/>
          </a:xfrm>
        </p:spPr>
        <p:txBody>
          <a:bodyPr anchor="b">
            <a:normAutofit/>
          </a:bodyPr>
          <a:lstStyle>
            <a:lvl1pPr algn="l">
              <a:lnSpc>
                <a:spcPct val="90000"/>
              </a:lnSpc>
              <a:defRPr sz="27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799119" y="3873500"/>
            <a:ext cx="2686749" cy="1143000"/>
          </a:xfrm>
        </p:spPr>
        <p:txBody>
          <a:bodyPr>
            <a:normAutofit/>
          </a:bodyPr>
          <a:lstStyle>
            <a:lvl1pPr marL="0" indent="0">
              <a:lnSpc>
                <a:spcPct val="90000"/>
              </a:lnSpc>
              <a:spcBef>
                <a:spcPts val="900"/>
              </a:spcBef>
              <a:buNone/>
              <a:defRPr sz="14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6/28/2016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9" y="317500"/>
            <a:ext cx="6859787" cy="1143000"/>
          </a:xfrm>
          <a:prstGeom prst="rect">
            <a:avLst/>
          </a:prstGeom>
        </p:spPr>
        <p:txBody>
          <a:bodyPr vert="horz" lIns="68589" tIns="34295" rIns="68589" bIns="34295"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42107" y="1587499"/>
            <a:ext cx="6852578" cy="3429001"/>
          </a:xfrm>
          <a:prstGeom prst="rect">
            <a:avLst/>
          </a:prstGeom>
        </p:spPr>
        <p:txBody>
          <a:bodyPr vert="horz" lIns="68589" tIns="34295" rIns="68589" bIns="342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171425" y="5334001"/>
            <a:ext cx="1087325" cy="230190"/>
          </a:xfrm>
          <a:prstGeom prst="rect">
            <a:avLst/>
          </a:prstGeom>
        </p:spPr>
        <p:txBody>
          <a:bodyPr vert="horz" lIns="68589" tIns="34295" rIns="68589" bIns="34295" rtlCol="0" anchor="ctr"/>
          <a:lstStyle>
            <a:lvl1pPr algn="r">
              <a:defRPr sz="800">
                <a:solidFill>
                  <a:schemeClr val="tx1">
                    <a:tint val="75000"/>
                  </a:schemeClr>
                </a:solidFill>
              </a:defRPr>
            </a:lvl1pPr>
          </a:lstStyle>
          <a:p>
            <a:fld id="{03F41C87-7AD9-4845-A077-840E4A0F3F06}" type="datetimeFigureOut">
              <a:rPr lang="en-US"/>
              <a:pPr/>
              <a:t>6/28/2016</a:t>
            </a:fld>
            <a:endParaRPr/>
          </a:p>
        </p:txBody>
      </p:sp>
      <p:sp>
        <p:nvSpPr>
          <p:cNvPr id="5" name="Footer Placeholder 4"/>
          <p:cNvSpPr>
            <a:spLocks noGrp="1"/>
          </p:cNvSpPr>
          <p:nvPr>
            <p:ph type="ftr" sz="quarter" idx="3"/>
          </p:nvPr>
        </p:nvSpPr>
        <p:spPr>
          <a:xfrm>
            <a:off x="1142107" y="5334001"/>
            <a:ext cx="4916180" cy="230190"/>
          </a:xfrm>
          <a:prstGeom prst="rect">
            <a:avLst/>
          </a:prstGeom>
        </p:spPr>
        <p:txBody>
          <a:bodyPr vert="horz" lIns="68589" tIns="34295" rIns="68589" bIns="34295" rtlCol="0" anchor="ctr"/>
          <a:lstStyle>
            <a:lvl1pPr algn="l">
              <a:defRPr sz="8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373079" y="5334001"/>
            <a:ext cx="628815" cy="230190"/>
          </a:xfrm>
          <a:prstGeom prst="rect">
            <a:avLst/>
          </a:prstGeom>
        </p:spPr>
        <p:txBody>
          <a:bodyPr vert="horz" lIns="68589" tIns="34295" rIns="68589" bIns="34295" rtlCol="0" anchor="ctr"/>
          <a:lstStyle>
            <a:lvl1pPr algn="r">
              <a:defRPr sz="8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891" rtl="0" eaLnBrk="1" latinLnBrk="0" hangingPunct="1">
        <a:lnSpc>
          <a:spcPct val="90000"/>
        </a:lnSpc>
        <a:spcBef>
          <a:spcPct val="0"/>
        </a:spcBef>
        <a:buNone/>
        <a:defRPr sz="2700" kern="1200" spc="75" baseline="0">
          <a:solidFill>
            <a:schemeClr val="tx1"/>
          </a:solidFill>
          <a:latin typeface="+mj-lt"/>
          <a:ea typeface="+mj-ea"/>
          <a:cs typeface="+mj-cs"/>
        </a:defRPr>
      </a:lvl1pPr>
    </p:titleStyle>
    <p:bodyStyle>
      <a:lvl1pPr marL="167901" indent="-167901" algn="l" defTabSz="685891" rtl="0" eaLnBrk="1" latinLnBrk="0" hangingPunct="1">
        <a:lnSpc>
          <a:spcPct val="90000"/>
        </a:lnSpc>
        <a:spcBef>
          <a:spcPts val="1350"/>
        </a:spcBef>
        <a:buClr>
          <a:schemeClr val="accent1"/>
        </a:buClr>
        <a:buSzPct val="100000"/>
        <a:buFont typeface="Arial" pitchFamily="34" charset="0"/>
        <a:buChar char="•"/>
        <a:defRPr sz="1800" kern="1200">
          <a:solidFill>
            <a:schemeClr val="tx1"/>
          </a:solidFill>
          <a:latin typeface="+mn-lt"/>
          <a:ea typeface="+mn-ea"/>
          <a:cs typeface="+mn-cs"/>
        </a:defRPr>
      </a:lvl1pPr>
      <a:lvl2pPr marL="347709" indent="-173854" algn="l" defTabSz="685891" rtl="0" eaLnBrk="1" latinLnBrk="0" hangingPunct="1">
        <a:lnSpc>
          <a:spcPct val="90000"/>
        </a:lnSpc>
        <a:spcBef>
          <a:spcPts val="900"/>
        </a:spcBef>
        <a:buClr>
          <a:schemeClr val="accent1"/>
        </a:buClr>
        <a:buSzPct val="100000"/>
        <a:buFont typeface="Arial" pitchFamily="34" charset="0"/>
        <a:buChar char="•"/>
        <a:defRPr sz="1500" kern="1200">
          <a:solidFill>
            <a:schemeClr val="tx1"/>
          </a:solidFill>
          <a:latin typeface="+mn-lt"/>
          <a:ea typeface="+mn-ea"/>
          <a:cs typeface="+mn-cs"/>
        </a:defRPr>
      </a:lvl2pPr>
      <a:lvl3pPr marL="512037" indent="-164328" algn="l" defTabSz="685891" rtl="0" eaLnBrk="1" latinLnBrk="0" hangingPunct="1">
        <a:lnSpc>
          <a:spcPct val="90000"/>
        </a:lnSpc>
        <a:spcBef>
          <a:spcPts val="450"/>
        </a:spcBef>
        <a:buClr>
          <a:schemeClr val="accent1"/>
        </a:buClr>
        <a:buSzPct val="100000"/>
        <a:buFont typeface="Arial" pitchFamily="34" charset="0"/>
        <a:buChar char="•"/>
        <a:defRPr sz="1400" kern="1200">
          <a:solidFill>
            <a:schemeClr val="tx1"/>
          </a:solidFill>
          <a:latin typeface="+mn-lt"/>
          <a:ea typeface="+mn-ea"/>
          <a:cs typeface="+mn-cs"/>
        </a:defRPr>
      </a:lvl3pPr>
      <a:lvl4pPr marL="643023" indent="-130986" algn="l" defTabSz="685891"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4pPr>
      <a:lvl5pPr marL="772819" indent="-129796" algn="l" defTabSz="685891"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5pPr>
      <a:lvl6pPr marL="905377" indent="-130319" algn="l" defTabSz="685891"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6pPr>
      <a:lvl7pPr marL="1035696" indent="-130319" algn="l" defTabSz="685891"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7pPr>
      <a:lvl8pPr marL="1166015" indent="-130319" algn="l" defTabSz="685891"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8pPr>
      <a:lvl9pPr marL="1296335" indent="-130319" algn="l" defTabSz="685891"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9pPr>
    </p:bodyStyle>
    <p:otherStyle>
      <a:defPPr>
        <a:defRPr/>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85224" y="697260"/>
            <a:ext cx="6173808" cy="2413000"/>
          </a:xfrm>
        </p:spPr>
        <p:txBody>
          <a:bodyPr>
            <a:normAutofit/>
          </a:bodyPr>
          <a:lstStyle/>
          <a:p>
            <a:r>
              <a:rPr lang="en-GB" sz="4100"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Information Literacy development </a:t>
            </a:r>
            <a:r>
              <a:rPr lang="en-GB" sz="3300" dirty="0">
                <a:latin typeface="Arial" panose="020B0604020202020204" pitchFamily="34" charset="0"/>
                <a:ea typeface="Times New Roman" panose="02020603050405020304" pitchFamily="18" charset="0"/>
                <a:cs typeface="Times New Roman" panose="02020603050405020304" pitchFamily="18" charset="0"/>
              </a:rPr>
              <a:t/>
            </a:r>
            <a:br>
              <a:rPr lang="en-GB" sz="3300" dirty="0">
                <a:latin typeface="Arial" panose="020B0604020202020204" pitchFamily="34" charset="0"/>
                <a:ea typeface="Times New Roman" panose="02020603050405020304" pitchFamily="18" charset="0"/>
                <a:cs typeface="Times New Roman" panose="02020603050405020304" pitchFamily="18" charset="0"/>
              </a:rPr>
            </a:br>
            <a:endParaRPr lang="en-US" sz="2700" dirty="0">
              <a:solidFill>
                <a:schemeClr val="accent4">
                  <a:lumMod val="40000"/>
                  <a:lumOff val="60000"/>
                </a:schemeClr>
              </a:solidFill>
            </a:endParaRPr>
          </a:p>
        </p:txBody>
      </p:sp>
      <p:sp>
        <p:nvSpPr>
          <p:cNvPr id="4" name="Subtitle 3"/>
          <p:cNvSpPr>
            <a:spLocks noGrp="1"/>
          </p:cNvSpPr>
          <p:nvPr>
            <p:ph type="subTitle" idx="1"/>
          </p:nvPr>
        </p:nvSpPr>
        <p:spPr>
          <a:xfrm>
            <a:off x="844615" y="3093276"/>
            <a:ext cx="6173808" cy="1016000"/>
          </a:xfrm>
        </p:spPr>
        <p:txBody>
          <a:bodyPr>
            <a:normAutofit/>
          </a:bodyPr>
          <a:lstStyle/>
          <a:p>
            <a:r>
              <a:rPr lang="en-GB" sz="2400" cap="none"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Making students partners in learning in the classroom and workplace</a:t>
            </a:r>
            <a:r>
              <a:rPr lang="en-GB" sz="2400"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a:t>
            </a:r>
            <a:endParaRPr lang="it-IT" sz="2400" dirty="0">
              <a:solidFill>
                <a:schemeClr val="accent2">
                  <a:lumMod val="20000"/>
                  <a:lumOff val="80000"/>
                </a:schemeClr>
              </a:solidFill>
            </a:endParaRPr>
          </a:p>
        </p:txBody>
      </p:sp>
      <p:sp>
        <p:nvSpPr>
          <p:cNvPr id="2" name="TextBox 1"/>
          <p:cNvSpPr txBox="1"/>
          <p:nvPr/>
        </p:nvSpPr>
        <p:spPr>
          <a:xfrm>
            <a:off x="1384816" y="4417674"/>
            <a:ext cx="3511304" cy="284703"/>
          </a:xfrm>
          <a:prstGeom prst="rect">
            <a:avLst/>
          </a:prstGeom>
          <a:noFill/>
        </p:spPr>
        <p:txBody>
          <a:bodyPr wrap="square" lIns="68589" tIns="34295" rIns="68589" bIns="34295" rtlCol="0">
            <a:spAutoFit/>
          </a:bodyPr>
          <a:lstStyle/>
          <a:p>
            <a:r>
              <a:rPr lang="en-GB" dirty="0" err="1" smtClean="0"/>
              <a:t>Dr.</a:t>
            </a:r>
            <a:r>
              <a:rPr lang="en-GB" dirty="0" smtClean="0"/>
              <a:t> Marc Forster  -   Library Services</a:t>
            </a:r>
            <a:endParaRPr lang="en-GB"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624763" y="4725451"/>
            <a:ext cx="2268843" cy="652330"/>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12455" y="97194"/>
            <a:ext cx="8319090" cy="1039833"/>
          </a:xfrm>
        </p:spPr>
        <p:txBody>
          <a:bodyPr>
            <a:noAutofit/>
          </a:bodyPr>
          <a:lstStyle/>
          <a:p>
            <a:pPr algn="ctr"/>
            <a:r>
              <a:rPr lang="en-GB" sz="3600" spc="150" dirty="0">
                <a:solidFill>
                  <a:schemeClr val="accent2">
                    <a:lumMod val="60000"/>
                    <a:lumOff val="40000"/>
                  </a:schemeClr>
                </a:solidFill>
                <a:latin typeface="Arial" panose="020B0604020202020204" pitchFamily="34" charset="0"/>
                <a:ea typeface="Times New Roman" panose="02020603050405020304" pitchFamily="18" charset="0"/>
                <a:cs typeface="Times New Roman" panose="02020603050405020304" pitchFamily="18" charset="0"/>
              </a:rPr>
              <a:t>Making students partners in learning</a:t>
            </a:r>
            <a:endParaRPr lang="en-GB" sz="3600" dirty="0">
              <a:solidFill>
                <a:schemeClr val="accent2">
                  <a:lumMod val="60000"/>
                  <a:lumOff val="40000"/>
                </a:schemeClr>
              </a:solidFill>
            </a:endParaRPr>
          </a:p>
        </p:txBody>
      </p:sp>
      <p:graphicFrame>
        <p:nvGraphicFramePr>
          <p:cNvPr id="16" name="Diagram 15"/>
          <p:cNvGraphicFramePr/>
          <p:nvPr>
            <p:extLst>
              <p:ext uri="{D42A27DB-BD31-4B8C-83A1-F6EECF244321}">
                <p14:modId xmlns:p14="http://schemas.microsoft.com/office/powerpoint/2010/main" val="2891557785"/>
              </p:ext>
            </p:extLst>
          </p:nvPr>
        </p:nvGraphicFramePr>
        <p:xfrm>
          <a:off x="574516" y="1237320"/>
          <a:ext cx="9224786" cy="4380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ext uri="{D42A27DB-BD31-4B8C-83A1-F6EECF244321}">
                <p14:modId xmlns:p14="http://schemas.microsoft.com/office/powerpoint/2010/main" val="4058879402"/>
              </p:ext>
            </p:extLst>
          </p:nvPr>
        </p:nvGraphicFramePr>
        <p:xfrm>
          <a:off x="1060695" y="633509"/>
          <a:ext cx="6590448" cy="48605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74378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12455" y="317500"/>
            <a:ext cx="8373110" cy="799807"/>
          </a:xfrm>
        </p:spPr>
        <p:txBody>
          <a:bodyPr>
            <a:noAutofit/>
          </a:bodyPr>
          <a:lstStyle/>
          <a:p>
            <a:pPr algn="ctr"/>
            <a:r>
              <a:rPr lang="en-GB" sz="3300" spc="150" dirty="0">
                <a:solidFill>
                  <a:schemeClr val="accent2">
                    <a:lumMod val="60000"/>
                    <a:lumOff val="40000"/>
                  </a:schemeClr>
                </a:solidFill>
                <a:latin typeface="Arial" panose="020B0604020202020204" pitchFamily="34" charset="0"/>
                <a:ea typeface="Times New Roman" panose="02020603050405020304" pitchFamily="18" charset="0"/>
                <a:cs typeface="Times New Roman" panose="02020603050405020304" pitchFamily="18" charset="0"/>
              </a:rPr>
              <a:t>What does the Research Evidence say</a:t>
            </a:r>
            <a:r>
              <a:rPr lang="en-GB" sz="3300" spc="15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a:t>
            </a:r>
            <a:endParaRPr lang="en-US" sz="3300" dirty="0">
              <a:solidFill>
                <a:srgbClr val="0070C0"/>
              </a:solidFill>
            </a:endParaRPr>
          </a:p>
        </p:txBody>
      </p:sp>
      <p:graphicFrame>
        <p:nvGraphicFramePr>
          <p:cNvPr id="5" name="Diagram 4"/>
          <p:cNvGraphicFramePr/>
          <p:nvPr>
            <p:extLst>
              <p:ext uri="{D42A27DB-BD31-4B8C-83A1-F6EECF244321}">
                <p14:modId xmlns:p14="http://schemas.microsoft.com/office/powerpoint/2010/main" val="3201000564"/>
              </p:ext>
            </p:extLst>
          </p:nvPr>
        </p:nvGraphicFramePr>
        <p:xfrm>
          <a:off x="1060697" y="2197428"/>
          <a:ext cx="6073123" cy="3347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844615" y="1357334"/>
            <a:ext cx="6289204" cy="346259"/>
          </a:xfrm>
          <a:prstGeom prst="rect">
            <a:avLst/>
          </a:prstGeom>
          <a:noFill/>
        </p:spPr>
        <p:txBody>
          <a:bodyPr wrap="square" lIns="68589" tIns="34295" rIns="68589" bIns="34295" rtlCol="0">
            <a:spAutoFit/>
          </a:bodyPr>
          <a:lstStyle/>
          <a:p>
            <a:pPr algn="ctr"/>
            <a:r>
              <a:rPr lang="en-GB" sz="1800" dirty="0"/>
              <a:t>Professions are ‘</a:t>
            </a:r>
            <a:r>
              <a:rPr lang="en-GB" sz="1800" dirty="0">
                <a:solidFill>
                  <a:srgbClr val="FFFF00"/>
                </a:solidFill>
              </a:rPr>
              <a:t>information focused</a:t>
            </a:r>
            <a:r>
              <a:rPr lang="en-GB" sz="1800" dirty="0"/>
              <a:t>’ (</a:t>
            </a:r>
            <a:r>
              <a:rPr lang="en-GB" sz="1800" dirty="0" err="1"/>
              <a:t>Eraut</a:t>
            </a:r>
            <a:r>
              <a:rPr lang="en-GB" sz="1800" dirty="0"/>
              <a:t>, 1994)</a:t>
            </a:r>
          </a:p>
        </p:txBody>
      </p:sp>
      <p:sp>
        <p:nvSpPr>
          <p:cNvPr id="4" name="TextBox 3"/>
          <p:cNvSpPr txBox="1"/>
          <p:nvPr/>
        </p:nvSpPr>
        <p:spPr>
          <a:xfrm>
            <a:off x="250394" y="1976800"/>
            <a:ext cx="1944722" cy="438592"/>
          </a:xfrm>
          <a:prstGeom prst="rect">
            <a:avLst/>
          </a:prstGeom>
          <a:noFill/>
        </p:spPr>
        <p:txBody>
          <a:bodyPr wrap="square" lIns="68589" tIns="34295" rIns="68589" bIns="34295" rtlCol="0">
            <a:spAutoFit/>
          </a:bodyPr>
          <a:lstStyle/>
          <a:p>
            <a:r>
              <a:rPr lang="en-GB" sz="2400" dirty="0"/>
              <a:t>Forster (2015)</a:t>
            </a:r>
          </a:p>
        </p:txBody>
      </p:sp>
    </p:spTree>
    <p:extLst>
      <p:ext uri="{BB962C8B-B14F-4D97-AF65-F5344CB8AC3E}">
        <p14:creationId xmlns:p14="http://schemas.microsoft.com/office/powerpoint/2010/main" val="721548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12455" y="317500"/>
            <a:ext cx="8373110" cy="799807"/>
          </a:xfrm>
        </p:spPr>
        <p:txBody>
          <a:bodyPr>
            <a:noAutofit/>
          </a:bodyPr>
          <a:lstStyle/>
          <a:p>
            <a:pPr algn="ctr"/>
            <a:r>
              <a:rPr lang="en-GB" sz="3300" spc="150" dirty="0">
                <a:solidFill>
                  <a:schemeClr val="accent2">
                    <a:lumMod val="60000"/>
                    <a:lumOff val="40000"/>
                  </a:schemeClr>
                </a:solidFill>
                <a:latin typeface="Arial" panose="020B0604020202020204" pitchFamily="34" charset="0"/>
                <a:ea typeface="Times New Roman" panose="02020603050405020304" pitchFamily="18" charset="0"/>
                <a:cs typeface="Times New Roman" panose="02020603050405020304" pitchFamily="18" charset="0"/>
              </a:rPr>
              <a:t>What does the Research Evidence say?</a:t>
            </a:r>
            <a:endParaRPr lang="en-US" sz="3300" dirty="0">
              <a:solidFill>
                <a:schemeClr val="accent2">
                  <a:lumMod val="60000"/>
                  <a:lumOff val="40000"/>
                </a:schemeClr>
              </a:solidFill>
            </a:endParaRPr>
          </a:p>
        </p:txBody>
      </p:sp>
      <p:sp>
        <p:nvSpPr>
          <p:cNvPr id="2" name="TextBox 1"/>
          <p:cNvSpPr txBox="1"/>
          <p:nvPr/>
        </p:nvSpPr>
        <p:spPr>
          <a:xfrm>
            <a:off x="844616" y="1470232"/>
            <a:ext cx="7130649" cy="438592"/>
          </a:xfrm>
          <a:prstGeom prst="rect">
            <a:avLst/>
          </a:prstGeom>
          <a:noFill/>
        </p:spPr>
        <p:txBody>
          <a:bodyPr wrap="square" lIns="68589" tIns="34295" rIns="68589" bIns="34295" rtlCol="0">
            <a:spAutoFit/>
          </a:bodyPr>
          <a:lstStyle/>
          <a:p>
            <a:pPr algn="ctr"/>
            <a:r>
              <a:rPr lang="en-GB" sz="2400" dirty="0"/>
              <a:t>Professions are ‘</a:t>
            </a:r>
            <a:r>
              <a:rPr lang="en-GB" sz="2400" dirty="0">
                <a:solidFill>
                  <a:srgbClr val="FFFF00"/>
                </a:solidFill>
              </a:rPr>
              <a:t>information focused</a:t>
            </a:r>
            <a:r>
              <a:rPr lang="en-GB" sz="2400" dirty="0"/>
              <a:t>’ (</a:t>
            </a:r>
            <a:r>
              <a:rPr lang="en-GB" sz="2400" dirty="0" err="1"/>
              <a:t>Eraut</a:t>
            </a:r>
            <a:r>
              <a:rPr lang="en-GB" sz="2400" dirty="0"/>
              <a:t>, 1994)</a:t>
            </a:r>
          </a:p>
        </p:txBody>
      </p:sp>
      <p:sp>
        <p:nvSpPr>
          <p:cNvPr id="6" name="Content Placeholder 13"/>
          <p:cNvSpPr>
            <a:spLocks noGrp="1"/>
          </p:cNvSpPr>
          <p:nvPr>
            <p:ph idx="1"/>
          </p:nvPr>
        </p:nvSpPr>
        <p:spPr>
          <a:xfrm>
            <a:off x="2249138" y="2304520"/>
            <a:ext cx="5293967" cy="2653214"/>
          </a:xfrm>
        </p:spPr>
        <p:txBody>
          <a:bodyPr>
            <a:noAutofit/>
          </a:bodyPr>
          <a:lstStyle/>
          <a:p>
            <a:pPr marL="0" indent="0">
              <a:buNone/>
            </a:pPr>
            <a:r>
              <a:rPr lang="en-US" sz="2100" dirty="0">
                <a:solidFill>
                  <a:schemeClr val="accent4">
                    <a:lumMod val="20000"/>
                    <a:lumOff val="80000"/>
                  </a:schemeClr>
                </a:solidFill>
              </a:rPr>
              <a:t>Other studies……</a:t>
            </a:r>
          </a:p>
          <a:p>
            <a:pPr marL="0" indent="0">
              <a:buNone/>
            </a:pPr>
            <a:endParaRPr lang="en-US" sz="1200" dirty="0">
              <a:solidFill>
                <a:schemeClr val="accent4">
                  <a:lumMod val="20000"/>
                  <a:lumOff val="80000"/>
                </a:schemeClr>
              </a:solidFill>
            </a:endParaRPr>
          </a:p>
          <a:p>
            <a:r>
              <a:rPr lang="en-US" sz="2100" dirty="0">
                <a:solidFill>
                  <a:schemeClr val="accent4">
                    <a:lumMod val="20000"/>
                    <a:lumOff val="80000"/>
                  </a:schemeClr>
                </a:solidFill>
              </a:rPr>
              <a:t>Bruce (1997) - Academics</a:t>
            </a:r>
          </a:p>
          <a:p>
            <a:r>
              <a:rPr lang="en-US" sz="2100" dirty="0">
                <a:solidFill>
                  <a:schemeClr val="accent4">
                    <a:lumMod val="20000"/>
                    <a:lumOff val="80000"/>
                  </a:schemeClr>
                </a:solidFill>
              </a:rPr>
              <a:t>Lloyd (</a:t>
            </a:r>
            <a:r>
              <a:rPr lang="en-US" sz="2100" dirty="0" smtClean="0">
                <a:solidFill>
                  <a:schemeClr val="accent4">
                    <a:lumMod val="20000"/>
                    <a:lumOff val="80000"/>
                  </a:schemeClr>
                </a:solidFill>
              </a:rPr>
              <a:t>2006) </a:t>
            </a:r>
            <a:r>
              <a:rPr lang="en-US" sz="2100" dirty="0">
                <a:solidFill>
                  <a:schemeClr val="accent4">
                    <a:lumMod val="20000"/>
                    <a:lumOff val="80000"/>
                  </a:schemeClr>
                </a:solidFill>
              </a:rPr>
              <a:t>– Firefighters</a:t>
            </a:r>
          </a:p>
          <a:p>
            <a:r>
              <a:rPr lang="en-US" sz="2100" dirty="0">
                <a:solidFill>
                  <a:schemeClr val="accent4">
                    <a:lumMod val="20000"/>
                    <a:lumOff val="80000"/>
                  </a:schemeClr>
                </a:solidFill>
              </a:rPr>
              <a:t>Andretta (</a:t>
            </a:r>
            <a:r>
              <a:rPr lang="en-US" sz="2100" dirty="0" smtClean="0">
                <a:solidFill>
                  <a:schemeClr val="accent4">
                    <a:lumMod val="20000"/>
                    <a:lumOff val="80000"/>
                  </a:schemeClr>
                </a:solidFill>
              </a:rPr>
              <a:t>2010) </a:t>
            </a:r>
            <a:r>
              <a:rPr lang="en-US" sz="2100" dirty="0">
                <a:solidFill>
                  <a:schemeClr val="accent4">
                    <a:lumMod val="20000"/>
                    <a:lumOff val="80000"/>
                  </a:schemeClr>
                </a:solidFill>
              </a:rPr>
              <a:t>– Post-grad students</a:t>
            </a:r>
          </a:p>
        </p:txBody>
      </p:sp>
    </p:spTree>
    <p:extLst>
      <p:ext uri="{BB962C8B-B14F-4D97-AF65-F5344CB8AC3E}">
        <p14:creationId xmlns:p14="http://schemas.microsoft.com/office/powerpoint/2010/main" val="554607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74515" y="317500"/>
            <a:ext cx="7427380" cy="1143000"/>
          </a:xfrm>
        </p:spPr>
        <p:txBody>
          <a:bodyPr>
            <a:noAutofit/>
          </a:bodyPr>
          <a:lstStyle/>
          <a:p>
            <a:r>
              <a:rPr lang="en-GB" sz="3600" dirty="0">
                <a:solidFill>
                  <a:schemeClr val="accent2">
                    <a:lumMod val="60000"/>
                    <a:lumOff val="40000"/>
                  </a:schemeClr>
                </a:solidFill>
              </a:rPr>
              <a:t>What can academics and librarians do with research results? </a:t>
            </a:r>
          </a:p>
        </p:txBody>
      </p:sp>
      <p:sp>
        <p:nvSpPr>
          <p:cNvPr id="14" name="Content Placeholder 13"/>
          <p:cNvSpPr>
            <a:spLocks noGrp="1"/>
          </p:cNvSpPr>
          <p:nvPr>
            <p:ph idx="1"/>
          </p:nvPr>
        </p:nvSpPr>
        <p:spPr>
          <a:xfrm>
            <a:off x="790596" y="1957400"/>
            <a:ext cx="7573111" cy="3060340"/>
          </a:xfrm>
        </p:spPr>
        <p:txBody>
          <a:bodyPr>
            <a:normAutofit/>
          </a:bodyPr>
          <a:lstStyle/>
          <a:p>
            <a:pPr marL="0" indent="0">
              <a:buNone/>
            </a:pPr>
            <a:r>
              <a:rPr lang="en-GB" sz="3000" dirty="0">
                <a:solidFill>
                  <a:srgbClr val="FFFF00"/>
                </a:solidFill>
              </a:rPr>
              <a:t>Scenarios as a focus for learning</a:t>
            </a:r>
          </a:p>
          <a:p>
            <a:pPr marL="0" indent="0">
              <a:buNone/>
            </a:pPr>
            <a:endParaRPr lang="en-GB" sz="1400" dirty="0">
              <a:solidFill>
                <a:srgbClr val="FF0000"/>
              </a:solidFill>
            </a:endParaRPr>
          </a:p>
          <a:p>
            <a:r>
              <a:rPr lang="en-GB" sz="2700" dirty="0">
                <a:solidFill>
                  <a:schemeClr val="accent5">
                    <a:lumMod val="40000"/>
                    <a:lumOff val="60000"/>
                  </a:schemeClr>
                </a:solidFill>
              </a:rPr>
              <a:t>fixed on the various clinical/business/legal </a:t>
            </a:r>
            <a:r>
              <a:rPr lang="en-GB" sz="2700" dirty="0" err="1">
                <a:solidFill>
                  <a:schemeClr val="accent5">
                    <a:lumMod val="40000"/>
                    <a:lumOff val="60000"/>
                  </a:schemeClr>
                </a:solidFill>
              </a:rPr>
              <a:t>etc</a:t>
            </a:r>
            <a:r>
              <a:rPr lang="en-GB" sz="2700" dirty="0">
                <a:solidFill>
                  <a:schemeClr val="accent5">
                    <a:lumMod val="40000"/>
                    <a:lumOff val="60000"/>
                  </a:schemeClr>
                </a:solidFill>
              </a:rPr>
              <a:t> contexts shown by the research to be information and knowledge development points</a:t>
            </a:r>
          </a:p>
          <a:p>
            <a:r>
              <a:rPr lang="en-GB" sz="2700" dirty="0">
                <a:solidFill>
                  <a:schemeClr val="accent5">
                    <a:lumMod val="40000"/>
                    <a:lumOff val="60000"/>
                  </a:schemeClr>
                </a:solidFill>
              </a:rPr>
              <a:t>highlighting what/why/how information is used in each context</a:t>
            </a:r>
          </a:p>
          <a:p>
            <a:pPr marL="0" indent="0">
              <a:buNone/>
            </a:pPr>
            <a:endParaRPr lang="en-GB" dirty="0"/>
          </a:p>
          <a:p>
            <a:pPr marL="0" indent="0">
              <a:buNone/>
            </a:pPr>
            <a:endParaRPr lang="en-GB" dirty="0" smtClean="0"/>
          </a:p>
          <a:p>
            <a:pPr marL="0" indent="0">
              <a:buNone/>
            </a:pPr>
            <a:endParaRPr lang="en-GB" dirty="0"/>
          </a:p>
          <a:p>
            <a:pPr marL="0" indent="0">
              <a:buNone/>
            </a:pPr>
            <a:endParaRPr lang="en-US" dirty="0"/>
          </a:p>
        </p:txBody>
      </p:sp>
    </p:spTree>
    <p:extLst>
      <p:ext uri="{BB962C8B-B14F-4D97-AF65-F5344CB8AC3E}">
        <p14:creationId xmlns:p14="http://schemas.microsoft.com/office/powerpoint/2010/main" val="2442351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74515" y="317500"/>
            <a:ext cx="7427380" cy="883816"/>
          </a:xfrm>
        </p:spPr>
        <p:txBody>
          <a:bodyPr>
            <a:noAutofit/>
          </a:bodyPr>
          <a:lstStyle/>
          <a:p>
            <a:pPr marL="0" indent="0" algn="ctr"/>
            <a:r>
              <a:rPr lang="en-GB" sz="3600" dirty="0">
                <a:solidFill>
                  <a:schemeClr val="accent2">
                    <a:lumMod val="60000"/>
                    <a:lumOff val="40000"/>
                  </a:schemeClr>
                </a:solidFill>
              </a:rPr>
              <a:t>Scenarios as a focus for learning</a:t>
            </a:r>
          </a:p>
        </p:txBody>
      </p:sp>
      <p:sp>
        <p:nvSpPr>
          <p:cNvPr id="14" name="Content Placeholder 13"/>
          <p:cNvSpPr>
            <a:spLocks noGrp="1"/>
          </p:cNvSpPr>
          <p:nvPr>
            <p:ph idx="1"/>
          </p:nvPr>
        </p:nvSpPr>
        <p:spPr>
          <a:xfrm>
            <a:off x="683568" y="1633364"/>
            <a:ext cx="7573111" cy="3600400"/>
          </a:xfrm>
        </p:spPr>
        <p:txBody>
          <a:bodyPr>
            <a:normAutofit fontScale="92500" lnSpcReduction="20000"/>
          </a:bodyPr>
          <a:lstStyle/>
          <a:p>
            <a:pPr marL="0" indent="0">
              <a:buNone/>
            </a:pPr>
            <a:r>
              <a:rPr lang="en-GB" sz="3000" dirty="0" smtClean="0">
                <a:solidFill>
                  <a:srgbClr val="FFFF00"/>
                </a:solidFill>
              </a:rPr>
              <a:t>For example, by bringing the contexts of experience of Information Literacy in Nursing </a:t>
            </a:r>
            <a:endParaRPr lang="en-GB" sz="1400" dirty="0">
              <a:solidFill>
                <a:srgbClr val="FF0000"/>
              </a:solidFill>
            </a:endParaRPr>
          </a:p>
          <a:p>
            <a:pPr marL="0" indent="0">
              <a:buNone/>
            </a:pPr>
            <a:endParaRPr lang="en-GB" sz="2800" i="1" dirty="0" smtClean="0"/>
          </a:p>
          <a:p>
            <a:pPr marL="0" indent="0">
              <a:buNone/>
            </a:pPr>
            <a:r>
              <a:rPr lang="en-GB" sz="2800" i="1" dirty="0" smtClean="0"/>
              <a:t>Professional </a:t>
            </a:r>
            <a:r>
              <a:rPr lang="en-GB" sz="2800" i="1" dirty="0"/>
              <a:t>Self-development  </a:t>
            </a:r>
          </a:p>
          <a:p>
            <a:pPr marL="0" indent="0">
              <a:buNone/>
            </a:pPr>
            <a:r>
              <a:rPr lang="en-GB" sz="2800" i="1" dirty="0"/>
              <a:t> and </a:t>
            </a:r>
          </a:p>
          <a:p>
            <a:pPr marL="0" indent="0">
              <a:buNone/>
            </a:pPr>
            <a:r>
              <a:rPr lang="en-GB" sz="2800" i="1" dirty="0"/>
              <a:t>Helping to achieve ‘Best Practice</a:t>
            </a:r>
            <a:r>
              <a:rPr lang="en-GB" sz="2800" i="1" dirty="0" smtClean="0"/>
              <a:t>’</a:t>
            </a:r>
          </a:p>
          <a:p>
            <a:pPr marL="0" indent="0">
              <a:buNone/>
            </a:pPr>
            <a:endParaRPr lang="en-GB" sz="2800" dirty="0" smtClean="0">
              <a:solidFill>
                <a:srgbClr val="FFFF00"/>
              </a:solidFill>
            </a:endParaRPr>
          </a:p>
          <a:p>
            <a:pPr marL="0" indent="0">
              <a:buNone/>
            </a:pPr>
            <a:r>
              <a:rPr lang="en-GB" sz="2800" dirty="0" smtClean="0">
                <a:solidFill>
                  <a:srgbClr val="FFFF00"/>
                </a:solidFill>
              </a:rPr>
              <a:t>…into  ‘effective’ relationships</a:t>
            </a:r>
            <a:endParaRPr lang="en-GB" sz="2800" dirty="0">
              <a:solidFill>
                <a:srgbClr val="FFFF00"/>
              </a:solidFill>
            </a:endParaRPr>
          </a:p>
          <a:p>
            <a:pPr marL="0" indent="0">
              <a:buNone/>
            </a:pPr>
            <a:endParaRPr lang="en-GB" dirty="0"/>
          </a:p>
          <a:p>
            <a:pPr marL="0" indent="0">
              <a:buNone/>
            </a:pPr>
            <a:endParaRPr lang="en-GB" dirty="0" smtClean="0"/>
          </a:p>
          <a:p>
            <a:pPr marL="0" indent="0">
              <a:buNone/>
            </a:pPr>
            <a:endParaRPr lang="en-GB" dirty="0"/>
          </a:p>
          <a:p>
            <a:pPr marL="0" indent="0">
              <a:buNone/>
            </a:pPr>
            <a:endParaRPr lang="en-US" dirty="0"/>
          </a:p>
        </p:txBody>
      </p:sp>
    </p:spTree>
    <p:extLst>
      <p:ext uri="{BB962C8B-B14F-4D97-AF65-F5344CB8AC3E}">
        <p14:creationId xmlns:p14="http://schemas.microsoft.com/office/powerpoint/2010/main" val="2415265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74515" y="317500"/>
            <a:ext cx="7427380" cy="1143000"/>
          </a:xfrm>
        </p:spPr>
        <p:txBody>
          <a:bodyPr>
            <a:noAutofit/>
          </a:bodyPr>
          <a:lstStyle/>
          <a:p>
            <a:r>
              <a:rPr lang="en-GB" sz="3600" dirty="0">
                <a:solidFill>
                  <a:schemeClr val="accent2">
                    <a:lumMod val="60000"/>
                    <a:lumOff val="40000"/>
                  </a:schemeClr>
                </a:solidFill>
              </a:rPr>
              <a:t>What can academics and librarians do with research results? </a:t>
            </a:r>
          </a:p>
        </p:txBody>
      </p:sp>
      <p:sp>
        <p:nvSpPr>
          <p:cNvPr id="14" name="Content Placeholder 13"/>
          <p:cNvSpPr>
            <a:spLocks noGrp="1"/>
          </p:cNvSpPr>
          <p:nvPr>
            <p:ph idx="1"/>
          </p:nvPr>
        </p:nvSpPr>
        <p:spPr>
          <a:xfrm>
            <a:off x="834314" y="3037520"/>
            <a:ext cx="5790449" cy="2520280"/>
          </a:xfrm>
        </p:spPr>
        <p:txBody>
          <a:bodyPr>
            <a:normAutofit/>
          </a:bodyPr>
          <a:lstStyle/>
          <a:p>
            <a:pPr marL="0" indent="0">
              <a:buNone/>
            </a:pPr>
            <a:endParaRPr lang="en-GB" dirty="0"/>
          </a:p>
          <a:p>
            <a:pPr marL="0" indent="0">
              <a:buNone/>
            </a:pPr>
            <a:endParaRPr lang="en-GB" dirty="0" smtClean="0"/>
          </a:p>
          <a:p>
            <a:pPr marL="0" indent="0">
              <a:buNone/>
            </a:pPr>
            <a:endParaRPr lang="en-GB" dirty="0"/>
          </a:p>
          <a:p>
            <a:pPr marL="0" indent="0">
              <a:buNone/>
            </a:pPr>
            <a:endParaRPr lang="en-US" dirty="0"/>
          </a:p>
        </p:txBody>
      </p:sp>
      <p:sp>
        <p:nvSpPr>
          <p:cNvPr id="2" name="TextBox 1"/>
          <p:cNvSpPr txBox="1"/>
          <p:nvPr/>
        </p:nvSpPr>
        <p:spPr>
          <a:xfrm>
            <a:off x="520496" y="2977514"/>
            <a:ext cx="7346729" cy="1731253"/>
          </a:xfrm>
          <a:prstGeom prst="rect">
            <a:avLst/>
          </a:prstGeom>
          <a:noFill/>
        </p:spPr>
        <p:txBody>
          <a:bodyPr wrap="square" lIns="68589" tIns="34295" rIns="68589" bIns="34295" rtlCol="0">
            <a:spAutoFit/>
          </a:bodyPr>
          <a:lstStyle/>
          <a:p>
            <a:pPr algn="ctr"/>
            <a:r>
              <a:rPr lang="en-GB" sz="2700" dirty="0">
                <a:solidFill>
                  <a:schemeClr val="accent1">
                    <a:lumMod val="60000"/>
                    <a:lumOff val="40000"/>
                  </a:schemeClr>
                </a:solidFill>
              </a:rPr>
              <a:t>Potentially…a </a:t>
            </a:r>
            <a:r>
              <a:rPr lang="en-GB" sz="2700" dirty="0">
                <a:solidFill>
                  <a:srgbClr val="92D050"/>
                </a:solidFill>
              </a:rPr>
              <a:t>competent, capable and creative </a:t>
            </a:r>
            <a:r>
              <a:rPr lang="en-GB" sz="2700" dirty="0">
                <a:solidFill>
                  <a:schemeClr val="accent1">
                    <a:lumMod val="60000"/>
                    <a:lumOff val="40000"/>
                  </a:schemeClr>
                </a:solidFill>
              </a:rPr>
              <a:t>individual who is able</a:t>
            </a:r>
          </a:p>
          <a:p>
            <a:pPr algn="ctr"/>
            <a:r>
              <a:rPr lang="en-GB" sz="2700" dirty="0">
                <a:solidFill>
                  <a:schemeClr val="accent1">
                    <a:lumMod val="60000"/>
                    <a:lumOff val="40000"/>
                  </a:schemeClr>
                </a:solidFill>
              </a:rPr>
              <a:t>to provide an </a:t>
            </a:r>
            <a:r>
              <a:rPr lang="en-GB" sz="2700" dirty="0">
                <a:solidFill>
                  <a:srgbClr val="92D050"/>
                </a:solidFill>
              </a:rPr>
              <a:t>ethically sound </a:t>
            </a:r>
            <a:r>
              <a:rPr lang="en-GB" sz="2700" dirty="0">
                <a:solidFill>
                  <a:schemeClr val="accent1">
                    <a:lumMod val="60000"/>
                    <a:lumOff val="40000"/>
                  </a:schemeClr>
                </a:solidFill>
              </a:rPr>
              <a:t>service</a:t>
            </a:r>
          </a:p>
          <a:p>
            <a:pPr algn="ctr"/>
            <a:r>
              <a:rPr lang="en-GB" sz="2700" dirty="0">
                <a:solidFill>
                  <a:schemeClr val="accent1">
                    <a:lumMod val="60000"/>
                    <a:lumOff val="40000"/>
                  </a:schemeClr>
                </a:solidFill>
              </a:rPr>
              <a:t> based as it is on a </a:t>
            </a:r>
            <a:r>
              <a:rPr lang="en-GB" sz="2700" dirty="0">
                <a:solidFill>
                  <a:srgbClr val="92D050"/>
                </a:solidFill>
              </a:rPr>
              <a:t>well-informed knowledge base.</a:t>
            </a:r>
          </a:p>
        </p:txBody>
      </p:sp>
      <p:graphicFrame>
        <p:nvGraphicFramePr>
          <p:cNvPr id="4" name="Diagram 3"/>
          <p:cNvGraphicFramePr/>
          <p:nvPr>
            <p:extLst>
              <p:ext uri="{D42A27DB-BD31-4B8C-83A1-F6EECF244321}">
                <p14:modId xmlns:p14="http://schemas.microsoft.com/office/powerpoint/2010/main" val="939056259"/>
              </p:ext>
            </p:extLst>
          </p:nvPr>
        </p:nvGraphicFramePr>
        <p:xfrm>
          <a:off x="2195118" y="2077413"/>
          <a:ext cx="3858301" cy="780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561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74515" y="317500"/>
            <a:ext cx="7427380" cy="979827"/>
          </a:xfrm>
        </p:spPr>
        <p:txBody>
          <a:bodyPr>
            <a:noAutofit/>
          </a:bodyPr>
          <a:lstStyle/>
          <a:p>
            <a:pPr algn="ctr"/>
            <a:r>
              <a:rPr lang="en-GB" sz="3600" dirty="0">
                <a:solidFill>
                  <a:schemeClr val="accent2">
                    <a:lumMod val="60000"/>
                    <a:lumOff val="40000"/>
                  </a:schemeClr>
                </a:solidFill>
              </a:rPr>
              <a:t>More Research is Needed</a:t>
            </a:r>
          </a:p>
        </p:txBody>
      </p:sp>
      <p:sp>
        <p:nvSpPr>
          <p:cNvPr id="14" name="Content Placeholder 13"/>
          <p:cNvSpPr>
            <a:spLocks noGrp="1"/>
          </p:cNvSpPr>
          <p:nvPr>
            <p:ph idx="1"/>
          </p:nvPr>
        </p:nvSpPr>
        <p:spPr>
          <a:xfrm>
            <a:off x="834313" y="3037520"/>
            <a:ext cx="7366150" cy="2520280"/>
          </a:xfrm>
        </p:spPr>
        <p:txBody>
          <a:bodyPr>
            <a:normAutofit/>
          </a:bodyPr>
          <a:lstStyle/>
          <a:p>
            <a:pPr marL="0" indent="0">
              <a:buNone/>
            </a:pPr>
            <a:endParaRPr lang="en-GB" dirty="0"/>
          </a:p>
          <a:p>
            <a:pPr marL="0" indent="0">
              <a:buNone/>
            </a:pPr>
            <a:endParaRPr lang="en-GB" dirty="0" smtClean="0"/>
          </a:p>
          <a:p>
            <a:pPr marL="0" indent="0">
              <a:buNone/>
            </a:pPr>
            <a:endParaRPr lang="en-GB" dirty="0"/>
          </a:p>
          <a:p>
            <a:pPr marL="0" indent="0">
              <a:buNone/>
            </a:pPr>
            <a:endParaRPr lang="en-US" dirty="0"/>
          </a:p>
        </p:txBody>
      </p:sp>
      <p:sp>
        <p:nvSpPr>
          <p:cNvPr id="2" name="TextBox 1"/>
          <p:cNvSpPr txBox="1"/>
          <p:nvPr/>
        </p:nvSpPr>
        <p:spPr>
          <a:xfrm>
            <a:off x="1438836" y="1783273"/>
            <a:ext cx="5843854" cy="3162414"/>
          </a:xfrm>
          <a:prstGeom prst="rect">
            <a:avLst/>
          </a:prstGeom>
          <a:noFill/>
        </p:spPr>
        <p:txBody>
          <a:bodyPr wrap="square" lIns="68589" tIns="34295" rIns="68589" bIns="34295" rtlCol="0">
            <a:spAutoFit/>
          </a:bodyPr>
          <a:lstStyle/>
          <a:p>
            <a:pPr algn="ctr"/>
            <a:r>
              <a:rPr lang="en-GB" sz="2700" dirty="0"/>
              <a:t>From everyone with a stake in </a:t>
            </a:r>
          </a:p>
          <a:p>
            <a:pPr algn="ctr"/>
            <a:r>
              <a:rPr lang="en-GB" sz="2700" dirty="0"/>
              <a:t>professional education </a:t>
            </a:r>
          </a:p>
          <a:p>
            <a:pPr algn="ctr"/>
            <a:endParaRPr lang="en-GB" sz="2700" dirty="0"/>
          </a:p>
          <a:p>
            <a:pPr marL="514419" indent="-514419">
              <a:buFont typeface="Arial" panose="020B0604020202020204" pitchFamily="34" charset="0"/>
              <a:buChar char="•"/>
            </a:pPr>
            <a:r>
              <a:rPr lang="en-GB" sz="3000" dirty="0">
                <a:solidFill>
                  <a:srgbClr val="92D050"/>
                </a:solidFill>
              </a:rPr>
              <a:t>academics</a:t>
            </a:r>
            <a:r>
              <a:rPr lang="en-GB" sz="3000" dirty="0"/>
              <a:t> </a:t>
            </a:r>
          </a:p>
          <a:p>
            <a:pPr marL="514419" indent="-514419">
              <a:buFont typeface="Arial" panose="020B0604020202020204" pitchFamily="34" charset="0"/>
              <a:buChar char="•"/>
            </a:pPr>
            <a:r>
              <a:rPr lang="en-GB" sz="3000" dirty="0">
                <a:solidFill>
                  <a:schemeClr val="accent5">
                    <a:lumMod val="40000"/>
                    <a:lumOff val="60000"/>
                  </a:schemeClr>
                </a:solidFill>
              </a:rPr>
              <a:t>practising professionals   </a:t>
            </a:r>
          </a:p>
          <a:p>
            <a:pPr marL="514419" indent="-514419">
              <a:buFont typeface="Arial" panose="020B0604020202020204" pitchFamily="34" charset="0"/>
              <a:buChar char="•"/>
            </a:pPr>
            <a:r>
              <a:rPr lang="en-GB" sz="3000" dirty="0">
                <a:solidFill>
                  <a:srgbClr val="FFFF00"/>
                </a:solidFill>
              </a:rPr>
              <a:t>librarians</a:t>
            </a:r>
          </a:p>
          <a:p>
            <a:pPr marL="514419" indent="-514419">
              <a:buFont typeface="Arial" panose="020B0604020202020204" pitchFamily="34" charset="0"/>
              <a:buChar char="•"/>
            </a:pPr>
            <a:r>
              <a:rPr lang="en-GB" sz="3000" dirty="0">
                <a:solidFill>
                  <a:schemeClr val="accent1"/>
                </a:solidFill>
              </a:rPr>
              <a:t>students</a:t>
            </a:r>
          </a:p>
        </p:txBody>
      </p:sp>
    </p:spTree>
    <p:extLst>
      <p:ext uri="{BB962C8B-B14F-4D97-AF65-F5344CB8AC3E}">
        <p14:creationId xmlns:p14="http://schemas.microsoft.com/office/powerpoint/2010/main" val="3724662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74514" y="24399"/>
            <a:ext cx="7427380" cy="1143000"/>
          </a:xfrm>
        </p:spPr>
        <p:txBody>
          <a:bodyPr>
            <a:noAutofit/>
          </a:bodyPr>
          <a:lstStyle/>
          <a:p>
            <a:pPr algn="ctr"/>
            <a:r>
              <a:rPr lang="en-GB" sz="4500" dirty="0">
                <a:solidFill>
                  <a:schemeClr val="accent2">
                    <a:lumMod val="60000"/>
                    <a:lumOff val="40000"/>
                  </a:schemeClr>
                </a:solidFill>
              </a:rPr>
              <a:t>Thank you</a:t>
            </a:r>
          </a:p>
        </p:txBody>
      </p:sp>
      <p:sp>
        <p:nvSpPr>
          <p:cNvPr id="14" name="Content Placeholder 13"/>
          <p:cNvSpPr>
            <a:spLocks noGrp="1"/>
          </p:cNvSpPr>
          <p:nvPr>
            <p:ph idx="1"/>
          </p:nvPr>
        </p:nvSpPr>
        <p:spPr>
          <a:xfrm>
            <a:off x="834313" y="3037520"/>
            <a:ext cx="7366150" cy="2520280"/>
          </a:xfrm>
        </p:spPr>
        <p:txBody>
          <a:bodyPr>
            <a:normAutofit/>
          </a:bodyPr>
          <a:lstStyle/>
          <a:p>
            <a:pPr marL="0" indent="0">
              <a:buNone/>
            </a:pPr>
            <a:endParaRPr lang="en-GB" dirty="0"/>
          </a:p>
          <a:p>
            <a:pPr marL="0" indent="0">
              <a:buNone/>
            </a:pPr>
            <a:endParaRPr lang="en-GB" dirty="0" smtClean="0"/>
          </a:p>
          <a:p>
            <a:pPr marL="0" indent="0">
              <a:buNone/>
            </a:pPr>
            <a:endParaRPr lang="en-GB" dirty="0"/>
          </a:p>
          <a:p>
            <a:pPr marL="0" indent="0">
              <a:buNone/>
            </a:pPr>
            <a:endParaRPr lang="en-US" dirty="0"/>
          </a:p>
        </p:txBody>
      </p:sp>
      <p:sp>
        <p:nvSpPr>
          <p:cNvPr id="4" name="TextBox 3"/>
          <p:cNvSpPr txBox="1"/>
          <p:nvPr/>
        </p:nvSpPr>
        <p:spPr>
          <a:xfrm>
            <a:off x="2771800" y="1167399"/>
            <a:ext cx="2916409" cy="623258"/>
          </a:xfrm>
          <a:prstGeom prst="rect">
            <a:avLst/>
          </a:prstGeom>
          <a:noFill/>
        </p:spPr>
        <p:txBody>
          <a:bodyPr wrap="square" lIns="68589" tIns="34295" rIns="68589" bIns="34295" rtlCol="0">
            <a:spAutoFit/>
          </a:bodyPr>
          <a:lstStyle/>
          <a:p>
            <a:pPr algn="ctr"/>
            <a:r>
              <a:rPr lang="en-GB" sz="3600" dirty="0">
                <a:solidFill>
                  <a:srgbClr val="FFFF00"/>
                </a:solidFill>
              </a:rPr>
              <a:t>Any Questions</a:t>
            </a:r>
          </a:p>
        </p:txBody>
      </p:sp>
      <p:sp>
        <p:nvSpPr>
          <p:cNvPr id="2" name="TextBox 1"/>
          <p:cNvSpPr txBox="1"/>
          <p:nvPr/>
        </p:nvSpPr>
        <p:spPr>
          <a:xfrm>
            <a:off x="467544" y="2060284"/>
            <a:ext cx="7732919" cy="2962360"/>
          </a:xfrm>
          <a:prstGeom prst="rect">
            <a:avLst/>
          </a:prstGeom>
          <a:noFill/>
        </p:spPr>
        <p:txBody>
          <a:bodyPr wrap="square" lIns="68589" tIns="34295" rIns="68589" bIns="34295" rtlCol="0">
            <a:spAutoFit/>
          </a:bodyPr>
          <a:lstStyle/>
          <a:p>
            <a:r>
              <a:rPr lang="en-GB" sz="1200" dirty="0"/>
              <a:t>Andretta, S. (2010) </a:t>
            </a:r>
            <a:r>
              <a:rPr lang="en-GB" sz="1200" i="1" dirty="0"/>
              <a:t>Ways of experiencing information literacy: perception and practice amongst Information Management postgraduate students. </a:t>
            </a:r>
            <a:r>
              <a:rPr lang="en-GB" sz="1200" dirty="0"/>
              <a:t>[Unpublished </a:t>
            </a:r>
            <a:r>
              <a:rPr lang="en-GB" sz="1200" dirty="0" err="1"/>
              <a:t>Ph.D</a:t>
            </a:r>
            <a:r>
              <a:rPr lang="en-GB" sz="1200" dirty="0"/>
              <a:t> thesis] London: Institute of Education.</a:t>
            </a:r>
          </a:p>
          <a:p>
            <a:r>
              <a:rPr lang="en-GB" sz="1200" dirty="0" smtClean="0"/>
              <a:t>Bruce</a:t>
            </a:r>
            <a:r>
              <a:rPr lang="en-GB" sz="1200" dirty="0"/>
              <a:t>, C. (1997) </a:t>
            </a:r>
            <a:r>
              <a:rPr lang="en-GB" sz="1200" i="1" dirty="0"/>
              <a:t>Seven faces of Information </a:t>
            </a:r>
            <a:r>
              <a:rPr lang="en-GB" sz="1200" i="1" dirty="0" smtClean="0"/>
              <a:t>Literacy</a:t>
            </a:r>
            <a:r>
              <a:rPr lang="en-GB" sz="1200" dirty="0" smtClean="0"/>
              <a:t>. Adelaide:</a:t>
            </a:r>
            <a:r>
              <a:rPr lang="en-GB" sz="1200" dirty="0"/>
              <a:t> AUSLIB </a:t>
            </a:r>
            <a:r>
              <a:rPr lang="en-GB" sz="1200" dirty="0" smtClean="0"/>
              <a:t>Press</a:t>
            </a:r>
            <a:r>
              <a:rPr lang="en-GB" sz="1200" dirty="0"/>
              <a:t>.</a:t>
            </a:r>
          </a:p>
          <a:p>
            <a:r>
              <a:rPr lang="en-GB" sz="1200" dirty="0" smtClean="0"/>
              <a:t>Bruce</a:t>
            </a:r>
            <a:r>
              <a:rPr lang="en-GB" sz="1200" dirty="0"/>
              <a:t>, C. and Hughes, H. (2010) ‘Informed learning: a pedagogical construct connecting information and learning’, </a:t>
            </a:r>
            <a:r>
              <a:rPr lang="en-GB" sz="1200" i="1" dirty="0"/>
              <a:t>Library and Information Science Research</a:t>
            </a:r>
            <a:r>
              <a:rPr lang="en-GB" sz="1200" dirty="0"/>
              <a:t>, 32(4), pp.A2-A8</a:t>
            </a:r>
          </a:p>
          <a:p>
            <a:r>
              <a:rPr lang="en-GB" sz="1200" dirty="0" err="1"/>
              <a:t>Eraut</a:t>
            </a:r>
            <a:r>
              <a:rPr lang="en-GB" sz="1200" dirty="0"/>
              <a:t>, M. (1994) </a:t>
            </a:r>
            <a:r>
              <a:rPr lang="en-GB" sz="1200" i="1" dirty="0"/>
              <a:t>Developing professional knowledge and competence</a:t>
            </a:r>
            <a:r>
              <a:rPr lang="en-GB" sz="1200" dirty="0"/>
              <a:t>. London: Routledge Farmer.</a:t>
            </a:r>
          </a:p>
          <a:p>
            <a:r>
              <a:rPr lang="en-GB" sz="1200" dirty="0" err="1"/>
              <a:t>Evetts</a:t>
            </a:r>
            <a:r>
              <a:rPr lang="en-GB" sz="1200" dirty="0"/>
              <a:t>, J. (2006) ‘The sociology of the professions’. </a:t>
            </a:r>
            <a:r>
              <a:rPr lang="en-GB" sz="1200" i="1" dirty="0"/>
              <a:t>Current Sociology</a:t>
            </a:r>
            <a:r>
              <a:rPr lang="en-GB" sz="1200" dirty="0"/>
              <a:t>, 54(1), pp..133-143.</a:t>
            </a:r>
          </a:p>
          <a:p>
            <a:r>
              <a:rPr lang="en-GB" sz="1200" dirty="0"/>
              <a:t>Forster, M. (2015) ‘6 Ways Of Experiencing Information Literacy In Nursing - The Findings Of A </a:t>
            </a:r>
            <a:r>
              <a:rPr lang="en-GB" sz="1200" dirty="0" err="1"/>
              <a:t>Phenomenographic</a:t>
            </a:r>
            <a:r>
              <a:rPr lang="en-GB" sz="1200" dirty="0"/>
              <a:t> Study’,  </a:t>
            </a:r>
            <a:r>
              <a:rPr lang="en-GB" sz="1200" i="1" dirty="0"/>
              <a:t>Nurse Education Today</a:t>
            </a:r>
            <a:r>
              <a:rPr lang="en-GB" sz="1200" dirty="0"/>
              <a:t>, 35(1), pp.195–200</a:t>
            </a:r>
          </a:p>
          <a:p>
            <a:r>
              <a:rPr lang="en-US" sz="1200" dirty="0"/>
              <a:t>Forster, M</a:t>
            </a:r>
            <a:r>
              <a:rPr lang="en-US" sz="1200" dirty="0" smtClean="0"/>
              <a:t>. (2015) </a:t>
            </a:r>
            <a:r>
              <a:rPr lang="en-US" sz="1200" dirty="0"/>
              <a:t>‘Developing an ‘Experience Framework’ for an Evidence-Based Information Literacy Educational Intervention’, </a:t>
            </a:r>
            <a:r>
              <a:rPr lang="en-US" sz="1200" i="1" dirty="0"/>
              <a:t>Journal of Documentation</a:t>
            </a:r>
            <a:r>
              <a:rPr lang="en-US" sz="1200" dirty="0"/>
              <a:t>, 72 (2), pp.306 – 320</a:t>
            </a:r>
            <a:r>
              <a:rPr lang="en-US" sz="1200" dirty="0" smtClean="0"/>
              <a:t>.</a:t>
            </a:r>
          </a:p>
          <a:p>
            <a:r>
              <a:rPr lang="en-GB" sz="1200" dirty="0"/>
              <a:t>Lloyd, A. (2006) </a:t>
            </a:r>
            <a:r>
              <a:rPr lang="en-GB" sz="1200" dirty="0" smtClean="0"/>
              <a:t>‘Information </a:t>
            </a:r>
            <a:r>
              <a:rPr lang="en-GB" sz="1200" dirty="0"/>
              <a:t>Literacy landscapes: an emerging </a:t>
            </a:r>
            <a:r>
              <a:rPr lang="en-GB" sz="1200" dirty="0" smtClean="0"/>
              <a:t>picture’, </a:t>
            </a:r>
            <a:r>
              <a:rPr lang="en-GB" sz="1200" i="1" dirty="0"/>
              <a:t>Journal of Documentation</a:t>
            </a:r>
            <a:r>
              <a:rPr lang="en-GB" sz="1200" dirty="0"/>
              <a:t>, </a:t>
            </a:r>
            <a:r>
              <a:rPr lang="en-GB" sz="1200" dirty="0" smtClean="0"/>
              <a:t>62(5P, </a:t>
            </a:r>
            <a:r>
              <a:rPr lang="en-GB" sz="1200" dirty="0"/>
              <a:t>pp.570-583</a:t>
            </a:r>
            <a:endParaRPr lang="en-US" sz="1200" dirty="0"/>
          </a:p>
          <a:p>
            <a:endParaRPr lang="en-US" dirty="0" smtClean="0"/>
          </a:p>
          <a:p>
            <a:r>
              <a:rPr lang="en-US" sz="1500" dirty="0">
                <a:solidFill>
                  <a:schemeClr val="accent3">
                    <a:lumMod val="40000"/>
                    <a:lumOff val="60000"/>
                  </a:schemeClr>
                </a:solidFill>
              </a:rPr>
              <a:t>To be published in 2017</a:t>
            </a:r>
          </a:p>
          <a:p>
            <a:r>
              <a:rPr lang="en-US" sz="1500" dirty="0">
                <a:solidFill>
                  <a:srgbClr val="FFFF00"/>
                </a:solidFill>
              </a:rPr>
              <a:t>Forster, M. (ed.) </a:t>
            </a:r>
            <a:r>
              <a:rPr lang="en-US" sz="1500" i="1" dirty="0">
                <a:solidFill>
                  <a:srgbClr val="FFFF00"/>
                </a:solidFill>
              </a:rPr>
              <a:t>Information Literacy in the workplace</a:t>
            </a:r>
            <a:r>
              <a:rPr lang="en-US" sz="1500" dirty="0">
                <a:solidFill>
                  <a:srgbClr val="FFFF00"/>
                </a:solidFill>
              </a:rPr>
              <a:t>. London: Facet</a:t>
            </a:r>
            <a:endParaRPr lang="en-GB" sz="1500" dirty="0">
              <a:solidFill>
                <a:srgbClr val="FFFF00"/>
              </a:solidFill>
            </a:endParaRPr>
          </a:p>
        </p:txBody>
      </p:sp>
      <p:pic>
        <p:nvPicPr>
          <p:cNvPr id="5" name="Picture 4"/>
          <p:cNvPicPr>
            <a:picLocks noChangeAspect="1"/>
          </p:cNvPicPr>
          <p:nvPr/>
        </p:nvPicPr>
        <p:blipFill>
          <a:blip r:embed="rId3"/>
          <a:stretch>
            <a:fillRect/>
          </a:stretch>
        </p:blipFill>
        <p:spPr>
          <a:xfrm>
            <a:off x="6012160" y="4502397"/>
            <a:ext cx="1910446" cy="544880"/>
          </a:xfrm>
          <a:prstGeom prst="rect">
            <a:avLst/>
          </a:prstGeom>
        </p:spPr>
      </p:pic>
    </p:spTree>
    <p:extLst>
      <p:ext uri="{BB962C8B-B14F-4D97-AF65-F5344CB8AC3E}">
        <p14:creationId xmlns:p14="http://schemas.microsoft.com/office/powerpoint/2010/main" val="3190536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GB" sz="4100" dirty="0">
                <a:solidFill>
                  <a:schemeClr val="accent1">
                    <a:lumMod val="75000"/>
                  </a:schemeClr>
                </a:solidFill>
              </a:rPr>
              <a:t> ‘</a:t>
            </a:r>
            <a:r>
              <a:rPr lang="en-GB" sz="4100" dirty="0">
                <a:solidFill>
                  <a:srgbClr val="FFFF00"/>
                </a:solidFill>
              </a:rPr>
              <a:t>I have a Dream…..’</a:t>
            </a:r>
            <a:endParaRPr lang="en-US" sz="4100" dirty="0">
              <a:solidFill>
                <a:srgbClr val="FFFF00"/>
              </a:solidFill>
            </a:endParaRPr>
          </a:p>
        </p:txBody>
      </p:sp>
      <p:sp>
        <p:nvSpPr>
          <p:cNvPr id="3" name="TextBox 2"/>
          <p:cNvSpPr txBox="1"/>
          <p:nvPr/>
        </p:nvSpPr>
        <p:spPr>
          <a:xfrm>
            <a:off x="935819" y="2017407"/>
            <a:ext cx="7400749" cy="3070081"/>
          </a:xfrm>
          <a:prstGeom prst="rect">
            <a:avLst/>
          </a:prstGeom>
          <a:noFill/>
        </p:spPr>
        <p:txBody>
          <a:bodyPr wrap="square" lIns="68589" tIns="34295" rIns="68589" bIns="34295" rtlCol="0">
            <a:spAutoFit/>
          </a:bodyPr>
          <a:lstStyle/>
          <a:p>
            <a:r>
              <a:rPr lang="en-GB" sz="2100" dirty="0"/>
              <a:t>This is a </a:t>
            </a:r>
          </a:p>
          <a:p>
            <a:r>
              <a:rPr lang="en-GB" sz="3300" dirty="0">
                <a:solidFill>
                  <a:srgbClr val="FFFF00"/>
                </a:solidFill>
              </a:rPr>
              <a:t>‘What might be achieved’</a:t>
            </a:r>
          </a:p>
          <a:p>
            <a:endParaRPr lang="en-GB" sz="4500" dirty="0"/>
          </a:p>
          <a:p>
            <a:r>
              <a:rPr lang="en-GB" sz="2100" dirty="0"/>
              <a:t>Rather than a</a:t>
            </a:r>
          </a:p>
          <a:p>
            <a:r>
              <a:rPr lang="en-GB" sz="3300" dirty="0">
                <a:solidFill>
                  <a:schemeClr val="accent4">
                    <a:lumMod val="40000"/>
                    <a:lumOff val="60000"/>
                  </a:schemeClr>
                </a:solidFill>
              </a:rPr>
              <a:t>‘What I have done’  </a:t>
            </a:r>
            <a:r>
              <a:rPr lang="en-GB" sz="2100" dirty="0"/>
              <a:t>session</a:t>
            </a:r>
          </a:p>
          <a:p>
            <a:endParaRPr lang="en-GB" sz="2100" dirty="0"/>
          </a:p>
          <a:p>
            <a:endParaRPr lang="en-GB" sz="2100"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42109" y="317500"/>
            <a:ext cx="6859787" cy="1039833"/>
          </a:xfrm>
        </p:spPr>
        <p:txBody>
          <a:bodyPr>
            <a:noAutofit/>
          </a:bodyPr>
          <a:lstStyle/>
          <a:p>
            <a:pPr algn="ctr"/>
            <a:r>
              <a:rPr lang="en-GB" sz="3600" spc="15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Making students partners in learning by helping them…</a:t>
            </a:r>
            <a:endParaRPr lang="en-US" sz="3600" dirty="0">
              <a:solidFill>
                <a:srgbClr val="FFFF00"/>
              </a:solidFill>
            </a:endParaRPr>
          </a:p>
        </p:txBody>
      </p:sp>
      <p:sp>
        <p:nvSpPr>
          <p:cNvPr id="14" name="Content Placeholder 13"/>
          <p:cNvSpPr>
            <a:spLocks noGrp="1"/>
          </p:cNvSpPr>
          <p:nvPr>
            <p:ph idx="1"/>
          </p:nvPr>
        </p:nvSpPr>
        <p:spPr/>
        <p:txBody>
          <a:bodyPr/>
          <a:lstStyle/>
          <a:p>
            <a:endParaRPr lang="en-US" dirty="0" smtClean="0"/>
          </a:p>
          <a:p>
            <a:endParaRPr lang="en-US" dirty="0"/>
          </a:p>
        </p:txBody>
      </p:sp>
      <p:graphicFrame>
        <p:nvGraphicFramePr>
          <p:cNvPr id="5" name="Diagram 4"/>
          <p:cNvGraphicFramePr/>
          <p:nvPr>
            <p:extLst>
              <p:ext uri="{D42A27DB-BD31-4B8C-83A1-F6EECF244321}">
                <p14:modId xmlns:p14="http://schemas.microsoft.com/office/powerpoint/2010/main" val="3499574560"/>
              </p:ext>
            </p:extLst>
          </p:nvPr>
        </p:nvGraphicFramePr>
        <p:xfrm>
          <a:off x="125997" y="1957401"/>
          <a:ext cx="6428388" cy="2400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 15"/>
          <p:cNvGraphicFramePr/>
          <p:nvPr>
            <p:extLst>
              <p:ext uri="{D42A27DB-BD31-4B8C-83A1-F6EECF244321}">
                <p14:modId xmlns:p14="http://schemas.microsoft.com/office/powerpoint/2010/main" val="2287439441"/>
              </p:ext>
            </p:extLst>
          </p:nvPr>
        </p:nvGraphicFramePr>
        <p:xfrm>
          <a:off x="6570742" y="1957402"/>
          <a:ext cx="2527560" cy="25202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p:cNvSpPr txBox="1"/>
          <p:nvPr/>
        </p:nvSpPr>
        <p:spPr>
          <a:xfrm>
            <a:off x="3167479" y="4650777"/>
            <a:ext cx="5726127" cy="577091"/>
          </a:xfrm>
          <a:prstGeom prst="rect">
            <a:avLst/>
          </a:prstGeom>
          <a:noFill/>
        </p:spPr>
        <p:txBody>
          <a:bodyPr wrap="square" lIns="68589" tIns="34295" rIns="68589" bIns="34295" rtlCol="0">
            <a:spAutoFit/>
          </a:bodyPr>
          <a:lstStyle/>
          <a:p>
            <a:r>
              <a:rPr lang="en-GB" sz="3300" dirty="0"/>
              <a:t>…become </a:t>
            </a:r>
            <a:r>
              <a:rPr lang="en-GB" sz="3300" dirty="0">
                <a:solidFill>
                  <a:schemeClr val="accent2">
                    <a:lumMod val="60000"/>
                    <a:lumOff val="40000"/>
                  </a:schemeClr>
                </a:solidFill>
              </a:rPr>
              <a:t>Information Literate</a:t>
            </a:r>
          </a:p>
        </p:txBody>
      </p:sp>
      <p:sp>
        <p:nvSpPr>
          <p:cNvPr id="8" name="TextBox 7"/>
          <p:cNvSpPr txBox="1"/>
          <p:nvPr/>
        </p:nvSpPr>
        <p:spPr>
          <a:xfrm>
            <a:off x="142354" y="1537354"/>
            <a:ext cx="4699746" cy="715591"/>
          </a:xfrm>
          <a:prstGeom prst="rect">
            <a:avLst/>
          </a:prstGeom>
          <a:noFill/>
        </p:spPr>
        <p:txBody>
          <a:bodyPr wrap="square" lIns="68589" tIns="34295" rIns="68589" bIns="34295" rtlCol="0">
            <a:spAutoFit/>
          </a:bodyPr>
          <a:lstStyle/>
          <a:p>
            <a:pPr algn="ctr"/>
            <a:r>
              <a:rPr lang="en-GB" sz="2100" dirty="0"/>
              <a:t>Professions are ‘</a:t>
            </a:r>
            <a:r>
              <a:rPr lang="en-GB" sz="2100" dirty="0">
                <a:solidFill>
                  <a:schemeClr val="accent2">
                    <a:lumMod val="60000"/>
                    <a:lumOff val="40000"/>
                  </a:schemeClr>
                </a:solidFill>
              </a:rPr>
              <a:t>information focused</a:t>
            </a:r>
            <a:r>
              <a:rPr lang="en-GB" sz="2100" dirty="0"/>
              <a:t>’ (</a:t>
            </a:r>
            <a:r>
              <a:rPr lang="en-GB" sz="2100" dirty="0" err="1"/>
              <a:t>Evetts</a:t>
            </a:r>
            <a:r>
              <a:rPr lang="en-GB" sz="2100" dirty="0"/>
              <a:t>, 2006; </a:t>
            </a:r>
            <a:r>
              <a:rPr lang="en-GB" sz="2100" dirty="0" err="1"/>
              <a:t>Eraut</a:t>
            </a:r>
            <a:r>
              <a:rPr lang="en-GB" sz="2100" dirty="0"/>
              <a:t>, 1994)</a:t>
            </a:r>
          </a:p>
        </p:txBody>
      </p:sp>
    </p:spTree>
    <p:extLst>
      <p:ext uri="{BB962C8B-B14F-4D97-AF65-F5344CB8AC3E}">
        <p14:creationId xmlns:p14="http://schemas.microsoft.com/office/powerpoint/2010/main" val="1362551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42109" y="317500"/>
            <a:ext cx="6859787" cy="919820"/>
          </a:xfrm>
        </p:spPr>
        <p:txBody>
          <a:bodyPr>
            <a:normAutofit/>
          </a:bodyPr>
          <a:lstStyle/>
          <a:p>
            <a:r>
              <a:rPr lang="en-GB" sz="4100" dirty="0">
                <a:solidFill>
                  <a:srgbClr val="FFFF00"/>
                </a:solidFill>
              </a:rPr>
              <a:t>What is Information Literacy?</a:t>
            </a:r>
            <a:endParaRPr lang="en-US" sz="4100" dirty="0">
              <a:solidFill>
                <a:srgbClr val="FFFF00"/>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597536981"/>
              </p:ext>
            </p:extLst>
          </p:nvPr>
        </p:nvGraphicFramePr>
        <p:xfrm>
          <a:off x="1060696" y="2017407"/>
          <a:ext cx="6852641"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816977" y="1597360"/>
            <a:ext cx="5402007" cy="392425"/>
          </a:xfrm>
          <a:prstGeom prst="rect">
            <a:avLst/>
          </a:prstGeom>
          <a:noFill/>
        </p:spPr>
        <p:txBody>
          <a:bodyPr wrap="square" lIns="68589" tIns="34295" rIns="68589" bIns="34295" rtlCol="0">
            <a:spAutoFit/>
          </a:bodyPr>
          <a:lstStyle/>
          <a:p>
            <a:r>
              <a:rPr lang="en-GB" sz="2100" dirty="0"/>
              <a:t>Many approaches to the idea…..</a:t>
            </a:r>
          </a:p>
        </p:txBody>
      </p:sp>
    </p:spTree>
    <p:extLst>
      <p:ext uri="{BB962C8B-B14F-4D97-AF65-F5344CB8AC3E}">
        <p14:creationId xmlns:p14="http://schemas.microsoft.com/office/powerpoint/2010/main" val="15540213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42109" y="317500"/>
            <a:ext cx="6859787" cy="979827"/>
          </a:xfrm>
        </p:spPr>
        <p:txBody>
          <a:bodyPr>
            <a:normAutofit/>
          </a:bodyPr>
          <a:lstStyle/>
          <a:p>
            <a:pPr algn="ctr"/>
            <a:r>
              <a:rPr lang="en-GB" sz="4100" dirty="0">
                <a:solidFill>
                  <a:schemeClr val="accent2">
                    <a:lumMod val="60000"/>
                    <a:lumOff val="40000"/>
                  </a:schemeClr>
                </a:solidFill>
              </a:rPr>
              <a:t>The Problem</a:t>
            </a:r>
            <a:endParaRPr lang="en-US" sz="4100" dirty="0">
              <a:solidFill>
                <a:schemeClr val="accent2">
                  <a:lumMod val="60000"/>
                  <a:lumOff val="40000"/>
                </a:schemeClr>
              </a:solidFill>
            </a:endParaRPr>
          </a:p>
        </p:txBody>
      </p:sp>
      <p:sp>
        <p:nvSpPr>
          <p:cNvPr id="4" name="Content Placeholder 3"/>
          <p:cNvSpPr>
            <a:spLocks noGrp="1"/>
          </p:cNvSpPr>
          <p:nvPr>
            <p:ph idx="1"/>
          </p:nvPr>
        </p:nvSpPr>
        <p:spPr>
          <a:xfrm>
            <a:off x="628536" y="1417340"/>
            <a:ext cx="7832909" cy="3660407"/>
          </a:xfrm>
        </p:spPr>
        <p:txBody>
          <a:bodyPr>
            <a:normAutofit/>
          </a:bodyPr>
          <a:lstStyle/>
          <a:p>
            <a:pPr marL="0" indent="0" algn="ctr">
              <a:buNone/>
            </a:pPr>
            <a:endParaRPr lang="en-GB" sz="1500" dirty="0">
              <a:solidFill>
                <a:schemeClr val="accent1">
                  <a:lumMod val="75000"/>
                </a:schemeClr>
              </a:solidFill>
            </a:endParaRPr>
          </a:p>
          <a:p>
            <a:pPr marL="0" indent="0" algn="ctr">
              <a:buNone/>
            </a:pPr>
            <a:r>
              <a:rPr lang="en-GB" sz="3000" dirty="0">
                <a:solidFill>
                  <a:srgbClr val="FFFF00"/>
                </a:solidFill>
              </a:rPr>
              <a:t>We train students to use information sources…</a:t>
            </a:r>
          </a:p>
          <a:p>
            <a:pPr marL="0" indent="0">
              <a:buNone/>
            </a:pPr>
            <a:endParaRPr lang="en-GB" dirty="0" smtClean="0">
              <a:solidFill>
                <a:schemeClr val="accent2">
                  <a:lumMod val="40000"/>
                  <a:lumOff val="60000"/>
                </a:schemeClr>
              </a:solidFill>
            </a:endParaRPr>
          </a:p>
          <a:p>
            <a:pPr marL="0" indent="0">
              <a:buNone/>
            </a:pPr>
            <a:r>
              <a:rPr lang="en-GB" sz="2400" dirty="0">
                <a:solidFill>
                  <a:schemeClr val="accent2">
                    <a:lumMod val="40000"/>
                    <a:lumOff val="60000"/>
                  </a:schemeClr>
                </a:solidFill>
              </a:rPr>
              <a:t>And hopefully……</a:t>
            </a:r>
          </a:p>
          <a:p>
            <a:pPr marL="0" indent="0">
              <a:buNone/>
            </a:pPr>
            <a:endParaRPr lang="en-GB" sz="900" dirty="0">
              <a:solidFill>
                <a:schemeClr val="accent2">
                  <a:lumMod val="40000"/>
                  <a:lumOff val="60000"/>
                </a:schemeClr>
              </a:solidFill>
            </a:endParaRPr>
          </a:p>
          <a:p>
            <a:pPr marL="0" indent="0">
              <a:buNone/>
            </a:pPr>
            <a:r>
              <a:rPr lang="en-GB" sz="2400" dirty="0"/>
              <a:t>Students are able to </a:t>
            </a:r>
            <a:r>
              <a:rPr lang="en-GB" sz="2400" dirty="0">
                <a:solidFill>
                  <a:srgbClr val="FFFF00"/>
                </a:solidFill>
              </a:rPr>
              <a:t>find and use information to write an essay</a:t>
            </a:r>
            <a:r>
              <a:rPr lang="en-GB" sz="2400" dirty="0">
                <a:solidFill>
                  <a:schemeClr val="accent6">
                    <a:lumMod val="60000"/>
                    <a:lumOff val="40000"/>
                  </a:schemeClr>
                </a:solidFill>
              </a:rPr>
              <a:t> </a:t>
            </a:r>
            <a:r>
              <a:rPr lang="en-GB" sz="2400" dirty="0"/>
              <a:t>or dissertation ………..</a:t>
            </a:r>
          </a:p>
          <a:p>
            <a:pPr marL="0" indent="0">
              <a:buNone/>
            </a:pPr>
            <a:endParaRPr lang="en-GB" dirty="0" smtClean="0"/>
          </a:p>
        </p:txBody>
      </p:sp>
    </p:spTree>
    <p:extLst>
      <p:ext uri="{BB962C8B-B14F-4D97-AF65-F5344CB8AC3E}">
        <p14:creationId xmlns:p14="http://schemas.microsoft.com/office/powerpoint/2010/main" val="1642996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42109" y="157200"/>
            <a:ext cx="6859787" cy="1143000"/>
          </a:xfrm>
        </p:spPr>
        <p:txBody>
          <a:bodyPr>
            <a:normAutofit/>
          </a:bodyPr>
          <a:lstStyle/>
          <a:p>
            <a:pPr algn="ctr"/>
            <a:r>
              <a:rPr lang="en-GB" sz="4100" dirty="0">
                <a:solidFill>
                  <a:schemeClr val="accent2">
                    <a:lumMod val="60000"/>
                    <a:lumOff val="40000"/>
                  </a:schemeClr>
                </a:solidFill>
              </a:rPr>
              <a:t>The Problem</a:t>
            </a:r>
            <a:endParaRPr lang="en-US" sz="4100" dirty="0">
              <a:solidFill>
                <a:schemeClr val="accent2">
                  <a:lumMod val="60000"/>
                  <a:lumOff val="40000"/>
                </a:schemeClr>
              </a:solidFill>
            </a:endParaRPr>
          </a:p>
        </p:txBody>
      </p:sp>
      <p:sp>
        <p:nvSpPr>
          <p:cNvPr id="4" name="Content Placeholder 3"/>
          <p:cNvSpPr>
            <a:spLocks noGrp="1"/>
          </p:cNvSpPr>
          <p:nvPr>
            <p:ph idx="1"/>
          </p:nvPr>
        </p:nvSpPr>
        <p:spPr>
          <a:xfrm>
            <a:off x="1006676" y="1477349"/>
            <a:ext cx="7346729" cy="4226943"/>
          </a:xfrm>
        </p:spPr>
        <p:txBody>
          <a:bodyPr>
            <a:normAutofit/>
          </a:bodyPr>
          <a:lstStyle/>
          <a:p>
            <a:pPr marL="0" indent="0" algn="ctr">
              <a:buNone/>
            </a:pPr>
            <a:r>
              <a:rPr lang="en-GB" sz="3000" dirty="0">
                <a:solidFill>
                  <a:schemeClr val="accent2">
                    <a:lumMod val="40000"/>
                    <a:lumOff val="60000"/>
                  </a:schemeClr>
                </a:solidFill>
              </a:rPr>
              <a:t>Once they get into the workplace?</a:t>
            </a:r>
            <a:endParaRPr lang="en-GB" sz="2400" dirty="0"/>
          </a:p>
          <a:p>
            <a:pPr marL="0" indent="0">
              <a:buNone/>
            </a:pPr>
            <a:endParaRPr lang="en-GB" sz="2000" dirty="0"/>
          </a:p>
          <a:p>
            <a:pPr marL="0" indent="0">
              <a:buNone/>
            </a:pPr>
            <a:r>
              <a:rPr lang="en-GB" sz="2700" dirty="0"/>
              <a:t>How do professionals find and use information to develop the </a:t>
            </a:r>
            <a:r>
              <a:rPr lang="en-GB" sz="3000" dirty="0">
                <a:solidFill>
                  <a:srgbClr val="FFFF00"/>
                </a:solidFill>
              </a:rPr>
              <a:t>knowledge</a:t>
            </a:r>
            <a:r>
              <a:rPr lang="en-GB" sz="3000" dirty="0"/>
              <a:t> </a:t>
            </a:r>
            <a:r>
              <a:rPr lang="en-GB" sz="2700" dirty="0"/>
              <a:t>that they and their colleagues and clients/patients/customers </a:t>
            </a:r>
            <a:r>
              <a:rPr lang="en-GB" sz="2700" dirty="0">
                <a:solidFill>
                  <a:srgbClr val="FFFF00"/>
                </a:solidFill>
              </a:rPr>
              <a:t>need</a:t>
            </a:r>
            <a:r>
              <a:rPr lang="en-GB" sz="2700" dirty="0"/>
              <a:t>?</a:t>
            </a:r>
          </a:p>
          <a:p>
            <a:pPr marL="0" indent="0">
              <a:buNone/>
            </a:pPr>
            <a:endParaRPr lang="en-GB" sz="2100" dirty="0">
              <a:solidFill>
                <a:srgbClr val="92D050"/>
              </a:solidFill>
            </a:endParaRPr>
          </a:p>
          <a:p>
            <a:pPr marL="0" indent="0">
              <a:buNone/>
            </a:pPr>
            <a:r>
              <a:rPr lang="en-GB" sz="2700" dirty="0">
                <a:solidFill>
                  <a:srgbClr val="92D050"/>
                </a:solidFill>
              </a:rPr>
              <a:t>What is their </a:t>
            </a:r>
            <a:r>
              <a:rPr lang="en-GB" sz="2700" u="sng" dirty="0">
                <a:solidFill>
                  <a:srgbClr val="92D050"/>
                </a:solidFill>
              </a:rPr>
              <a:t>experience</a:t>
            </a:r>
            <a:r>
              <a:rPr lang="en-GB" sz="2700" dirty="0">
                <a:solidFill>
                  <a:srgbClr val="92D050"/>
                </a:solidFill>
              </a:rPr>
              <a:t> of Information Literacy?</a:t>
            </a:r>
          </a:p>
        </p:txBody>
      </p:sp>
    </p:spTree>
    <p:extLst>
      <p:ext uri="{BB962C8B-B14F-4D97-AF65-F5344CB8AC3E}">
        <p14:creationId xmlns:p14="http://schemas.microsoft.com/office/powerpoint/2010/main" val="2761626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42109" y="157200"/>
            <a:ext cx="6859787" cy="1080120"/>
          </a:xfrm>
        </p:spPr>
        <p:txBody>
          <a:bodyPr>
            <a:normAutofit/>
          </a:bodyPr>
          <a:lstStyle/>
          <a:p>
            <a:pPr algn="ctr"/>
            <a:r>
              <a:rPr lang="en-GB" sz="4100" dirty="0">
                <a:solidFill>
                  <a:schemeClr val="accent2">
                    <a:lumMod val="60000"/>
                    <a:lumOff val="40000"/>
                  </a:schemeClr>
                </a:solidFill>
              </a:rPr>
              <a:t>The Problem</a:t>
            </a:r>
            <a:endParaRPr lang="en-US" sz="4100" dirty="0">
              <a:solidFill>
                <a:schemeClr val="accent2">
                  <a:lumMod val="60000"/>
                  <a:lumOff val="40000"/>
                </a:schemeClr>
              </a:solidFill>
            </a:endParaRPr>
          </a:p>
        </p:txBody>
      </p:sp>
      <p:sp>
        <p:nvSpPr>
          <p:cNvPr id="4" name="Content Placeholder 3"/>
          <p:cNvSpPr>
            <a:spLocks noGrp="1"/>
          </p:cNvSpPr>
          <p:nvPr>
            <p:ph idx="1"/>
          </p:nvPr>
        </p:nvSpPr>
        <p:spPr>
          <a:xfrm>
            <a:off x="1142107" y="1357334"/>
            <a:ext cx="6852578" cy="4200467"/>
          </a:xfrm>
        </p:spPr>
        <p:txBody>
          <a:bodyPr>
            <a:normAutofit/>
          </a:bodyPr>
          <a:lstStyle/>
          <a:p>
            <a:pPr marL="0" indent="0" algn="ctr">
              <a:buNone/>
            </a:pPr>
            <a:r>
              <a:rPr lang="en-GB" sz="3000" dirty="0">
                <a:solidFill>
                  <a:schemeClr val="accent2">
                    <a:lumMod val="40000"/>
                    <a:lumOff val="60000"/>
                  </a:schemeClr>
                </a:solidFill>
              </a:rPr>
              <a:t>Once they get into the workplace?</a:t>
            </a:r>
            <a:endParaRPr lang="en-GB" dirty="0" smtClean="0"/>
          </a:p>
          <a:p>
            <a:pPr marL="0" indent="0">
              <a:buNone/>
            </a:pPr>
            <a:endParaRPr lang="en-GB" sz="2700" dirty="0"/>
          </a:p>
        </p:txBody>
      </p:sp>
      <p:graphicFrame>
        <p:nvGraphicFramePr>
          <p:cNvPr id="2" name="Diagram 1"/>
          <p:cNvGraphicFramePr/>
          <p:nvPr>
            <p:extLst>
              <p:ext uri="{D42A27DB-BD31-4B8C-83A1-F6EECF244321}">
                <p14:modId xmlns:p14="http://schemas.microsoft.com/office/powerpoint/2010/main" val="1495766930"/>
              </p:ext>
            </p:extLst>
          </p:nvPr>
        </p:nvGraphicFramePr>
        <p:xfrm>
          <a:off x="1524002" y="2197427"/>
          <a:ext cx="6019103"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4594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2556" y="317500"/>
            <a:ext cx="7940949" cy="799807"/>
          </a:xfrm>
        </p:spPr>
        <p:txBody>
          <a:bodyPr>
            <a:noAutofit/>
          </a:bodyPr>
          <a:lstStyle/>
          <a:p>
            <a:pPr algn="ctr"/>
            <a:r>
              <a:rPr lang="en-GB" sz="3300" spc="150" dirty="0">
                <a:solidFill>
                  <a:schemeClr val="accent2">
                    <a:lumMod val="60000"/>
                    <a:lumOff val="40000"/>
                  </a:schemeClr>
                </a:solidFill>
                <a:latin typeface="Arial" panose="020B0604020202020204" pitchFamily="34" charset="0"/>
                <a:ea typeface="Times New Roman" panose="02020603050405020304" pitchFamily="18" charset="0"/>
                <a:cs typeface="Times New Roman" panose="02020603050405020304" pitchFamily="18" charset="0"/>
              </a:rPr>
              <a:t>Making students partners in learning</a:t>
            </a:r>
            <a:endParaRPr lang="en-US" sz="3300" dirty="0">
              <a:solidFill>
                <a:schemeClr val="accent2">
                  <a:lumMod val="60000"/>
                  <a:lumOff val="40000"/>
                </a:schemeClr>
              </a:solidFill>
            </a:endParaRPr>
          </a:p>
        </p:txBody>
      </p:sp>
      <p:sp>
        <p:nvSpPr>
          <p:cNvPr id="2" name="TextBox 1"/>
          <p:cNvSpPr txBox="1"/>
          <p:nvPr/>
        </p:nvSpPr>
        <p:spPr>
          <a:xfrm>
            <a:off x="1296145" y="1837387"/>
            <a:ext cx="6100663" cy="623258"/>
          </a:xfrm>
          <a:prstGeom prst="rect">
            <a:avLst/>
          </a:prstGeom>
          <a:noFill/>
        </p:spPr>
        <p:txBody>
          <a:bodyPr wrap="square" lIns="68589" tIns="34295" rIns="68589" bIns="34295" rtlCol="0">
            <a:spAutoFit/>
          </a:bodyPr>
          <a:lstStyle/>
          <a:p>
            <a:pPr algn="ctr"/>
            <a:r>
              <a:rPr lang="en-GB" sz="3600" dirty="0">
                <a:solidFill>
                  <a:schemeClr val="accent4">
                    <a:lumMod val="40000"/>
                    <a:lumOff val="60000"/>
                  </a:schemeClr>
                </a:solidFill>
              </a:rPr>
              <a:t>The Solution?</a:t>
            </a:r>
          </a:p>
        </p:txBody>
      </p:sp>
      <p:sp>
        <p:nvSpPr>
          <p:cNvPr id="8" name="TextBox 7"/>
          <p:cNvSpPr txBox="1"/>
          <p:nvPr/>
        </p:nvSpPr>
        <p:spPr>
          <a:xfrm>
            <a:off x="1136709" y="2917508"/>
            <a:ext cx="6612965" cy="1962086"/>
          </a:xfrm>
          <a:prstGeom prst="rect">
            <a:avLst/>
          </a:prstGeom>
          <a:noFill/>
        </p:spPr>
        <p:txBody>
          <a:bodyPr wrap="square" lIns="68589" tIns="34295" rIns="68589" bIns="34295" rtlCol="0">
            <a:spAutoFit/>
          </a:bodyPr>
          <a:lstStyle/>
          <a:p>
            <a:pPr algn="ctr"/>
            <a:r>
              <a:rPr lang="en-GB" sz="4100" dirty="0">
                <a:solidFill>
                  <a:schemeClr val="accent3">
                    <a:lumMod val="40000"/>
                    <a:lumOff val="60000"/>
                  </a:schemeClr>
                </a:solidFill>
              </a:rPr>
              <a:t>Research Evidence of how Information Literacy is experienced in the workplace</a:t>
            </a:r>
          </a:p>
        </p:txBody>
      </p:sp>
    </p:spTree>
    <p:extLst>
      <p:ext uri="{BB962C8B-B14F-4D97-AF65-F5344CB8AC3E}">
        <p14:creationId xmlns:p14="http://schemas.microsoft.com/office/powerpoint/2010/main" val="3978738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66474" y="637253"/>
            <a:ext cx="7940950" cy="1143000"/>
          </a:xfrm>
        </p:spPr>
        <p:txBody>
          <a:bodyPr>
            <a:noAutofit/>
          </a:bodyPr>
          <a:lstStyle/>
          <a:p>
            <a:pPr algn="ctr"/>
            <a:r>
              <a:rPr lang="en-GB" sz="3600" spc="150" dirty="0">
                <a:solidFill>
                  <a:schemeClr val="accent2">
                    <a:lumMod val="60000"/>
                    <a:lumOff val="40000"/>
                  </a:schemeClr>
                </a:solidFill>
                <a:latin typeface="Arial" panose="020B0604020202020204" pitchFamily="34" charset="0"/>
                <a:ea typeface="Times New Roman" panose="02020603050405020304" pitchFamily="18" charset="0"/>
                <a:cs typeface="Times New Roman" panose="02020603050405020304" pitchFamily="18" charset="0"/>
              </a:rPr>
              <a:t>Making students partners in learning</a:t>
            </a:r>
            <a:endParaRPr lang="en-GB" sz="3600" dirty="0">
              <a:solidFill>
                <a:schemeClr val="accent2">
                  <a:lumMod val="60000"/>
                  <a:lumOff val="40000"/>
                </a:schemeClr>
              </a:solidFill>
            </a:endParaRPr>
          </a:p>
        </p:txBody>
      </p:sp>
      <p:sp>
        <p:nvSpPr>
          <p:cNvPr id="2" name="TextBox 1"/>
          <p:cNvSpPr txBox="1"/>
          <p:nvPr/>
        </p:nvSpPr>
        <p:spPr>
          <a:xfrm>
            <a:off x="909294" y="2257434"/>
            <a:ext cx="7119991" cy="3762579"/>
          </a:xfrm>
          <a:prstGeom prst="rect">
            <a:avLst/>
          </a:prstGeom>
          <a:noFill/>
        </p:spPr>
        <p:txBody>
          <a:bodyPr wrap="square" lIns="68589" tIns="34295" rIns="68589" bIns="34295" rtlCol="0">
            <a:spAutoFit/>
          </a:bodyPr>
          <a:lstStyle/>
          <a:p>
            <a:r>
              <a:rPr lang="en-GB" sz="2700" dirty="0">
                <a:solidFill>
                  <a:schemeClr val="accent4">
                    <a:lumMod val="20000"/>
                    <a:lumOff val="80000"/>
                  </a:schemeClr>
                </a:solidFill>
              </a:rPr>
              <a:t>Used to inform….  </a:t>
            </a:r>
          </a:p>
          <a:p>
            <a:endParaRPr lang="en-GB" sz="2700" dirty="0">
              <a:solidFill>
                <a:srgbClr val="FFFF00"/>
              </a:solidFill>
            </a:endParaRPr>
          </a:p>
          <a:p>
            <a:r>
              <a:rPr lang="en-GB" sz="3600" dirty="0">
                <a:solidFill>
                  <a:srgbClr val="FFFF00"/>
                </a:solidFill>
              </a:rPr>
              <a:t>‘Real-life’, contextualised, Information-focused, learning</a:t>
            </a:r>
          </a:p>
          <a:p>
            <a:pPr marL="406058"/>
            <a:endParaRPr lang="en-GB" sz="3000" dirty="0">
              <a:solidFill>
                <a:schemeClr val="accent4">
                  <a:lumMod val="20000"/>
                  <a:lumOff val="80000"/>
                </a:schemeClr>
              </a:solidFill>
            </a:endParaRPr>
          </a:p>
          <a:p>
            <a:pPr marL="406058"/>
            <a:r>
              <a:rPr lang="en-GB" sz="3000" dirty="0">
                <a:solidFill>
                  <a:schemeClr val="accent4">
                    <a:lumMod val="20000"/>
                    <a:lumOff val="80000"/>
                  </a:schemeClr>
                </a:solidFill>
              </a:rPr>
              <a:t>                      ….throughout the curriculum </a:t>
            </a:r>
          </a:p>
          <a:p>
            <a:pPr marL="406058"/>
            <a:endParaRPr lang="en-GB" sz="2700" dirty="0">
              <a:solidFill>
                <a:schemeClr val="accent4">
                  <a:lumMod val="20000"/>
                  <a:lumOff val="80000"/>
                </a:schemeClr>
              </a:solidFill>
            </a:endParaRPr>
          </a:p>
          <a:p>
            <a:endParaRPr lang="en-GB" sz="2700" dirty="0"/>
          </a:p>
        </p:txBody>
      </p:sp>
    </p:spTree>
    <p:extLst>
      <p:ext uri="{BB962C8B-B14F-4D97-AF65-F5344CB8AC3E}">
        <p14:creationId xmlns:p14="http://schemas.microsoft.com/office/powerpoint/2010/main" val="3577889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0</TotalTime>
  <Words>3112</Words>
  <Application>Microsoft Office PowerPoint</Application>
  <PresentationFormat>On-screen Show (16:10)</PresentationFormat>
  <Paragraphs>283</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Corbel</vt:lpstr>
      <vt:lpstr>Times New Roman</vt:lpstr>
      <vt:lpstr>Digital Blue Tunnel 16x9</vt:lpstr>
      <vt:lpstr>Information Literacy development  </vt:lpstr>
      <vt:lpstr> ‘I have a Dream…..’</vt:lpstr>
      <vt:lpstr>Making students partners in learning by helping them…</vt:lpstr>
      <vt:lpstr>What is Information Literacy?</vt:lpstr>
      <vt:lpstr>The Problem</vt:lpstr>
      <vt:lpstr>The Problem</vt:lpstr>
      <vt:lpstr>The Problem</vt:lpstr>
      <vt:lpstr>Making students partners in learning</vt:lpstr>
      <vt:lpstr>Making students partners in learning</vt:lpstr>
      <vt:lpstr>Making students partners in learning</vt:lpstr>
      <vt:lpstr>What does the Research Evidence say?</vt:lpstr>
      <vt:lpstr>What does the Research Evidence say?</vt:lpstr>
      <vt:lpstr>What can academics and librarians do with research results? </vt:lpstr>
      <vt:lpstr>Scenarios as a focus for learning</vt:lpstr>
      <vt:lpstr>What can academics and librarians do with research results? </vt:lpstr>
      <vt:lpstr>More Research is Needed</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2016-05-22T09:00:14Z</dcterms:created>
  <dcterms:modified xsi:type="dcterms:W3CDTF">2016-06-28T07:55:00Z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