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8" r:id="rId2"/>
  </p:sldMasterIdLst>
  <p:notesMasterIdLst>
    <p:notesMasterId r:id="rId28"/>
  </p:notesMasterIdLst>
  <p:sldIdLst>
    <p:sldId id="257" r:id="rId3"/>
    <p:sldId id="256" r:id="rId4"/>
    <p:sldId id="283" r:id="rId5"/>
    <p:sldId id="259" r:id="rId6"/>
    <p:sldId id="258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3" r:id="rId17"/>
    <p:sldId id="274" r:id="rId18"/>
    <p:sldId id="27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75"/>
    <p:restoredTop sz="95728"/>
  </p:normalViewPr>
  <p:slideViewPr>
    <p:cSldViewPr snapToGrid="0">
      <p:cViewPr varScale="1">
        <p:scale>
          <a:sx n="105" d="100"/>
          <a:sy n="105" d="100"/>
        </p:scale>
        <p:origin x="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0A8807-8211-BE43-BCBC-B5FC750D89E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CC2AB6-C753-BA46-AF01-E965FFB97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4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6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69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50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27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86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95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5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4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73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02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71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b="0" i="0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1182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548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17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551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47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64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395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48A87A34-81AB-432B-8DAE-1953F412C126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656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Copperplate Gothic Bold" panose="020E07050202060204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079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25CBDF-6E79-8E37-C357-BC990B025D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423A9BD-0978-8043-8C77-7F3B2FE16009}"/>
              </a:ext>
            </a:extLst>
          </p:cNvPr>
          <p:cNvSpPr txBox="1">
            <a:spLocks/>
          </p:cNvSpPr>
          <p:nvPr/>
        </p:nvSpPr>
        <p:spPr>
          <a:xfrm>
            <a:off x="0" y="6171648"/>
            <a:ext cx="12192000" cy="586400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en-GB" dirty="0">
                <a:effectLst/>
              </a:rPr>
              <a:t>Ageism, Representation, and the Cultural Construction of Ageing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CDE010-1A2F-9E4A-93F6-511DEFB79F8F}"/>
              </a:ext>
            </a:extLst>
          </p:cNvPr>
          <p:cNvSpPr txBox="1">
            <a:spLocks/>
          </p:cNvSpPr>
          <p:nvPr/>
        </p:nvSpPr>
        <p:spPr>
          <a:xfrm>
            <a:off x="0" y="4626750"/>
            <a:ext cx="12192000" cy="1444947"/>
          </a:xfrm>
          <a:prstGeom prst="rect">
            <a:avLst/>
          </a:prstGeom>
          <a:solidFill>
            <a:schemeClr val="bg1">
              <a:alpha val="76301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Copperplate Gothic Bold" panose="020E0705020206020404" pitchFamily="34" charset="77"/>
                <a:ea typeface="+mj-ea"/>
                <a:cs typeface="+mj-cs"/>
              </a:defRPr>
            </a:lvl1pPr>
          </a:lstStyle>
          <a:p>
            <a:r>
              <a:rPr lang="en-GB" dirty="0">
                <a:effectLst/>
              </a:rPr>
              <a:t>Acting against ageism</a:t>
            </a:r>
            <a:endParaRPr lang="en-GB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447739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Confronting ageism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How the three sections connect — and recombine for different formats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709928" y="1554480"/>
            <a:ext cx="3108960" cy="1188720"/>
          </a:xfrm>
          <a:prstGeom prst="roundRect">
            <a:avLst>
              <a:gd name="adj" fmla="val 7692"/>
            </a:avLst>
          </a:prstGeom>
          <a:solidFill>
            <a:srgbClr val="EEEDFE"/>
          </a:solidFill>
          <a:ln w="9525">
            <a:solidFill>
              <a:srgbClr val="534A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709928" y="181599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3C348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847088" y="220827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534AB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Naming the stereotypes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184648" y="1828800"/>
            <a:ext cx="1828800" cy="640080"/>
          </a:xfrm>
          <a:prstGeom prst="roundRect">
            <a:avLst>
              <a:gd name="adj" fmla="val 14286"/>
            </a:avLst>
          </a:prstGeom>
          <a:solidFill>
            <a:srgbClr val="EEEDFE"/>
          </a:solidFill>
          <a:ln w="9525">
            <a:solidFill>
              <a:srgbClr val="534A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184648" y="196961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3C348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Examine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84648" y="252374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play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79208" y="1554480"/>
            <a:ext cx="3108960" cy="1188720"/>
          </a:xfrm>
          <a:prstGeom prst="roundRect">
            <a:avLst>
              <a:gd name="adj" fmla="val 7692"/>
            </a:avLst>
          </a:prstGeom>
          <a:solidFill>
            <a:srgbClr val="EEEDFE"/>
          </a:solidFill>
          <a:ln w="9525">
            <a:solidFill>
              <a:srgbClr val="534A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379208" y="181599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3C348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Respond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516368" y="220827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534AB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Countering stereotypes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73752" y="2039112"/>
            <a:ext cx="256032" cy="219456"/>
          </a:xfrm>
          <a:prstGeom prst="rightArrow">
            <a:avLst/>
          </a:prstGeom>
          <a:solidFill>
            <a:srgbClr val="534AB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068312" y="2039112"/>
            <a:ext cx="256032" cy="219456"/>
          </a:xfrm>
          <a:prstGeom prst="rightArrow">
            <a:avLst/>
          </a:prstGeom>
          <a:solidFill>
            <a:srgbClr val="534AB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74320" y="35204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 hour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709928" y="352044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1EFE8"/>
          </a:solidFill>
          <a:ln w="9525">
            <a:solidFill>
              <a:srgbClr val="888780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709928" y="3520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184648" y="3520440"/>
            <a:ext cx="1828800" cy="457200"/>
          </a:xfrm>
          <a:prstGeom prst="roundRect">
            <a:avLst>
              <a:gd name="adj" fmla="val 12000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184648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379208" y="352044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1EFE8"/>
          </a:solidFill>
          <a:ln w="9525">
            <a:solidFill>
              <a:srgbClr val="888780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379208" y="3520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74320" y="44348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 hours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709928" y="443484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F1EFE8"/>
          </a:solidFill>
          <a:ln w="9525">
            <a:solidFill>
              <a:srgbClr val="888780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709928" y="4434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184648" y="4434840"/>
            <a:ext cx="1828800" cy="457200"/>
          </a:xfrm>
          <a:prstGeom prst="roundRect">
            <a:avLst>
              <a:gd name="adj" fmla="val 12000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5184648" y="44348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379208" y="443484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379208" y="4434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274320" y="51206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 hours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1709928" y="512064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709928" y="5120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184648" y="5120640"/>
            <a:ext cx="1828800" cy="457200"/>
          </a:xfrm>
          <a:prstGeom prst="roundRect">
            <a:avLst>
              <a:gd name="adj" fmla="val 12000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184648" y="51206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379208" y="5120640"/>
            <a:ext cx="3108960" cy="457200"/>
          </a:xfrm>
          <a:prstGeom prst="roundRect">
            <a:avLst>
              <a:gd name="adj" fmla="val 12000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379208" y="5120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709928" y="405079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8887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1-hour version adds an extra scene (Scene 1: Adverts) to introduce the themes Part 1 would otherwise cover.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709928" y="6172200"/>
            <a:ext cx="201168" cy="201168"/>
          </a:xfrm>
          <a:prstGeom prst="roundRect">
            <a:avLst>
              <a:gd name="adj" fmla="val 18182"/>
            </a:avLst>
          </a:prstGeom>
          <a:solidFill>
            <a:srgbClr val="E1F5EE"/>
          </a:solidFill>
          <a:ln w="9525">
            <a:solidFill>
              <a:srgbClr val="0F6E56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2002536" y="612648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Used in this format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453128" y="6172200"/>
            <a:ext cx="201168" cy="201168"/>
          </a:xfrm>
          <a:prstGeom prst="roundRect">
            <a:avLst>
              <a:gd name="adj" fmla="val 18182"/>
            </a:avLst>
          </a:prstGeom>
          <a:solidFill>
            <a:srgbClr val="F1EFE8"/>
          </a:solidFill>
          <a:ln w="9525">
            <a:solidFill>
              <a:srgbClr val="888780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4745736" y="612648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Not included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Adaptability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core structure stays fixed — optional materials let the facilitator tailor it to the group in front of them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92328" y="1645920"/>
            <a:ext cx="3291840" cy="35661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E5E3D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26768" y="1965960"/>
            <a:ext cx="822960" cy="822960"/>
          </a:xfrm>
          <a:prstGeom prst="ellipse">
            <a:avLst/>
          </a:prstGeom>
          <a:solidFill>
            <a:srgbClr val="EEEDF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icon_workshe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216" y="2121408"/>
            <a:ext cx="512064" cy="5120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75208" y="3017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worksheets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112368" y="34747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Extra prompt sheets for Part 1's themes, for a facilitator to draw on depending on the group's interests and pace.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158088" y="4617720"/>
            <a:ext cx="2560320" cy="365760"/>
          </a:xfrm>
          <a:prstGeom prst="roundRect">
            <a:avLst>
              <a:gd name="adj" fmla="val 50000"/>
            </a:avLst>
          </a:prstGeom>
          <a:solidFill>
            <a:srgbClr val="EEEDF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58088" y="4617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3C348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Extends Part 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449928" y="1645920"/>
            <a:ext cx="3291840" cy="35661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E5E3D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684368" y="1965960"/>
            <a:ext cx="822960" cy="822960"/>
          </a:xfrm>
          <a:prstGeom prst="ellipse">
            <a:avLst/>
          </a:prstGeom>
          <a:solidFill>
            <a:srgbClr val="E1F5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" descr="/home/claude/icon_cl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816" y="2121408"/>
            <a:ext cx="512064" cy="5120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632808" y="3017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scene clips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4769968" y="34747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Extra recorded scenes (e.g. Scene 1: Adverts), for groups who want more case-study material or a shorter format.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4815688" y="4617720"/>
            <a:ext cx="2560320" cy="365760"/>
          </a:xfrm>
          <a:prstGeom prst="roundRect">
            <a:avLst>
              <a:gd name="adj" fmla="val 50000"/>
            </a:avLst>
          </a:prstGeom>
          <a:solidFill>
            <a:srgbClr val="E1F5E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4815688" y="4617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8504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Extends Part 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8107528" y="1645920"/>
            <a:ext cx="3291840" cy="35661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E5E3DA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9341968" y="1965960"/>
            <a:ext cx="822960" cy="822960"/>
          </a:xfrm>
          <a:prstGeom prst="ellipse">
            <a:avLst/>
          </a:prstGeom>
          <a:solidFill>
            <a:srgbClr val="FAEC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2" descr="/home/claude/icon_scrip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7416" y="2121408"/>
            <a:ext cx="512064" cy="51206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290408" y="3017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C2C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Script-comparison worksheet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8427568" y="34747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F5E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 activity comparing the script text to the performed clip, for groups keen on closer textual reading.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8473288" y="4617720"/>
            <a:ext cx="2560320" cy="365760"/>
          </a:xfrm>
          <a:prstGeom prst="roundRect">
            <a:avLst>
              <a:gd name="adj" fmla="val 50000"/>
            </a:avLst>
          </a:prstGeom>
          <a:solidFill>
            <a:srgbClr val="FAECE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8473288" y="4617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12B1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Adds to Part 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792328" y="55321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8878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All optional — the facilitator chooses what to bring in based on the size, background, and pace of the group.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94553F-85BF-FC4D-5B90-E75ECBBD7E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29" r="1342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2EDF7F-8B32-7062-DEA5-8BBCB7AB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7583819" cy="1326321"/>
          </a:xfrm>
        </p:spPr>
        <p:txBody>
          <a:bodyPr/>
          <a:lstStyle/>
          <a:p>
            <a:r>
              <a:rPr lang="en-US" dirty="0"/>
              <a:t>Pre-session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C0EBE-E408-185D-D750-023F3C65A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395" y="2868574"/>
            <a:ext cx="10353762" cy="3695136"/>
          </a:xfrm>
        </p:spPr>
        <p:txBody>
          <a:bodyPr/>
          <a:lstStyle/>
          <a:p>
            <a:r>
              <a:rPr lang="en-US" dirty="0"/>
              <a:t>Watch the studio-filmed play </a:t>
            </a:r>
            <a:r>
              <a:rPr lang="en-US" i="1" dirty="0"/>
              <a:t>Go Gently</a:t>
            </a:r>
          </a:p>
          <a:p>
            <a:r>
              <a:rPr lang="en-US" dirty="0"/>
              <a:t>While watching, note down the following:</a:t>
            </a:r>
          </a:p>
          <a:p>
            <a:pPr lvl="1"/>
            <a:r>
              <a:rPr lang="en-GB" dirty="0">
                <a:effectLst/>
              </a:rPr>
              <a:t>A moment that surprised you.</a:t>
            </a:r>
          </a:p>
          <a:p>
            <a:pPr lvl="1"/>
            <a:r>
              <a:rPr lang="en-GB" dirty="0">
                <a:effectLst/>
              </a:rPr>
              <a:t>A moment that felt familiar.</a:t>
            </a:r>
          </a:p>
          <a:p>
            <a:pPr lvl="1"/>
            <a:r>
              <a:rPr lang="en-GB" dirty="0">
                <a:effectLst/>
              </a:rPr>
              <a:t>A representation of ageing that seemed problematic, ambiguous, or challenging.</a:t>
            </a:r>
          </a:p>
          <a:p>
            <a:pPr lvl="1"/>
            <a:r>
              <a:rPr lang="en-GB" dirty="0">
                <a:effectLst/>
              </a:rPr>
              <a:t>A question the play raised for you.</a:t>
            </a:r>
          </a:p>
          <a:p>
            <a:pPr lvl="1"/>
            <a:r>
              <a:rPr lang="en-GB" dirty="0">
                <a:effectLst/>
              </a:rPr>
              <a:t>The scene that made you think the most about ageing and ageism.</a:t>
            </a:r>
          </a:p>
          <a:p>
            <a:endParaRPr lang="en-GB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FAE0EFD-644F-D9E1-58CC-C61DA5FD2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147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4DF8F2-9F22-FCB9-927C-FF8D4601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24" y="609600"/>
            <a:ext cx="3878922" cy="1326321"/>
          </a:xfrm>
          <a:solidFill>
            <a:schemeClr val="bg1">
              <a:alpha val="70089"/>
            </a:schemeClr>
          </a:solidFill>
        </p:spPr>
        <p:txBody>
          <a:bodyPr/>
          <a:lstStyle/>
          <a:p>
            <a:pPr algn="l"/>
            <a:r>
              <a:rPr lang="en-US" dirty="0"/>
              <a:t>Plan &amp; aims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456CA1-D00D-C653-3FBB-2D844A2FF267}"/>
              </a:ext>
            </a:extLst>
          </p:cNvPr>
          <p:cNvSpPr txBox="1">
            <a:spLocks/>
          </p:cNvSpPr>
          <p:nvPr/>
        </p:nvSpPr>
        <p:spPr>
          <a:xfrm>
            <a:off x="535424" y="2272721"/>
            <a:ext cx="3878922" cy="2649357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Part One: Mapping Cultural Narratives of Ageing</a:t>
            </a:r>
          </a:p>
          <a:p>
            <a:r>
              <a:rPr lang="en-GB" dirty="0"/>
              <a:t>Part Two: Case Study Analysis – </a:t>
            </a:r>
            <a:r>
              <a:rPr lang="en-GB" i="1" dirty="0"/>
              <a:t>Go Gently</a:t>
            </a:r>
          </a:p>
          <a:p>
            <a:r>
              <a:rPr lang="en-GB" dirty="0"/>
              <a:t>Part Three: Deconstructing and Reimagining Narratives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A63E8C-DFB4-0175-B5BB-AD584E2CE9B4}"/>
              </a:ext>
            </a:extLst>
          </p:cNvPr>
          <p:cNvSpPr txBox="1">
            <a:spLocks/>
          </p:cNvSpPr>
          <p:nvPr/>
        </p:nvSpPr>
        <p:spPr>
          <a:xfrm>
            <a:off x="4741764" y="2272721"/>
            <a:ext cx="6999890" cy="265100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Identify common stereotypes about older age.</a:t>
            </a:r>
          </a:p>
          <a:p>
            <a:r>
              <a:rPr lang="en-GB" dirty="0"/>
              <a:t>Explore how representations of ageing shape knowledge, attitudes, and policy.</a:t>
            </a:r>
          </a:p>
          <a:p>
            <a:r>
              <a:rPr lang="en-GB" dirty="0"/>
              <a:t>Analyse a cultural text (</a:t>
            </a:r>
            <a:r>
              <a:rPr lang="en-GB" i="1" dirty="0"/>
              <a:t>Go Gently</a:t>
            </a:r>
            <a:r>
              <a:rPr lang="en-GB" dirty="0"/>
              <a:t>) through a critical lens.</a:t>
            </a:r>
          </a:p>
          <a:p>
            <a:r>
              <a:rPr lang="en-GB" dirty="0"/>
              <a:t>Develop strategies for recognising and challenging ageist assumptions in research, teaching, and professional practice.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294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 animBg="1"/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6FC0BEB-A983-31CD-C7CC-5A2A2D23F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6" r="24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713E7C-2F9E-14D5-6DA6-0CAA7EDD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30140"/>
            <a:ext cx="12191999" cy="1727860"/>
          </a:xfrm>
          <a:solidFill>
            <a:schemeClr val="bg1">
              <a:alpha val="79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Part one: </a:t>
            </a:r>
            <a:br>
              <a:rPr lang="en-US" dirty="0"/>
            </a:br>
            <a:br>
              <a:rPr lang="en-US" dirty="0"/>
            </a:br>
            <a:r>
              <a:rPr lang="en-GB" dirty="0">
                <a:effectLst/>
              </a:rPr>
              <a:t>Mapping Cultural stereotypes around Ageing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224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FF89E9-3C6C-C541-3A2B-AA1B923769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48"/>
          <a:stretch>
            <a:fillRect/>
          </a:stretch>
        </p:blipFill>
        <p:spPr>
          <a:xfrm>
            <a:off x="0" y="0"/>
            <a:ext cx="12192000" cy="6821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C938F3-6801-B50E-E15D-EF1DAB6E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5233"/>
            <a:ext cx="12192000" cy="1326321"/>
          </a:xfrm>
          <a:solidFill>
            <a:schemeClr val="bg1">
              <a:alpha val="65000"/>
            </a:schemeClr>
          </a:solidFill>
        </p:spPr>
        <p:txBody>
          <a:bodyPr>
            <a:normAutofit/>
          </a:bodyPr>
          <a:lstStyle/>
          <a:p>
            <a:r>
              <a:rPr lang="en-GB" sz="3200" dirty="0">
                <a:effectLst/>
              </a:rPr>
              <a:t>"What comes to mind when we say old age?"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10268-5E7A-7F20-A11B-95F407D27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262" y="2353565"/>
            <a:ext cx="5171557" cy="2956955"/>
          </a:xfrm>
          <a:solidFill>
            <a:schemeClr val="bg1">
              <a:alpha val="64868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Work individually for two minutes</a:t>
            </a:r>
          </a:p>
          <a:p>
            <a:r>
              <a:rPr lang="en-GB" dirty="0">
                <a:effectLst/>
              </a:rPr>
              <a:t>Write down the first five words, images, or ideas that come to mind when you hear:</a:t>
            </a:r>
          </a:p>
          <a:p>
            <a:pPr lvl="1"/>
            <a:r>
              <a:rPr lang="en-GB" dirty="0">
                <a:effectLst/>
              </a:rPr>
              <a:t>old age</a:t>
            </a:r>
          </a:p>
          <a:p>
            <a:pPr lvl="1"/>
            <a:r>
              <a:rPr lang="en-GB" dirty="0">
                <a:effectLst/>
              </a:rPr>
              <a:t>older person</a:t>
            </a:r>
          </a:p>
          <a:p>
            <a:pPr lvl="1"/>
            <a:r>
              <a:rPr lang="en-GB" dirty="0">
                <a:effectLst/>
              </a:rPr>
              <a:t>ageing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4F9238-8D5C-77A1-6A8E-83CB96F6E76B}"/>
              </a:ext>
            </a:extLst>
          </p:cNvPr>
          <p:cNvSpPr txBox="1">
            <a:spLocks/>
          </p:cNvSpPr>
          <p:nvPr/>
        </p:nvSpPr>
        <p:spPr>
          <a:xfrm>
            <a:off x="6500183" y="2353565"/>
            <a:ext cx="5171557" cy="2956955"/>
          </a:xfrm>
          <a:prstGeom prst="rect">
            <a:avLst/>
          </a:prstGeom>
          <a:solidFill>
            <a:schemeClr val="bg1">
              <a:alpha val="64736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effectLst/>
              </a:rPr>
              <a:t>Consider our shared list:</a:t>
            </a:r>
          </a:p>
          <a:p>
            <a:r>
              <a:rPr lang="en-GB" dirty="0">
                <a:effectLst/>
              </a:rPr>
              <a:t>Which themes dominate?</a:t>
            </a:r>
          </a:p>
          <a:p>
            <a:r>
              <a:rPr lang="en-GB" dirty="0">
                <a:effectLst/>
              </a:rPr>
              <a:t>Which are positive?</a:t>
            </a:r>
          </a:p>
          <a:p>
            <a:r>
              <a:rPr lang="en-GB" dirty="0">
                <a:effectLst/>
              </a:rPr>
              <a:t>Which are negative?</a:t>
            </a:r>
          </a:p>
          <a:p>
            <a:r>
              <a:rPr lang="en-GB" dirty="0">
                <a:effectLst/>
              </a:rPr>
              <a:t>What assumptions appear repeatedly?</a:t>
            </a:r>
          </a:p>
          <a:p>
            <a:r>
              <a:rPr lang="en-GB" dirty="0">
                <a:effectLst/>
              </a:rPr>
              <a:t>What is absent?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40B0ED7-1290-6E17-6C32-15400AAB5DE4}"/>
              </a:ext>
            </a:extLst>
          </p:cNvPr>
          <p:cNvSpPr txBox="1">
            <a:spLocks/>
          </p:cNvSpPr>
          <p:nvPr/>
        </p:nvSpPr>
        <p:spPr>
          <a:xfrm>
            <a:off x="272527" y="6161314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10 minutes</a:t>
            </a:r>
          </a:p>
        </p:txBody>
      </p:sp>
    </p:spTree>
    <p:extLst>
      <p:ext uri="{BB962C8B-B14F-4D97-AF65-F5344CB8AC3E}">
        <p14:creationId xmlns:p14="http://schemas.microsoft.com/office/powerpoint/2010/main" val="1360349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D226CB2-773D-29A6-6C7C-B8D1D6F2A1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11" r="13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E6439F-FEBE-C9F8-C135-675830EA8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290895"/>
            <a:ext cx="10353761" cy="1326321"/>
          </a:xfrm>
          <a:solidFill>
            <a:schemeClr val="bg1">
              <a:alpha val="74617"/>
            </a:schemeClr>
          </a:solidFill>
        </p:spPr>
        <p:txBody>
          <a:bodyPr/>
          <a:lstStyle/>
          <a:p>
            <a:r>
              <a:rPr lang="en-US" dirty="0"/>
              <a:t>1. Beyond biology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D90C4-30B6-EBBB-64B0-1FC9C41AE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3903944"/>
            <a:ext cx="10353762" cy="2117834"/>
          </a:xfrm>
          <a:solidFill>
            <a:schemeClr val="bg1">
              <a:alpha val="75143"/>
            </a:schemeClr>
          </a:solidFill>
        </p:spPr>
        <p:txBody>
          <a:bodyPr>
            <a:normAutofit/>
          </a:bodyPr>
          <a:lstStyle/>
          <a:p>
            <a:r>
              <a:rPr lang="en-GB" dirty="0">
                <a:effectLst/>
              </a:rPr>
              <a:t>When we talk about ageing, how much of what we mean is biological, and how much is shaped by social and cultural expectations?</a:t>
            </a:r>
          </a:p>
          <a:p>
            <a:pPr lvl="1"/>
            <a:r>
              <a:rPr lang="en-GB" dirty="0">
                <a:effectLst/>
              </a:rPr>
              <a:t>What makes someone seem "old"?</a:t>
            </a:r>
          </a:p>
          <a:p>
            <a:pPr lvl="1"/>
            <a:r>
              <a:rPr lang="en-GB" dirty="0">
                <a:effectLst/>
              </a:rPr>
              <a:t>Is age something we are, or something we perform?</a:t>
            </a:r>
          </a:p>
          <a:p>
            <a:pPr lvl="1"/>
            <a:r>
              <a:rPr lang="en-GB" dirty="0">
                <a:effectLst/>
              </a:rPr>
              <a:t>How might different contexts alter our perceptions of two people who are the same age?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7F17DA-869A-0FAF-C77D-A1F453F00E00}"/>
              </a:ext>
            </a:extLst>
          </p:cNvPr>
          <p:cNvSpPr txBox="1">
            <a:spLocks/>
          </p:cNvSpPr>
          <p:nvPr/>
        </p:nvSpPr>
        <p:spPr>
          <a:xfrm>
            <a:off x="272527" y="6161314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 minutes – selected questions</a:t>
            </a:r>
          </a:p>
        </p:txBody>
      </p:sp>
    </p:spTree>
    <p:extLst>
      <p:ext uri="{BB962C8B-B14F-4D97-AF65-F5344CB8AC3E}">
        <p14:creationId xmlns:p14="http://schemas.microsoft.com/office/powerpoint/2010/main" val="27898814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20B937-EFE1-E9B3-E7CC-8D38910159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2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5E0AB-7C1C-8915-F073-8D76FD065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22998"/>
            <a:ext cx="10353761" cy="1326321"/>
          </a:xfrm>
        </p:spPr>
        <p:txBody>
          <a:bodyPr/>
          <a:lstStyle/>
          <a:p>
            <a:r>
              <a:rPr lang="en-US" dirty="0"/>
              <a:t>2. Age as a system of 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B3E2B-C4B2-B0A6-ADA6-1E4ADF9A8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3807983"/>
            <a:ext cx="10353762" cy="2228193"/>
          </a:xfrm>
        </p:spPr>
        <p:txBody>
          <a:bodyPr/>
          <a:lstStyle/>
          <a:p>
            <a:r>
              <a:rPr lang="en-GB" dirty="0">
                <a:effectLst/>
              </a:rPr>
              <a:t>In what ways does age operate like other social categories, shaping who is listened to, valued, trusted, or ignored?</a:t>
            </a:r>
          </a:p>
          <a:p>
            <a:pPr lvl="1"/>
            <a:r>
              <a:rPr lang="en-GB" dirty="0">
                <a:effectLst/>
              </a:rPr>
              <a:t>When does age confer authority?</a:t>
            </a:r>
          </a:p>
          <a:p>
            <a:pPr lvl="1"/>
            <a:r>
              <a:rPr lang="en-GB" dirty="0">
                <a:effectLst/>
              </a:rPr>
              <a:t>When does it diminish authority?</a:t>
            </a:r>
          </a:p>
          <a:p>
            <a:pPr lvl="1"/>
            <a:r>
              <a:rPr lang="en-GB" dirty="0">
                <a:effectLst/>
              </a:rPr>
              <a:t>Who gets to define what counts as "appropriate" behaviour at different 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08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15D047-6AF4-9A58-11FF-91EDEBBF2C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E72257-B48F-6524-7B51-0C3658F30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75134"/>
            <a:ext cx="10353761" cy="1326321"/>
          </a:xfrm>
        </p:spPr>
        <p:txBody>
          <a:bodyPr/>
          <a:lstStyle/>
          <a:p>
            <a:r>
              <a:rPr lang="en-US" dirty="0"/>
              <a:t>3. </a:t>
            </a:r>
            <a:r>
              <a:rPr lang="en-GB" dirty="0">
                <a:effectLst/>
              </a:rPr>
              <a:t>Visibility and Invisibility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177E8-C97F-726E-AB0E-9FA8BF175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727434"/>
            <a:ext cx="4020206" cy="3286500"/>
          </a:xfrm>
          <a:solidFill>
            <a:schemeClr val="bg1">
              <a:alpha val="57000"/>
            </a:schemeClr>
          </a:solidFill>
        </p:spPr>
        <p:txBody>
          <a:bodyPr/>
          <a:lstStyle/>
          <a:p>
            <a:r>
              <a:rPr lang="en-GB" dirty="0">
                <a:effectLst/>
              </a:rPr>
              <a:t>Are older adults highly visible in contemporary culture, or largely invisible?</a:t>
            </a:r>
          </a:p>
          <a:p>
            <a:pPr lvl="1"/>
            <a:r>
              <a:rPr lang="en-GB" dirty="0"/>
              <a:t>Where do we see older people represented?</a:t>
            </a:r>
          </a:p>
          <a:p>
            <a:pPr lvl="1"/>
            <a:r>
              <a:rPr lang="en-GB" dirty="0"/>
              <a:t>What kinds of older people tend to be represented?</a:t>
            </a:r>
          </a:p>
          <a:p>
            <a:pPr lvl="1"/>
            <a:r>
              <a:rPr lang="en-GB" dirty="0"/>
              <a:t>Whose ageing remains unseen?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80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727ADE-941A-F4C5-62ED-546053AA83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8" r="1778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3A59F5-8176-0947-1735-14C8E5BF7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951" y="2548759"/>
            <a:ext cx="9491447" cy="1326321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en-US" dirty="0"/>
              <a:t>4. Narratives of decline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C667C-5ECE-3013-EE3F-78EF42482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951" y="4052348"/>
            <a:ext cx="9491447" cy="2099069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en-GB" dirty="0">
                <a:effectLst/>
              </a:rPr>
              <a:t>How often do cultural stories about ageing assume decline, loss, or deterioration?</a:t>
            </a:r>
            <a:endParaRPr lang="en-GB" dirty="0"/>
          </a:p>
          <a:p>
            <a:pPr lvl="1"/>
            <a:r>
              <a:rPr lang="en-GB" dirty="0"/>
              <a:t>What kinds of losses are most commonly associated with ageing?</a:t>
            </a:r>
          </a:p>
          <a:p>
            <a:pPr lvl="1"/>
            <a:r>
              <a:rPr lang="en-GB" dirty="0"/>
              <a:t>What emotions are attached to those losses?</a:t>
            </a:r>
          </a:p>
          <a:p>
            <a:pPr lvl="1"/>
            <a:r>
              <a:rPr lang="en-GB" dirty="0"/>
              <a:t>What experiences of ageing are left out when decline becomes the dominant narrative?</a:t>
            </a:r>
          </a:p>
          <a:p>
            <a:pPr lvl="1"/>
            <a:r>
              <a:rPr lang="en-GB" dirty="0"/>
              <a:t>Can you think of some examples from film, TV, or advertising?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70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A72EA6-3882-6F69-88A0-9F5CB42337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A79651-E548-E32A-9594-1B1BF1EC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25574"/>
            <a:ext cx="10353761" cy="1326321"/>
          </a:xfrm>
        </p:spPr>
        <p:txBody>
          <a:bodyPr/>
          <a:lstStyle/>
          <a:p>
            <a:r>
              <a:rPr lang="en-GB" dirty="0">
                <a:effectLst/>
              </a:rPr>
              <a:t>5. "Successful" or "Positive" Ageing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245C4-EDF3-2437-3CE0-6FE29094D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4682359"/>
            <a:ext cx="10353762" cy="1818290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effectLst/>
              </a:rPr>
              <a:t>What does our culture suggest a person should do in order to age "well"?</a:t>
            </a:r>
          </a:p>
          <a:p>
            <a:pPr lvl="1"/>
            <a:r>
              <a:rPr lang="en-GB" dirty="0"/>
              <a:t>What assumptions sit behind ideas such as active ageing, healthy ageing, or successful ageing?</a:t>
            </a:r>
          </a:p>
          <a:p>
            <a:pPr lvl="1"/>
            <a:r>
              <a:rPr lang="en-GB" dirty="0"/>
              <a:t>Who can realistically meet these expectations?</a:t>
            </a:r>
          </a:p>
          <a:p>
            <a:pPr lvl="1"/>
            <a:r>
              <a:rPr lang="en-GB" dirty="0"/>
              <a:t>What happens to people who cannot?</a:t>
            </a:r>
          </a:p>
          <a:p>
            <a:pPr lvl="1"/>
            <a:r>
              <a:rPr lang="en-GB" dirty="0"/>
              <a:t>Can you think of some examples from film, TV, or advertising?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64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42775E-FFB6-2648-8D7C-CD5EDF4E77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4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31A0EA-1918-D6F3-D555-9504D1CAC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268013"/>
            <a:ext cx="5528908" cy="1187669"/>
          </a:xfrm>
        </p:spPr>
        <p:txBody>
          <a:bodyPr/>
          <a:lstStyle/>
          <a:p>
            <a:r>
              <a:rPr lang="en-US" dirty="0"/>
              <a:t>6. The ageing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4772F-5FD9-FE3C-8C0F-4E02CC8AA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19" y="4571625"/>
            <a:ext cx="10353762" cy="1813410"/>
          </a:xfrm>
          <a:solidFill>
            <a:schemeClr val="bg1">
              <a:alpha val="73000"/>
            </a:schemeClr>
          </a:solidFill>
        </p:spPr>
        <p:txBody>
          <a:bodyPr/>
          <a:lstStyle/>
          <a:p>
            <a:r>
              <a:rPr lang="en-GB" dirty="0">
                <a:effectLst/>
              </a:rPr>
              <a:t>Why do bodily changes associated with ageing provoke such strong cultural reactions?</a:t>
            </a:r>
          </a:p>
          <a:p>
            <a:pPr lvl="1"/>
            <a:r>
              <a:rPr lang="en-GB" dirty="0"/>
              <a:t>Which bodily signs of ageing attract the most attention?</a:t>
            </a:r>
          </a:p>
          <a:p>
            <a:pPr lvl="1"/>
            <a:r>
              <a:rPr lang="en-GB" dirty="0"/>
              <a:t>Why do some signs become stigmatised?</a:t>
            </a:r>
          </a:p>
          <a:p>
            <a:pPr lvl="1"/>
            <a:r>
              <a:rPr lang="en-GB" dirty="0"/>
              <a:t>How are people encouraged to respond to visible ageing?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41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D39D78-C559-E62D-CC98-2CF6223DFF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11" r="13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09FD0C-957F-16D5-4480-2620444A7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1001110"/>
          </a:xfrm>
          <a:solidFill>
            <a:schemeClr val="bg1">
              <a:alpha val="47660"/>
            </a:schemeClr>
          </a:solidFill>
        </p:spPr>
        <p:txBody>
          <a:bodyPr/>
          <a:lstStyle/>
          <a:p>
            <a:r>
              <a:rPr lang="en-US" dirty="0"/>
              <a:t>7. </a:t>
            </a:r>
            <a:r>
              <a:rPr lang="en-GB" dirty="0">
                <a:effectLst/>
              </a:rPr>
              <a:t>intersectional ageing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96BFE-68ED-84F7-8CB2-F0E51FA60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3429000"/>
            <a:ext cx="10353762" cy="1818290"/>
          </a:xfrm>
          <a:solidFill>
            <a:schemeClr val="bg1">
              <a:alpha val="48000"/>
            </a:schemeClr>
          </a:solidFill>
        </p:spPr>
        <p:txBody>
          <a:bodyPr/>
          <a:lstStyle/>
          <a:p>
            <a:r>
              <a:rPr lang="en-GB" dirty="0">
                <a:effectLst/>
              </a:rPr>
              <a:t>Is there such a thing as a typical experience of ageing?</a:t>
            </a:r>
          </a:p>
          <a:p>
            <a:pPr lvl="1"/>
            <a:r>
              <a:rPr lang="en-GB" dirty="0"/>
              <a:t>How do class, gender, ethnicity, disability, sexuality, and geography shape experiences of ageing?</a:t>
            </a:r>
          </a:p>
          <a:p>
            <a:pPr lvl="1"/>
            <a:r>
              <a:rPr lang="en-GB" dirty="0"/>
              <a:t>Which older lives tend to become the "default" examples?</a:t>
            </a:r>
          </a:p>
          <a:p>
            <a:pPr lvl="1"/>
            <a:r>
              <a:rPr lang="en-GB" dirty="0"/>
              <a:t>What diversity gets overlooked?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192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24C465-15C3-538D-7ED8-70E3A1EF98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8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94E1B7-5204-93F2-B0E0-78E7AC33C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en-GB" b="0" dirty="0">
                <a:solidFill>
                  <a:schemeClr val="bg1"/>
                </a:solidFill>
                <a:effectLst/>
              </a:rPr>
              <a:t>Activity: Narrative Mapping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C520E-1AD0-730E-FF87-CE5C817EE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466178"/>
            <a:ext cx="10353762" cy="3572015"/>
          </a:xfrm>
          <a:solidFill>
            <a:schemeClr val="bg1">
              <a:alpha val="51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effectLst/>
              </a:rPr>
              <a:t>In groups, write down your responses to the following question:</a:t>
            </a:r>
          </a:p>
          <a:p>
            <a:r>
              <a:rPr lang="en-GB" dirty="0">
                <a:effectLst/>
              </a:rPr>
              <a:t>What are the dominant stories our culture tells about ageing?</a:t>
            </a:r>
          </a:p>
          <a:p>
            <a:pPr lvl="1"/>
            <a:r>
              <a:rPr lang="en-GB" dirty="0">
                <a:effectLst/>
              </a:rPr>
              <a:t>Consider themes such as</a:t>
            </a:r>
            <a:r>
              <a:rPr lang="en-GB" dirty="0"/>
              <a:t> dependency, wisdom, burden, active ageing, anti-ageing, intergenerational conflict</a:t>
            </a:r>
            <a:endParaRPr lang="en-GB" dirty="0">
              <a:effectLst/>
            </a:endParaRPr>
          </a:p>
          <a:p>
            <a:r>
              <a:rPr lang="en-GB" dirty="0">
                <a:effectLst/>
              </a:rPr>
              <a:t>For each narrative, consider the following questions:</a:t>
            </a:r>
          </a:p>
          <a:p>
            <a:pPr lvl="1"/>
            <a:r>
              <a:rPr lang="en-GB" dirty="0"/>
              <a:t>Where do we encounter it?</a:t>
            </a:r>
          </a:p>
          <a:p>
            <a:pPr lvl="1"/>
            <a:r>
              <a:rPr lang="en-GB" dirty="0"/>
              <a:t>Who benefits from it?</a:t>
            </a:r>
          </a:p>
          <a:p>
            <a:pPr lvl="1"/>
            <a:r>
              <a:rPr lang="en-GB" dirty="0"/>
              <a:t>Who is marginalised by it?</a:t>
            </a:r>
          </a:p>
          <a:p>
            <a:pPr lvl="1"/>
            <a:r>
              <a:rPr lang="en-GB" dirty="0"/>
              <a:t>What is ignored?</a:t>
            </a:r>
            <a:endParaRPr lang="en-GB" dirty="0">
              <a:effectLst/>
            </a:endParaRP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974DD93-4832-9135-D5B3-CF1428718C73}"/>
              </a:ext>
            </a:extLst>
          </p:cNvPr>
          <p:cNvSpPr txBox="1">
            <a:spLocks/>
          </p:cNvSpPr>
          <p:nvPr/>
        </p:nvSpPr>
        <p:spPr>
          <a:xfrm>
            <a:off x="130638" y="6268191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 minutes</a:t>
            </a:r>
          </a:p>
        </p:txBody>
      </p:sp>
    </p:spTree>
    <p:extLst>
      <p:ext uri="{BB962C8B-B14F-4D97-AF65-F5344CB8AC3E}">
        <p14:creationId xmlns:p14="http://schemas.microsoft.com/office/powerpoint/2010/main" val="1984073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E59E34-151F-445B-8FC9-DEC9CF9E3E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59" r="121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98B1FD-FF60-4CA6-0783-2444CC751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C5F3C-8BE0-4C29-A90C-41BCCE970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Which narratives feel most powerful today?</a:t>
            </a:r>
          </a:p>
          <a:p>
            <a:r>
              <a:rPr lang="en-GB" dirty="0">
                <a:solidFill>
                  <a:schemeClr val="bg1"/>
                </a:solidFill>
              </a:rPr>
              <a:t>Which have changed over time?</a:t>
            </a:r>
          </a:p>
          <a:p>
            <a:r>
              <a:rPr lang="en-GB" dirty="0">
                <a:solidFill>
                  <a:schemeClr val="bg1"/>
                </a:solidFill>
              </a:rPr>
              <a:t>How do these narratives appear within academia?</a:t>
            </a:r>
          </a:p>
          <a:p>
            <a:r>
              <a:rPr lang="en-GB" dirty="0">
                <a:solidFill>
                  <a:schemeClr val="bg1"/>
                </a:solidFill>
              </a:rPr>
              <a:t>How do they shape research priorities, teaching, and institutional culture?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7BC303-EF0E-92B2-E12C-354FF50DD619}"/>
              </a:ext>
            </a:extLst>
          </p:cNvPr>
          <p:cNvSpPr txBox="1">
            <a:spLocks/>
          </p:cNvSpPr>
          <p:nvPr/>
        </p:nvSpPr>
        <p:spPr>
          <a:xfrm>
            <a:off x="272527" y="6161314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10 minutes</a:t>
            </a:r>
          </a:p>
        </p:txBody>
      </p:sp>
    </p:spTree>
    <p:extLst>
      <p:ext uri="{BB962C8B-B14F-4D97-AF65-F5344CB8AC3E}">
        <p14:creationId xmlns:p14="http://schemas.microsoft.com/office/powerpoint/2010/main" val="1573400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E7AB66-F634-6D24-7DC9-9445C673C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A98F98-02FF-319C-29EA-B924016D8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46887"/>
            <a:ext cx="12191999" cy="2011113"/>
          </a:xfrm>
          <a:solidFill>
            <a:schemeClr val="bg1">
              <a:alpha val="59802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Part two: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case study analysis – </a:t>
            </a:r>
            <a:r>
              <a:rPr lang="en-US" i="1" dirty="0"/>
              <a:t>go gently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987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087AE1A-21E9-D5F6-FDCE-7D19680CA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D0D27C-9959-8F08-7B44-C6F79D2E9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0"/>
            <a:ext cx="10353761" cy="1326321"/>
          </a:xfrm>
        </p:spPr>
        <p:txBody>
          <a:bodyPr/>
          <a:lstStyle/>
          <a:p>
            <a:r>
              <a:rPr lang="en-US" dirty="0"/>
              <a:t>Initial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4C141-7F95-3AF7-53D8-0A73F1F2B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1157" y="3011212"/>
            <a:ext cx="4099036" cy="2409121"/>
          </a:xfrm>
          <a:solidFill>
            <a:schemeClr val="bg1">
              <a:alpha val="74000"/>
            </a:schemeClr>
          </a:solidFill>
        </p:spPr>
        <p:txBody>
          <a:bodyPr/>
          <a:lstStyle/>
          <a:p>
            <a:r>
              <a:rPr lang="en-US" dirty="0"/>
              <a:t>In pairs, </a:t>
            </a:r>
            <a:r>
              <a:rPr lang="en-GB" dirty="0">
                <a:effectLst/>
              </a:rPr>
              <a:t>share one scene, image, line, or interaction from the play that stayed with you</a:t>
            </a:r>
          </a:p>
          <a:p>
            <a:pPr lvl="1"/>
            <a:r>
              <a:rPr lang="en-GB" dirty="0"/>
              <a:t>Why did it stay with you?</a:t>
            </a:r>
          </a:p>
          <a:p>
            <a:pPr lvl="1"/>
            <a:r>
              <a:rPr lang="en-GB" dirty="0"/>
              <a:t>What assumptions about ageing does it reveal or challenge?</a:t>
            </a:r>
            <a:endParaRPr lang="en-GB" dirty="0">
              <a:effectLst/>
            </a:endParaRP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440200-F7ED-6562-CAB1-BD683E0CD638}"/>
              </a:ext>
            </a:extLst>
          </p:cNvPr>
          <p:cNvSpPr txBox="1">
            <a:spLocks/>
          </p:cNvSpPr>
          <p:nvPr/>
        </p:nvSpPr>
        <p:spPr>
          <a:xfrm>
            <a:off x="256762" y="6375069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/>
                </a:solidFill>
              </a:rPr>
              <a:t>10 minutes</a:t>
            </a:r>
          </a:p>
        </p:txBody>
      </p:sp>
    </p:spTree>
    <p:extLst>
      <p:ext uri="{BB962C8B-B14F-4D97-AF65-F5344CB8AC3E}">
        <p14:creationId xmlns:p14="http://schemas.microsoft.com/office/powerpoint/2010/main" val="2842359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0315E0-F085-59B9-28B0-291BABBE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E3FDD5-25A9-7213-E47A-2014147BB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13755"/>
            <a:ext cx="10353761" cy="1326321"/>
          </a:xfrm>
        </p:spPr>
        <p:txBody>
          <a:bodyPr/>
          <a:lstStyle/>
          <a:p>
            <a:r>
              <a:rPr lang="en-US" dirty="0"/>
              <a:t>Scene analysis: climactic conflict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8C61F-236B-3FC8-73E9-CB1E0DD4A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314735"/>
            <a:ext cx="10353762" cy="3695136"/>
          </a:xfrm>
          <a:solidFill>
            <a:schemeClr val="bg1">
              <a:alpha val="73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>
                <a:effectLst/>
              </a:rPr>
              <a:t>Representation</a:t>
            </a:r>
          </a:p>
          <a:p>
            <a:r>
              <a:rPr lang="en-GB" dirty="0">
                <a:effectLst/>
              </a:rPr>
              <a:t>How is age being represented?</a:t>
            </a:r>
          </a:p>
          <a:p>
            <a:r>
              <a:rPr lang="en-GB" dirty="0">
                <a:effectLst/>
              </a:rPr>
              <a:t>What visual or narrative cues are being used?</a:t>
            </a:r>
          </a:p>
          <a:p>
            <a:pPr marL="0" indent="0">
              <a:buNone/>
            </a:pPr>
            <a:r>
              <a:rPr lang="en-GB" b="1" dirty="0">
                <a:effectLst/>
              </a:rPr>
              <a:t>Assumptions</a:t>
            </a:r>
          </a:p>
          <a:p>
            <a:r>
              <a:rPr lang="en-GB" dirty="0">
                <a:effectLst/>
              </a:rPr>
              <a:t>What assumptions about ageing appear?</a:t>
            </a:r>
          </a:p>
          <a:p>
            <a:r>
              <a:rPr lang="en-GB" dirty="0">
                <a:effectLst/>
              </a:rPr>
              <a:t>Who is assumed to have authority?</a:t>
            </a:r>
          </a:p>
          <a:p>
            <a:r>
              <a:rPr lang="en-GB" dirty="0">
                <a:effectLst/>
              </a:rPr>
              <a:t>Who is assumed to be vulnerable?</a:t>
            </a:r>
          </a:p>
          <a:p>
            <a:pPr marL="0" indent="0">
              <a:buNone/>
            </a:pPr>
            <a:endParaRPr lang="en-GB" dirty="0">
              <a:effectLst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DE69E4-0F6C-8E2B-A7C2-2A3E4AC40E5F}"/>
              </a:ext>
            </a:extLst>
          </p:cNvPr>
          <p:cNvSpPr txBox="1">
            <a:spLocks/>
          </p:cNvSpPr>
          <p:nvPr/>
        </p:nvSpPr>
        <p:spPr>
          <a:xfrm>
            <a:off x="6757059" y="2314735"/>
            <a:ext cx="4510497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effectLst/>
              </a:rPr>
              <a:t>Voice</a:t>
            </a:r>
          </a:p>
          <a:p>
            <a:r>
              <a:rPr lang="en-GB" dirty="0">
                <a:effectLst/>
              </a:rPr>
              <a:t>Whose perspective dominates?</a:t>
            </a:r>
          </a:p>
          <a:p>
            <a:r>
              <a:rPr lang="en-GB" dirty="0">
                <a:effectLst/>
              </a:rPr>
              <a:t>Whose voice is absent?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effectLst/>
              </a:rPr>
              <a:t>Complexity</a:t>
            </a:r>
          </a:p>
          <a:p>
            <a:r>
              <a:rPr lang="en-GB" dirty="0">
                <a:effectLst/>
              </a:rPr>
              <a:t>Does the scene reinforce stereotypes?</a:t>
            </a:r>
          </a:p>
          <a:p>
            <a:r>
              <a:rPr lang="en-GB" dirty="0">
                <a:effectLst/>
              </a:rPr>
              <a:t>Does it complicate them?</a:t>
            </a:r>
          </a:p>
          <a:p>
            <a:r>
              <a:rPr lang="en-GB" dirty="0">
                <a:effectLst/>
              </a:rPr>
              <a:t>Does it do both simultaneously?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845FD0-DD79-D13C-2FD0-202C62A348D0}"/>
              </a:ext>
            </a:extLst>
          </p:cNvPr>
          <p:cNvSpPr txBox="1">
            <a:spLocks/>
          </p:cNvSpPr>
          <p:nvPr/>
        </p:nvSpPr>
        <p:spPr>
          <a:xfrm>
            <a:off x="177934" y="6301599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25 minutes</a:t>
            </a:r>
          </a:p>
        </p:txBody>
      </p:sp>
    </p:spTree>
    <p:extLst>
      <p:ext uri="{BB962C8B-B14F-4D97-AF65-F5344CB8AC3E}">
        <p14:creationId xmlns:p14="http://schemas.microsoft.com/office/powerpoint/2010/main" val="4027705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2F37DC-9DC1-B01A-7E58-16810AF20C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F04C2E-F10F-35CF-39ED-EA8F47D8E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8" y="395844"/>
            <a:ext cx="10353761" cy="1326321"/>
          </a:xfrm>
        </p:spPr>
        <p:txBody>
          <a:bodyPr/>
          <a:lstStyle/>
          <a:p>
            <a:r>
              <a:rPr lang="en-US" dirty="0"/>
              <a:t>Re-watch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70ED1-FEB9-D620-733D-07B92F7B0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935920"/>
            <a:ext cx="5554718" cy="4225394"/>
          </a:xfrm>
          <a:solidFill>
            <a:schemeClr val="bg1">
              <a:alpha val="69000"/>
            </a:schemeClr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Watch the scene again, focusing on a specific lens</a:t>
            </a:r>
          </a:p>
          <a:p>
            <a:r>
              <a:rPr lang="en-GB" b="1" dirty="0">
                <a:effectLst/>
              </a:rPr>
              <a:t>Group A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Ageism and stereotypes</a:t>
            </a:r>
          </a:p>
          <a:p>
            <a:r>
              <a:rPr lang="en-GB" b="1" dirty="0">
                <a:effectLst/>
              </a:rPr>
              <a:t>Group B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Embodiment and the ageing body</a:t>
            </a:r>
          </a:p>
          <a:p>
            <a:r>
              <a:rPr lang="en-GB" b="1" dirty="0">
                <a:effectLst/>
              </a:rPr>
              <a:t>Group C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Care, dependency, and autonomy</a:t>
            </a:r>
          </a:p>
          <a:p>
            <a:r>
              <a:rPr lang="en-GB" b="1" dirty="0">
                <a:effectLst/>
              </a:rPr>
              <a:t>Group D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Gender and ageing</a:t>
            </a:r>
          </a:p>
          <a:p>
            <a:r>
              <a:rPr lang="en-GB" b="1" dirty="0">
                <a:effectLst/>
              </a:rPr>
              <a:t>Group E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Memory, identity, and temporality</a:t>
            </a:r>
          </a:p>
          <a:p>
            <a:pPr marL="0" indent="0">
              <a:buNone/>
            </a:pPr>
            <a:r>
              <a:rPr lang="en-GB" dirty="0">
                <a:effectLst/>
              </a:rPr>
              <a:t>What became visible on the second viewing that you did not notice the first time?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1AC478-FDDF-E2B1-27F6-4AA2DE41F47F}"/>
              </a:ext>
            </a:extLst>
          </p:cNvPr>
          <p:cNvSpPr txBox="1">
            <a:spLocks/>
          </p:cNvSpPr>
          <p:nvPr/>
        </p:nvSpPr>
        <p:spPr>
          <a:xfrm>
            <a:off x="272527" y="6161314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25 minutes</a:t>
            </a:r>
          </a:p>
        </p:txBody>
      </p:sp>
    </p:spTree>
    <p:extLst>
      <p:ext uri="{BB962C8B-B14F-4D97-AF65-F5344CB8AC3E}">
        <p14:creationId xmlns:p14="http://schemas.microsoft.com/office/powerpoint/2010/main" val="295785421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CB1FFF-3CCC-E49F-FA49-97B0FF1AC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22" r="1222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1A738-9279-2006-BD12-6C69B4A7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50372"/>
            <a:ext cx="12192000" cy="1907628"/>
          </a:xfrm>
          <a:solidFill>
            <a:schemeClr val="bg1">
              <a:alpha val="44065"/>
            </a:schemeClr>
          </a:solidFill>
        </p:spPr>
        <p:txBody>
          <a:bodyPr>
            <a:normAutofit fontScale="90000"/>
          </a:bodyPr>
          <a:lstStyle/>
          <a:p>
            <a:r>
              <a:rPr lang="en-GB" dirty="0">
                <a:effectLst/>
              </a:rPr>
              <a:t>Part 3:</a:t>
            </a:r>
            <a:br>
              <a:rPr lang="en-GB" dirty="0">
                <a:effectLst/>
              </a:rPr>
            </a:br>
            <a:br>
              <a:rPr lang="en-GB" dirty="0">
                <a:effectLst/>
              </a:rPr>
            </a:br>
            <a:r>
              <a:rPr lang="en-GB" dirty="0">
                <a:effectLst/>
              </a:rPr>
              <a:t>Deconstructing and </a:t>
            </a:r>
            <a:br>
              <a:rPr lang="en-GB" dirty="0">
                <a:effectLst/>
              </a:rPr>
            </a:br>
            <a:r>
              <a:rPr lang="en-GB" dirty="0">
                <a:effectLst/>
              </a:rPr>
              <a:t>Reimagining Narratives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808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2D472E5-EBDD-5A69-BCAC-47E80A42E8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27" r="31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A38840-FD58-6C7B-7ACC-2386ED3BA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66103"/>
            <a:ext cx="10353761" cy="1326321"/>
          </a:xfrm>
          <a:solidFill>
            <a:schemeClr val="bg1">
              <a:alpha val="66000"/>
            </a:schemeClr>
          </a:solidFill>
        </p:spPr>
        <p:txBody>
          <a:bodyPr/>
          <a:lstStyle/>
          <a:p>
            <a:r>
              <a:rPr lang="en-US" dirty="0"/>
              <a:t>Stereotype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0272F-DDE3-FFAE-3A7B-2DC46CC95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52423"/>
            <a:ext cx="10353762" cy="3565053"/>
          </a:xfrm>
          <a:solidFill>
            <a:schemeClr val="bg1">
              <a:alpha val="66000"/>
            </a:schemeClr>
          </a:solidFill>
        </p:spPr>
        <p:txBody>
          <a:bodyPr/>
          <a:lstStyle/>
          <a:p>
            <a:r>
              <a:rPr lang="en-US" dirty="0"/>
              <a:t>In groups, identify stereotypes found </a:t>
            </a:r>
          </a:p>
          <a:p>
            <a:pPr lvl="1"/>
            <a:r>
              <a:rPr lang="en-GB" dirty="0">
                <a:effectLst/>
              </a:rPr>
              <a:t>in the play</a:t>
            </a:r>
          </a:p>
          <a:p>
            <a:pPr lvl="1"/>
            <a:r>
              <a:rPr lang="en-GB" dirty="0">
                <a:effectLst/>
              </a:rPr>
              <a:t>in broader media</a:t>
            </a:r>
          </a:p>
          <a:p>
            <a:pPr lvl="1"/>
            <a:r>
              <a:rPr lang="en-GB" dirty="0">
                <a:effectLst/>
              </a:rPr>
              <a:t>in academia</a:t>
            </a:r>
          </a:p>
          <a:p>
            <a:pPr lvl="1"/>
            <a:r>
              <a:rPr lang="en-GB" dirty="0">
                <a:effectLst/>
              </a:rPr>
              <a:t>in policy discourse</a:t>
            </a:r>
          </a:p>
          <a:p>
            <a:r>
              <a:rPr lang="en-US" dirty="0"/>
              <a:t>For each stereotype, note down what it </a:t>
            </a:r>
            <a:r>
              <a:rPr lang="en-US" b="1" dirty="0"/>
              <a:t>assumes</a:t>
            </a:r>
            <a:r>
              <a:rPr lang="en-US" dirty="0"/>
              <a:t> and what it </a:t>
            </a:r>
            <a:r>
              <a:rPr lang="en-US" b="1" dirty="0"/>
              <a:t>obscures</a:t>
            </a:r>
          </a:p>
          <a:p>
            <a:r>
              <a:rPr lang="en-US" dirty="0"/>
              <a:t>Examples might include: </a:t>
            </a:r>
            <a:r>
              <a:rPr lang="en-GB" dirty="0"/>
              <a:t>older people are frail, older people are wise, ageing equals decline, ageing well means remaining youthful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38397F-66F5-55D1-FE6B-01C5EFA20A9F}"/>
              </a:ext>
            </a:extLst>
          </p:cNvPr>
          <p:cNvSpPr txBox="1">
            <a:spLocks/>
          </p:cNvSpPr>
          <p:nvPr/>
        </p:nvSpPr>
        <p:spPr>
          <a:xfrm>
            <a:off x="272527" y="6161314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15 minutes</a:t>
            </a:r>
          </a:p>
        </p:txBody>
      </p:sp>
    </p:spTree>
    <p:extLst>
      <p:ext uri="{BB962C8B-B14F-4D97-AF65-F5344CB8AC3E}">
        <p14:creationId xmlns:p14="http://schemas.microsoft.com/office/powerpoint/2010/main" val="1387139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38C83-11E6-BFFE-2BA4-43779484F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" y="0"/>
            <a:ext cx="12186062" cy="6854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C2B41D-E766-BFD3-B207-3EA9DD2C2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112" y="525242"/>
            <a:ext cx="10595776" cy="1326321"/>
          </a:xfrm>
          <a:solidFill>
            <a:schemeClr val="bg1">
              <a:alpha val="62000"/>
            </a:schemeClr>
          </a:solidFill>
        </p:spPr>
        <p:txBody>
          <a:bodyPr/>
          <a:lstStyle/>
          <a:p>
            <a:r>
              <a:rPr lang="en-US" dirty="0"/>
              <a:t>Counter-narrative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B55C0-99F7-F2AB-9E0F-59DE2A03C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112" y="2513242"/>
            <a:ext cx="6164923" cy="3122831"/>
          </a:xfrm>
          <a:solidFill>
            <a:schemeClr val="bg1">
              <a:alpha val="63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dirty="0"/>
              <a:t>Choose a stereotype</a:t>
            </a:r>
          </a:p>
          <a:p>
            <a:r>
              <a:rPr lang="en-US" dirty="0"/>
              <a:t>Describe where you have seen this in a specific media example from film, TV, or advertising</a:t>
            </a:r>
          </a:p>
          <a:p>
            <a:r>
              <a:rPr lang="en-US" dirty="0"/>
              <a:t>Consider:</a:t>
            </a:r>
          </a:p>
          <a:p>
            <a:pPr lvl="1"/>
            <a:r>
              <a:rPr lang="en-GB" dirty="0"/>
              <a:t>What alternative story could be told?</a:t>
            </a:r>
          </a:p>
          <a:p>
            <a:pPr lvl="1"/>
            <a:r>
              <a:rPr lang="en-GB" dirty="0"/>
              <a:t>What perspectives are missing?</a:t>
            </a:r>
          </a:p>
          <a:p>
            <a:pPr lvl="1"/>
            <a:r>
              <a:rPr lang="en-GB" dirty="0"/>
              <a:t>What complexity has been flattened?</a:t>
            </a:r>
          </a:p>
          <a:p>
            <a:pPr lvl="1"/>
            <a:r>
              <a:rPr lang="en-GB" dirty="0"/>
              <a:t>What would a less ageist representation look like?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09DCB39-4AD4-F597-AF79-A945D8B16F23}"/>
              </a:ext>
            </a:extLst>
          </p:cNvPr>
          <p:cNvSpPr txBox="1">
            <a:spLocks/>
          </p:cNvSpPr>
          <p:nvPr/>
        </p:nvSpPr>
        <p:spPr>
          <a:xfrm>
            <a:off x="7277256" y="2513242"/>
            <a:ext cx="4116632" cy="3122831"/>
          </a:xfrm>
          <a:prstGeom prst="rect">
            <a:avLst/>
          </a:prstGeom>
          <a:solidFill>
            <a:schemeClr val="bg1">
              <a:alpha val="62492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Plan and/or create:</a:t>
            </a:r>
          </a:p>
          <a:p>
            <a:pPr lvl="1"/>
            <a:r>
              <a:rPr lang="en-GB" dirty="0">
                <a:effectLst/>
              </a:rPr>
              <a:t>a revised scene</a:t>
            </a:r>
          </a:p>
          <a:p>
            <a:pPr lvl="1"/>
            <a:r>
              <a:rPr lang="en-GB" dirty="0">
                <a:effectLst/>
              </a:rPr>
              <a:t>a short synopsis</a:t>
            </a:r>
          </a:p>
          <a:p>
            <a:pPr lvl="1"/>
            <a:r>
              <a:rPr lang="en-GB" dirty="0">
                <a:effectLst/>
              </a:rPr>
              <a:t>a research question</a:t>
            </a:r>
          </a:p>
          <a:p>
            <a:pPr lvl="1"/>
            <a:r>
              <a:rPr lang="en-GB" dirty="0">
                <a:effectLst/>
              </a:rPr>
              <a:t>a teaching activity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29C6C3-DBBA-4094-5E37-0B9F84CEF2AF}"/>
              </a:ext>
            </a:extLst>
          </p:cNvPr>
          <p:cNvSpPr txBox="1">
            <a:spLocks/>
          </p:cNvSpPr>
          <p:nvPr/>
        </p:nvSpPr>
        <p:spPr>
          <a:xfrm>
            <a:off x="272527" y="6161314"/>
            <a:ext cx="10353762" cy="482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 minutes</a:t>
            </a:r>
          </a:p>
        </p:txBody>
      </p:sp>
    </p:spTree>
    <p:extLst>
      <p:ext uri="{BB962C8B-B14F-4D97-AF65-F5344CB8AC3E}">
        <p14:creationId xmlns:p14="http://schemas.microsoft.com/office/powerpoint/2010/main" val="3159769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BA7E32-0B6C-EAF6-763F-D909BE59A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89" r="1088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473330-0547-6C79-B575-37FCE32EC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299" y="313305"/>
            <a:ext cx="6953198" cy="1326321"/>
          </a:xfrm>
          <a:solidFill>
            <a:schemeClr val="bg1">
              <a:alpha val="54000"/>
            </a:schemeClr>
          </a:solidFill>
        </p:spPr>
        <p:txBody>
          <a:bodyPr/>
          <a:lstStyle/>
          <a:p>
            <a:r>
              <a:rPr lang="en-US" dirty="0"/>
              <a:t>Application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8DBE4-A6C7-7C40-16B3-D9B1E4961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299" y="1952931"/>
            <a:ext cx="4336122" cy="4525453"/>
          </a:xfrm>
          <a:solidFill>
            <a:schemeClr val="bg1">
              <a:alpha val="54000"/>
            </a:schemeClr>
          </a:solidFill>
        </p:spPr>
        <p:txBody>
          <a:bodyPr>
            <a:normAutofit/>
          </a:bodyPr>
          <a:lstStyle/>
          <a:p>
            <a:r>
              <a:rPr lang="en-GB" dirty="0">
                <a:effectLst/>
              </a:rPr>
              <a:t>How might this discussion affect your own work?</a:t>
            </a:r>
          </a:p>
          <a:p>
            <a:r>
              <a:rPr lang="en-US" dirty="0"/>
              <a:t>Consider:</a:t>
            </a:r>
          </a:p>
          <a:p>
            <a:pPr lvl="1"/>
            <a:r>
              <a:rPr lang="en-GB" dirty="0">
                <a:effectLst/>
              </a:rPr>
              <a:t>research design</a:t>
            </a:r>
          </a:p>
          <a:p>
            <a:pPr lvl="1"/>
            <a:r>
              <a:rPr lang="en-GB" dirty="0">
                <a:effectLst/>
              </a:rPr>
              <a:t>participant recruitment</a:t>
            </a:r>
          </a:p>
          <a:p>
            <a:pPr lvl="1"/>
            <a:r>
              <a:rPr lang="en-GB" dirty="0">
                <a:effectLst/>
              </a:rPr>
              <a:t>curriculum design</a:t>
            </a:r>
          </a:p>
          <a:p>
            <a:pPr lvl="1"/>
            <a:r>
              <a:rPr lang="en-GB" dirty="0">
                <a:effectLst/>
              </a:rPr>
              <a:t>public engagement</a:t>
            </a:r>
          </a:p>
          <a:p>
            <a:pPr lvl="1"/>
            <a:r>
              <a:rPr lang="en-GB" dirty="0">
                <a:effectLst/>
              </a:rPr>
              <a:t>media commentary</a:t>
            </a:r>
          </a:p>
          <a:p>
            <a:pPr lvl="1"/>
            <a:r>
              <a:rPr lang="en-GB" dirty="0">
                <a:effectLst/>
              </a:rPr>
              <a:t>institutional practice</a:t>
            </a:r>
          </a:p>
          <a:p>
            <a:r>
              <a:rPr lang="en-US" dirty="0"/>
              <a:t>Can you identify a change you could make based on today’s ideas?</a:t>
            </a:r>
          </a:p>
        </p:txBody>
      </p:sp>
    </p:spTree>
    <p:extLst>
      <p:ext uri="{BB962C8B-B14F-4D97-AF65-F5344CB8AC3E}">
        <p14:creationId xmlns:p14="http://schemas.microsoft.com/office/powerpoint/2010/main" val="3730299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683067-6B30-A169-415D-DD1C569EB1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54" r="12854"/>
          <a:stretch>
            <a:fillRect/>
          </a:stretch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03B9E4-31E9-0D03-EEB2-D1D3DDA0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42" y="4673485"/>
            <a:ext cx="4336122" cy="1486464"/>
          </a:xfrm>
        </p:spPr>
        <p:txBody>
          <a:bodyPr/>
          <a:lstStyle/>
          <a:p>
            <a:r>
              <a:rPr lang="en-US" dirty="0"/>
              <a:t>Closing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0A149-3163-A033-CD0F-82F4FB04D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764" y="4673485"/>
            <a:ext cx="5518875" cy="1486464"/>
          </a:xfrm>
        </p:spPr>
        <p:txBody>
          <a:bodyPr>
            <a:normAutofit/>
          </a:bodyPr>
          <a:lstStyle/>
          <a:p>
            <a:r>
              <a:rPr lang="en-GB" dirty="0">
                <a:effectLst/>
              </a:rPr>
              <a:t>Before this session, I thought ageing was...</a:t>
            </a:r>
          </a:p>
          <a:p>
            <a:r>
              <a:rPr lang="en-GB" dirty="0">
                <a:effectLst/>
              </a:rPr>
              <a:t>Now I am questioning...</a:t>
            </a:r>
          </a:p>
          <a:p>
            <a:r>
              <a:rPr lang="en-GB" dirty="0">
                <a:effectLst/>
              </a:rPr>
              <a:t>One narrative I will pay more attention to is...</a:t>
            </a:r>
          </a:p>
        </p:txBody>
      </p:sp>
    </p:spTree>
    <p:extLst>
      <p:ext uri="{BB962C8B-B14F-4D97-AF65-F5344CB8AC3E}">
        <p14:creationId xmlns:p14="http://schemas.microsoft.com/office/powerpoint/2010/main" val="2939702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115C8A68-A13C-934D-BF6A-C5AF81D8A899}" vid="{B035E1FF-7E81-134D-8B61-4F8BFCE8B2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3028</TotalTime>
  <Words>1346</Words>
  <Application>Microsoft Office PowerPoint</Application>
  <PresentationFormat>Widescreen</PresentationFormat>
  <Paragraphs>193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Damask</vt:lpstr>
      <vt:lpstr>Office Theme</vt:lpstr>
      <vt:lpstr>PowerPoint Presentation</vt:lpstr>
      <vt:lpstr>PowerPoint Presentation</vt:lpstr>
      <vt:lpstr>PowerPoint Presentation</vt:lpstr>
      <vt:lpstr>Pre-session activity</vt:lpstr>
      <vt:lpstr>Plan &amp; aims</vt:lpstr>
      <vt:lpstr>Part one:   Mapping Cultural stereotypes around Ageing</vt:lpstr>
      <vt:lpstr>"What comes to mind when we say old age?"</vt:lpstr>
      <vt:lpstr>1. Beyond biology</vt:lpstr>
      <vt:lpstr>2. Age as a system of power</vt:lpstr>
      <vt:lpstr>3. Visibility and Invisibility </vt:lpstr>
      <vt:lpstr>4. Narratives of decline</vt:lpstr>
      <vt:lpstr>5. "Successful" or "Positive" Ageing</vt:lpstr>
      <vt:lpstr>6. The ageing body</vt:lpstr>
      <vt:lpstr>7. intersectional ageing</vt:lpstr>
      <vt:lpstr>Activity: Narrative Mapping</vt:lpstr>
      <vt:lpstr>reflection</vt:lpstr>
      <vt:lpstr>Part two:   case study analysis – go gently</vt:lpstr>
      <vt:lpstr>Initial discussion</vt:lpstr>
      <vt:lpstr>Scene analysis: climactic conflict</vt:lpstr>
      <vt:lpstr>Re-watch</vt:lpstr>
      <vt:lpstr>Part 3:  Deconstructing and  Reimagining Narratives</vt:lpstr>
      <vt:lpstr>Stereotype audit</vt:lpstr>
      <vt:lpstr>Counter-narrative workshop</vt:lpstr>
      <vt:lpstr>Application exercise</vt:lpstr>
      <vt:lpstr>Closing reflection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Marcus Nicholls</dc:creator>
  <cp:lastModifiedBy>Marcus Nicholls</cp:lastModifiedBy>
  <cp:revision>36</cp:revision>
  <dcterms:created xsi:type="dcterms:W3CDTF">2026-06-10T09:48:12Z</dcterms:created>
  <dcterms:modified xsi:type="dcterms:W3CDTF">2026-09-29T11:09:15Z</dcterms:modified>
</cp:coreProperties>
</file>