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1" r:id="rId3"/>
    <p:sldId id="304" r:id="rId4"/>
    <p:sldId id="305" r:id="rId5"/>
    <p:sldId id="465" r:id="rId6"/>
    <p:sldId id="466" r:id="rId7"/>
    <p:sldId id="467" r:id="rId8"/>
    <p:sldId id="468" r:id="rId9"/>
    <p:sldId id="473" r:id="rId10"/>
    <p:sldId id="276" r:id="rId11"/>
    <p:sldId id="469" r:id="rId12"/>
    <p:sldId id="470" r:id="rId13"/>
    <p:sldId id="313" r:id="rId14"/>
    <p:sldId id="321" r:id="rId15"/>
    <p:sldId id="349" r:id="rId16"/>
    <p:sldId id="472" r:id="rId17"/>
    <p:sldId id="316" r:id="rId18"/>
    <p:sldId id="475" r:id="rId19"/>
    <p:sldId id="460" r:id="rId20"/>
    <p:sldId id="317" r:id="rId21"/>
    <p:sldId id="444" r:id="rId22"/>
    <p:sldId id="462" r:id="rId23"/>
    <p:sldId id="463" r:id="rId24"/>
    <p:sldId id="318" r:id="rId25"/>
    <p:sldId id="459" r:id="rId26"/>
    <p:sldId id="474" r:id="rId27"/>
    <p:sldId id="348" r:id="rId28"/>
    <p:sldId id="419" r:id="rId29"/>
    <p:sldId id="423" r:id="rId30"/>
    <p:sldId id="424" r:id="rId31"/>
    <p:sldId id="421" r:id="rId32"/>
    <p:sldId id="436" r:id="rId33"/>
    <p:sldId id="427" r:id="rId34"/>
    <p:sldId id="428" r:id="rId35"/>
    <p:sldId id="429" r:id="rId36"/>
    <p:sldId id="430" r:id="rId37"/>
    <p:sldId id="435" r:id="rId3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tup" initials="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7"/>
  </p:normalViewPr>
  <p:slideViewPr>
    <p:cSldViewPr snapToGrid="0" snapToObjects="1">
      <p:cViewPr>
        <p:scale>
          <a:sx n="100" d="100"/>
          <a:sy n="100" d="100"/>
        </p:scale>
        <p:origin x="144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510B5-36E4-654F-9D93-3E0ABEFC27F3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6FB37-39B8-C24F-A80B-F885EA03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69B6-77F8-C046-9ABF-8976E872F0E7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E141B-0A46-7E4B-9F8F-2A222B90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6E6E-9AA5-4F96-BE7B-1E47A72EF8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141B-0A46-7E4B-9F8F-2A222B9096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6E6E-9AA5-4F96-BE7B-1E47A72EF84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6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2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F03E-ED7D-9C47-8918-0BF082F6574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8131-64D6-FA44-A0F5-086DC2C54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ator-network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8837"/>
            <a:ext cx="7772400" cy="1470025"/>
          </a:xfrm>
        </p:spPr>
        <p:txBody>
          <a:bodyPr/>
          <a:lstStyle/>
          <a:p>
            <a:r>
              <a:rPr lang="en-US" dirty="0"/>
              <a:t>Writing for publication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8" y="1936360"/>
            <a:ext cx="5869618" cy="464920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45500" y="4262839"/>
            <a:ext cx="3073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Professor Jennie Wilson</a:t>
            </a:r>
          </a:p>
          <a:p>
            <a:r>
              <a:rPr lang="en-US" sz="2600" dirty="0"/>
              <a:t>Richard Wells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163728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96962"/>
            <a:ext cx="94020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The Five “C’s” of writing for publication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44" y="2133810"/>
            <a:ext cx="7886700" cy="447827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Coherence</a:t>
            </a:r>
          </a:p>
          <a:p>
            <a:r>
              <a:rPr lang="en-US" dirty="0">
                <a:latin typeface="Arial" panose="020B0604020202020204" pitchFamily="34" charset="0"/>
              </a:rPr>
              <a:t>Clarity</a:t>
            </a:r>
          </a:p>
          <a:p>
            <a:r>
              <a:rPr lang="en-US" dirty="0">
                <a:latin typeface="Arial" panose="020B0604020202020204" pitchFamily="34" charset="0"/>
              </a:rPr>
              <a:t>Consistency</a:t>
            </a:r>
          </a:p>
          <a:p>
            <a:r>
              <a:rPr lang="en-US" dirty="0">
                <a:latin typeface="Arial" panose="020B0604020202020204" pitchFamily="34" charset="0"/>
              </a:rPr>
              <a:t>Conciseness</a:t>
            </a:r>
          </a:p>
          <a:p>
            <a:r>
              <a:rPr lang="en-US" dirty="0">
                <a:latin typeface="Arial" panose="020B0604020202020204" pitchFamily="34" charset="0"/>
              </a:rPr>
              <a:t>Conviction</a:t>
            </a:r>
          </a:p>
        </p:txBody>
      </p:sp>
      <p:pic>
        <p:nvPicPr>
          <p:cNvPr id="16387" name="Picture 3" descr="https://www.cuinsight.com/wp-content/uploads/2015/07/33364-5a1d56e8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8" t="12566" r="27685" b="8496"/>
          <a:stretch>
            <a:fillRect/>
          </a:stretch>
        </p:blipFill>
        <p:spPr bwMode="auto">
          <a:xfrm>
            <a:off x="5261894" y="1502120"/>
            <a:ext cx="5141400" cy="4837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602532">
            <a:off x="6043705" y="258736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Coherence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841381" y="226071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Clarity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8428427">
            <a:off x="5741181" y="407318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Conviction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0261165">
            <a:off x="8079944" y="3809131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Consistency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3542869">
            <a:off x="6927263" y="4849535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Conciseness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74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D700-BE89-F1A7-D673-3972D28B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research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565B-1DB4-07CB-885C-C271B77F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405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Conclusion (not always necessary)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elements</a:t>
            </a:r>
          </a:p>
          <a:p>
            <a:r>
              <a:rPr lang="en-US" sz="2800" dirty="0"/>
              <a:t>Strengths &amp; limitations</a:t>
            </a:r>
          </a:p>
          <a:p>
            <a:r>
              <a:rPr lang="en-US" sz="2800" dirty="0"/>
              <a:t>‘What work adds’</a:t>
            </a:r>
          </a:p>
          <a:p>
            <a:r>
              <a:rPr lang="en-US" sz="2800" dirty="0"/>
              <a:t>Key words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41741-D33A-B813-8C97-B4A31918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1638300"/>
            <a:ext cx="4835117" cy="4063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283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EE08-57EC-4C7B-97DB-C78FA8F5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Word count!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40CC-50BC-37E6-736A-9BE41B3F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064500" cy="4525963"/>
          </a:xfrm>
        </p:spPr>
        <p:txBody>
          <a:bodyPr/>
          <a:lstStyle/>
          <a:p>
            <a:r>
              <a:rPr lang="en-US" dirty="0"/>
              <a:t>Varies between journals</a:t>
            </a:r>
          </a:p>
          <a:p>
            <a:r>
              <a:rPr lang="en-US" dirty="0"/>
              <a:t>Original research usually 3 – 4000 words (tables usually count as around 500 words)</a:t>
            </a:r>
          </a:p>
          <a:p>
            <a:r>
              <a:rPr lang="en-US" dirty="0"/>
              <a:t>Quantitative research maybe more (6000)</a:t>
            </a:r>
          </a:p>
          <a:p>
            <a:r>
              <a:rPr lang="en-US" dirty="0"/>
              <a:t>Additional material can usually be added as ‘web appendices’</a:t>
            </a:r>
          </a:p>
          <a:p>
            <a:r>
              <a:rPr lang="en-US" b="1" dirty="0"/>
              <a:t>You will need to be concise!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8F039-B5F3-7D65-72B5-EB342B9A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422" y="274638"/>
            <a:ext cx="3893978" cy="20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535157"/>
            <a:ext cx="8229600" cy="1143000"/>
          </a:xfrm>
        </p:spPr>
        <p:txBody>
          <a:bodyPr/>
          <a:lstStyle/>
          <a:p>
            <a:r>
              <a:rPr lang="en-US" dirty="0"/>
              <a:t>Structuring your paper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945711"/>
            <a:ext cx="10795000" cy="345178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Set the scene, context for work, why it is an important issue</a:t>
            </a:r>
          </a:p>
          <a:p>
            <a:pPr lvl="1"/>
            <a:r>
              <a:rPr lang="en-US" dirty="0"/>
              <a:t>It does not need to be very long</a:t>
            </a:r>
          </a:p>
          <a:p>
            <a:pPr lvl="1"/>
            <a:r>
              <a:rPr lang="en-US" dirty="0"/>
              <a:t>It does not need to review every publication on the topic!</a:t>
            </a:r>
          </a:p>
          <a:p>
            <a:pPr lvl="1"/>
            <a:r>
              <a:rPr lang="en-US" dirty="0"/>
              <a:t>End the introduction with the aims &amp; objectives of your study/work</a:t>
            </a:r>
          </a:p>
          <a:p>
            <a:pPr lvl="2"/>
            <a:r>
              <a:rPr lang="en-US" dirty="0"/>
              <a:t>What question were you trying to answer?</a:t>
            </a:r>
          </a:p>
          <a:p>
            <a:pPr lvl="1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9776" y="165401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38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1" y="431799"/>
            <a:ext cx="8229600" cy="926963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04" y="1651000"/>
            <a:ext cx="9874682" cy="46275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dirty="0"/>
              <a:t>Study design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Use </a:t>
            </a:r>
            <a:r>
              <a:rPr lang="en-US" dirty="0" err="1"/>
              <a:t>recognised</a:t>
            </a:r>
            <a:r>
              <a:rPr lang="en-US" dirty="0"/>
              <a:t> Study Reporting Guidelines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dirty="0"/>
              <a:t>Setting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where, what unit, time frame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dirty="0"/>
              <a:t>Participants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eligibility or exclusion criteria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dirty="0"/>
              <a:t>Recruitment or selection of participants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dirty="0"/>
              <a:t>Sampling method (if relevant)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600" b="1" dirty="0"/>
              <a:t>Must refer to ethical approval 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543FF-6EEC-614F-390A-72CD22234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431800"/>
            <a:ext cx="4699000" cy="23519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605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SQUIRE: Reporting Quality Improvement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System level work to improve the quality, safety, and value of healthcare, using methods to establish that observed outcomes were due to the intervention(s).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Problem description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Available knowledge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Specific aims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Context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Interventions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Study methods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Measures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Analysis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Results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Discussion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366" y="2903599"/>
            <a:ext cx="5129434" cy="32225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868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4543-D8CB-C040-391C-B5B94673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13CC1-6F25-8983-9535-5FC109F51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800" dirty="0"/>
              <a:t>Describe what was done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000" dirty="0"/>
              <a:t>Clear definitions (</a:t>
            </a:r>
            <a:r>
              <a:rPr lang="en-US" sz="3000" i="1" dirty="0"/>
              <a:t>think about ‘non-expert’ audience</a:t>
            </a:r>
            <a:r>
              <a:rPr lang="en-US" sz="3000" dirty="0"/>
              <a:t>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000" dirty="0"/>
              <a:t>Be concise but clear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000" dirty="0"/>
              <a:t>Enough detail to be replicated by others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3000" dirty="0"/>
              <a:t>Clearly describe interventions/treatments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3800" dirty="0"/>
              <a:t>Include any statistical methods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522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Start with summary e.g. size of sample, no. cases, no. questionnaires/respondents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 tables to display detail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refer to, </a:t>
            </a:r>
            <a:r>
              <a:rPr lang="en-US" b="1" dirty="0"/>
              <a:t>but do not  repeat</a:t>
            </a:r>
            <a:r>
              <a:rPr lang="en-US" dirty="0"/>
              <a:t>, numbers in text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Ensure content is easy to understand (define terms in footnotes)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Label figure axes and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Clearly define calculations (e.g. numerator/denominator)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Do not include methods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C0504D"/>
                </a:solidFill>
              </a:rPr>
              <a:t>Do not interpret results – simply state them</a:t>
            </a:r>
          </a:p>
          <a:p>
            <a:endParaRPr lang="en-US" dirty="0"/>
          </a:p>
        </p:txBody>
      </p:sp>
      <p:sp>
        <p:nvSpPr>
          <p:cNvPr id="4" name="AutoShape 4" descr="Image result for resul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807" y="160339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7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88E18-65A1-A9F9-8418-DCF5E816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444440"/>
            <a:ext cx="7937500" cy="57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41300"/>
            <a:ext cx="7886700" cy="1006216"/>
          </a:xfrm>
        </p:spPr>
        <p:txBody>
          <a:bodyPr/>
          <a:lstStyle/>
          <a:p>
            <a:r>
              <a:rPr lang="en-US" dirty="0"/>
              <a:t>Purpose of the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10837"/>
            <a:ext cx="10871200" cy="4995081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b="1" i="1" dirty="0"/>
              <a:t>Interprets the significance of your findings in light of what was already known about the research problem being investigated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Identifies and explains any new understanding or insights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Discusses relevance of findings to wider literature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Connects to the introduction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Research questions or hypotheses you posed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/>
              <a:t>Does not simply repeat or rearrange the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4635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4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writing for publication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4" y="1858361"/>
            <a:ext cx="8442326" cy="44966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Adding </a:t>
            </a:r>
            <a:r>
              <a:rPr lang="en-US" b="1" dirty="0"/>
              <a:t>new</a:t>
            </a:r>
            <a:r>
              <a:rPr lang="en-US" dirty="0"/>
              <a:t> knowledge to the field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/>
              <a:t>‘Telling your story’ - clearly and succinctly explaining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you did?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you did it?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happened?</a:t>
            </a:r>
          </a:p>
        </p:txBody>
      </p:sp>
      <p:sp>
        <p:nvSpPr>
          <p:cNvPr id="4" name="AutoShape 4" descr="Image result for writ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148" y="3519055"/>
            <a:ext cx="3603052" cy="2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9454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41" y="1163792"/>
            <a:ext cx="10305473" cy="55598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dirty="0" err="1"/>
              <a:t>Summarise</a:t>
            </a:r>
            <a:r>
              <a:rPr lang="en-US" sz="4000" dirty="0"/>
              <a:t> your main findings (results)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not repeat your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 not present new results in the Discussion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Interpret your findings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Answer your own </a:t>
            </a:r>
            <a:r>
              <a:rPr lang="en-US" dirty="0">
                <a:solidFill>
                  <a:srgbClr val="000000"/>
                </a:solidFill>
              </a:rPr>
              <a:t>research/improvement </a:t>
            </a:r>
            <a:r>
              <a:rPr lang="en-US" dirty="0"/>
              <a:t>question!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Why are your results important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your results compare with other similar studie</a:t>
            </a:r>
            <a:r>
              <a:rPr lang="en-US" dirty="0">
                <a:solidFill>
                  <a:srgbClr val="000000"/>
                </a:solidFill>
              </a:rPr>
              <a:t>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Why might your results differ from those of other author</a:t>
            </a:r>
            <a:r>
              <a:rPr lang="en-US" dirty="0">
                <a:solidFill>
                  <a:srgbClr val="000000"/>
                </a:solidFill>
              </a:rPr>
              <a:t>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Alternative explanation - why might your results not have been as expecte</a:t>
            </a:r>
            <a:r>
              <a:rPr lang="en-US" dirty="0">
                <a:solidFill>
                  <a:srgbClr val="000000"/>
                </a:solidFill>
              </a:rPr>
              <a:t>d?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Strengths and limitations of your research?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</a:pPr>
            <a:r>
              <a:rPr lang="en-US" sz="4000" dirty="0"/>
              <a:t>What are the implications of your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754" y="27463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1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few editor </a:t>
            </a:r>
            <a:r>
              <a:rPr lang="en-US" b="1" dirty="0">
                <a:solidFill>
                  <a:srgbClr val="FF0000"/>
                </a:solidFill>
              </a:rPr>
              <a:t>red flags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</a:t>
            </a:r>
            <a:r>
              <a:rPr lang="fr-FR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t over interpret your results, be conservative in your claims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Remember that the data are the data: nothing more, nothing less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Don</a:t>
            </a:r>
            <a:r>
              <a:rPr lang="fr-FR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t write two results sections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focus on the </a:t>
            </a:r>
            <a:r>
              <a:rPr lang="en-US" i="1" dirty="0">
                <a:solidFill>
                  <a:srgbClr val="0070C0"/>
                </a:solidFill>
              </a:rPr>
              <a:t>interpretation</a:t>
            </a:r>
            <a:r>
              <a:rPr lang="en-US" dirty="0">
                <a:solidFill>
                  <a:srgbClr val="0070C0"/>
                </a:solidFill>
              </a:rPr>
              <a:t> of those results, not the data itself.</a:t>
            </a:r>
          </a:p>
          <a:p>
            <a:r>
              <a:rPr lang="en-US" dirty="0">
                <a:solidFill>
                  <a:srgbClr val="FF0000"/>
                </a:solidFill>
              </a:rPr>
              <a:t>Don’t introduce new results in the discussion</a:t>
            </a:r>
          </a:p>
          <a:p>
            <a:r>
              <a:rPr lang="en-US" dirty="0">
                <a:solidFill>
                  <a:srgbClr val="FF0000"/>
                </a:solidFill>
              </a:rPr>
              <a:t>Don</a:t>
            </a:r>
            <a:r>
              <a:rPr lang="fr-FR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t ignore non-significant results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discuss everything, but be concise, brief, and specific.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9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on </a:t>
            </a:r>
            <a:r>
              <a:rPr lang="en-US" b="1" dirty="0" err="1"/>
              <a:t>organisation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sz="3600" dirty="0"/>
              <a:t>Describe the relationships shown by each major result and place them in proper perspective. 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The sequence of this information is important; </a:t>
            </a:r>
          </a:p>
          <a:p>
            <a:pPr lvl="1">
              <a:lnSpc>
                <a:spcPct val="130000"/>
              </a:lnSpc>
            </a:pPr>
            <a:r>
              <a:rPr lang="en-US" sz="3200" dirty="0"/>
              <a:t>first state the answer, </a:t>
            </a:r>
          </a:p>
          <a:p>
            <a:pPr lvl="1">
              <a:lnSpc>
                <a:spcPct val="130000"/>
              </a:lnSpc>
            </a:pPr>
            <a:r>
              <a:rPr lang="en-US" sz="3200" dirty="0"/>
              <a:t>then the relevant results, </a:t>
            </a:r>
          </a:p>
          <a:p>
            <a:pPr lvl="1">
              <a:lnSpc>
                <a:spcPct val="130000"/>
              </a:lnSpc>
            </a:pPr>
            <a:r>
              <a:rPr lang="en-US" sz="3200" dirty="0"/>
              <a:t>then cite the work of others.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Present issues in the same order as they were described in your results section.</a:t>
            </a:r>
          </a:p>
          <a:p>
            <a:pPr>
              <a:lnSpc>
                <a:spcPct val="130000"/>
              </a:lnSpc>
            </a:pPr>
            <a:r>
              <a:rPr lang="en-US" sz="3600" dirty="0"/>
              <a:t>Highlight unexpected findings</a:t>
            </a:r>
          </a:p>
        </p:txBody>
      </p:sp>
    </p:spTree>
    <p:extLst>
      <p:ext uri="{BB962C8B-B14F-4D97-AF65-F5344CB8AC3E}">
        <p14:creationId xmlns:p14="http://schemas.microsoft.com/office/powerpoint/2010/main" val="75156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paragraph should be focused on a specific point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Start each paragraph with a sentence introducing what it is about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you took the 1</a:t>
            </a:r>
            <a:r>
              <a:rPr lang="en-US" baseline="30000" dirty="0"/>
              <a:t>st</a:t>
            </a:r>
            <a:r>
              <a:rPr lang="en-US" dirty="0"/>
              <a:t> sentence of all your paragraphs the reader should be able to know what the paper is about</a:t>
            </a:r>
          </a:p>
          <a:p>
            <a:pPr>
              <a:lnSpc>
                <a:spcPct val="140000"/>
              </a:lnSpc>
            </a:pPr>
            <a:endParaRPr lang="en-US" i="1" dirty="0"/>
          </a:p>
          <a:p>
            <a:pPr>
              <a:lnSpc>
                <a:spcPct val="14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735999"/>
            <a:ext cx="5499100" cy="2411773"/>
          </a:xfrm>
        </p:spPr>
        <p:txBody>
          <a:bodyPr/>
          <a:lstStyle/>
          <a:p>
            <a:r>
              <a:rPr lang="en-GB" sz="2800" dirty="0"/>
              <a:t>You can provide a succinct summary of what your work has shown as a concluding statement (2 or 3 sentences!)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4466134"/>
            <a:ext cx="1884700" cy="187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74725A-83CB-7E2B-BED8-CDA36AC1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1144227"/>
            <a:ext cx="5105400" cy="51934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192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5346700" cy="4525963"/>
          </a:xfrm>
        </p:spPr>
        <p:txBody>
          <a:bodyPr/>
          <a:lstStyle/>
          <a:p>
            <a:r>
              <a:rPr lang="en-US" dirty="0"/>
              <a:t>Structured abstract</a:t>
            </a:r>
          </a:p>
          <a:p>
            <a:pPr lvl="1"/>
            <a:r>
              <a:rPr lang="en-US" sz="2400" dirty="0"/>
              <a:t>Usually 250-300 words</a:t>
            </a:r>
          </a:p>
          <a:p>
            <a:pPr lvl="1"/>
            <a:r>
              <a:rPr lang="en-US" sz="2400" dirty="0"/>
              <a:t>Structured with headings e.g. Introduction, aims, methods, results, conclusions</a:t>
            </a:r>
          </a:p>
          <a:p>
            <a:r>
              <a:rPr lang="en-US" dirty="0"/>
              <a:t>Unstructured abstract</a:t>
            </a:r>
          </a:p>
          <a:p>
            <a:pPr lvl="1"/>
            <a:r>
              <a:rPr lang="en-US" sz="2400" dirty="0"/>
              <a:t>Summary of paper</a:t>
            </a:r>
          </a:p>
          <a:p>
            <a:pPr lvl="1"/>
            <a:r>
              <a:rPr lang="en-US" sz="2400" dirty="0"/>
              <a:t>Similar content without headings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F68FA-A99F-451B-D92B-564BA878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00" y="1417638"/>
            <a:ext cx="5909215" cy="38401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171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0ECB-30FD-B08E-687C-5C5D825B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1C19-F320-4EF6-808B-C510857A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journal policy on AI</a:t>
            </a:r>
          </a:p>
          <a:p>
            <a:r>
              <a:rPr lang="en-US" dirty="0"/>
              <a:t>Do not use AI to create manipulate or alter results</a:t>
            </a:r>
          </a:p>
          <a:p>
            <a:r>
              <a:rPr lang="en-US" dirty="0"/>
              <a:t>Can use to help you edit e.g. improving clarity </a:t>
            </a:r>
          </a:p>
          <a:p>
            <a:r>
              <a:rPr lang="en-US" dirty="0"/>
              <a:t>You are responsible for the accuracy of any material generated by AI – check sources, avoid plagiarism, ensure you apply critical analysis </a:t>
            </a:r>
          </a:p>
          <a:p>
            <a:r>
              <a:rPr lang="en-US" dirty="0"/>
              <a:t>Disclose how AI has been used in the manuscript</a:t>
            </a:r>
          </a:p>
        </p:txBody>
      </p:sp>
    </p:spTree>
    <p:extLst>
      <p:ext uri="{BB962C8B-B14F-4D97-AF65-F5344CB8AC3E}">
        <p14:creationId xmlns:p14="http://schemas.microsoft.com/office/powerpoint/2010/main" val="216635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926" y="1186437"/>
            <a:ext cx="9137075" cy="520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2492189" y="3263432"/>
            <a:ext cx="1304365" cy="363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37206" y="3267915"/>
            <a:ext cx="1304365" cy="363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826166" y="2667283"/>
            <a:ext cx="2814940" cy="3433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91187" y="3267915"/>
            <a:ext cx="1304365" cy="363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10279"/>
            <a:ext cx="9117106" cy="11761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 study reporting guidelines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7779" y="951672"/>
            <a:ext cx="357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http://www.equator-network.org/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8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paper to a journal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138" y="1136038"/>
            <a:ext cx="3279675" cy="25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6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76" y="2408650"/>
            <a:ext cx="6206638" cy="3517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164768" y="2689709"/>
            <a:ext cx="4430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Types of article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Structure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Word length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Author contribution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Referencing style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Figure – submission format e.g. jpeg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9358" y="188543"/>
            <a:ext cx="521594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Author guidelines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469B04-3CF6-29E5-15AF-CC30D904E3E6}"/>
              </a:ext>
            </a:extLst>
          </p:cNvPr>
          <p:cNvSpPr txBox="1"/>
          <p:nvPr/>
        </p:nvSpPr>
        <p:spPr>
          <a:xfrm>
            <a:off x="533400" y="1137334"/>
            <a:ext cx="10400219" cy="1091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dirty="0"/>
              <a:t>Check the author guidelines for the journal you intend to submit to</a:t>
            </a: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dirty="0"/>
              <a:t>Make sure you follow the guidelines </a:t>
            </a:r>
          </a:p>
        </p:txBody>
      </p:sp>
    </p:spTree>
    <p:extLst>
      <p:ext uri="{BB962C8B-B14F-4D97-AF65-F5344CB8AC3E}">
        <p14:creationId xmlns:p14="http://schemas.microsoft.com/office/powerpoint/2010/main" val="412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prosemedia.com/wp-content/uploads/2013/09/target-aud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008" y="2996634"/>
            <a:ext cx="3101449" cy="31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458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do I decide where to publish?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056" y="1903368"/>
            <a:ext cx="8229600" cy="388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Who are my target audience?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What do I have to say? </a:t>
            </a:r>
          </a:p>
          <a:p>
            <a:r>
              <a:rPr lang="en-US" dirty="0"/>
              <a:t>Who needs to hear it? </a:t>
            </a:r>
          </a:p>
          <a:p>
            <a:r>
              <a:rPr lang="en-US" dirty="0"/>
              <a:t>What journals publish on this topic?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0849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754"/>
            <a:ext cx="10972800" cy="1143000"/>
          </a:xfrm>
        </p:spPr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118519"/>
            <a:ext cx="10972800" cy="3812382"/>
          </a:xfrm>
        </p:spPr>
        <p:txBody>
          <a:bodyPr>
            <a:normAutofit/>
          </a:bodyPr>
          <a:lstStyle/>
          <a:p>
            <a:r>
              <a:rPr lang="en-US" dirty="0"/>
              <a:t>Format your submission as outlined in Instructions for Authors</a:t>
            </a:r>
          </a:p>
          <a:p>
            <a:r>
              <a:rPr lang="en-US" dirty="0"/>
              <a:t>Use correct grammar and consistent tenses</a:t>
            </a:r>
          </a:p>
          <a:p>
            <a:r>
              <a:rPr lang="en-US" dirty="0"/>
              <a:t>Use academic language </a:t>
            </a:r>
          </a:p>
          <a:p>
            <a:pPr lvl="1"/>
            <a:r>
              <a:rPr lang="en-US" dirty="0"/>
              <a:t>Generally, ‘third person’; avoid emotive words like ‘enormous’, </a:t>
            </a:r>
          </a:p>
          <a:p>
            <a:r>
              <a:rPr lang="en-US" dirty="0"/>
              <a:t>Use every sentence wisely </a:t>
            </a:r>
          </a:p>
          <a:p>
            <a:pPr lvl="1"/>
            <a:r>
              <a:rPr lang="en-US" dirty="0"/>
              <a:t>don</a:t>
            </a:r>
            <a:r>
              <a:rPr lang="uk-UA" dirty="0"/>
              <a:t>’</a:t>
            </a:r>
            <a:r>
              <a:rPr lang="en-US" dirty="0"/>
              <a:t>t repeat yourself and make sure what you are saying is clear, important to say and in a coherent, logical order!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6700" y="1567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6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Checking your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someone else in your team to read it (who is good at writing!)</a:t>
            </a:r>
          </a:p>
          <a:p>
            <a:pPr lvl="1"/>
            <a:r>
              <a:rPr lang="en-GB" dirty="0"/>
              <a:t>Does it make sense</a:t>
            </a:r>
          </a:p>
          <a:p>
            <a:pPr lvl="1"/>
            <a:r>
              <a:rPr lang="en-GB" dirty="0"/>
              <a:t>Is it well structured</a:t>
            </a:r>
          </a:p>
          <a:p>
            <a:pPr lvl="1"/>
            <a:r>
              <a:rPr lang="en-GB" dirty="0"/>
              <a:t>Is it written in an academic style</a:t>
            </a:r>
          </a:p>
          <a:p>
            <a:pPr lvl="1"/>
            <a:r>
              <a:rPr lang="en-GB" dirty="0"/>
              <a:t>Can the English &amp; grammar be improved?</a:t>
            </a:r>
          </a:p>
          <a:p>
            <a:pPr lvl="1"/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437" y="2202874"/>
            <a:ext cx="1565563" cy="46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3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Authorship (COPE guidelines)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267" y="1557338"/>
            <a:ext cx="5244134" cy="31797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34" y="1379537"/>
            <a:ext cx="5416066" cy="53514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800" dirty="0"/>
              <a:t>Authors should meet all 4 criteria:</a:t>
            </a:r>
          </a:p>
          <a:p>
            <a:pPr>
              <a:lnSpc>
                <a:spcPct val="140000"/>
              </a:lnSpc>
            </a:pPr>
            <a:r>
              <a:rPr lang="en-US" sz="3800" dirty="0"/>
              <a:t>Substantial contribution to:</a:t>
            </a:r>
          </a:p>
          <a:p>
            <a:pPr lvl="1">
              <a:lnSpc>
                <a:spcPct val="140000"/>
              </a:lnSpc>
            </a:pPr>
            <a:r>
              <a:rPr lang="en-US" sz="3200" dirty="0"/>
              <a:t>conception/design</a:t>
            </a:r>
          </a:p>
          <a:p>
            <a:pPr lvl="1">
              <a:lnSpc>
                <a:spcPct val="140000"/>
              </a:lnSpc>
            </a:pPr>
            <a:r>
              <a:rPr lang="en-US" sz="3200" dirty="0"/>
              <a:t>Acquisition of data</a:t>
            </a:r>
          </a:p>
          <a:p>
            <a:pPr lvl="1">
              <a:lnSpc>
                <a:spcPct val="140000"/>
              </a:lnSpc>
            </a:pPr>
            <a:r>
              <a:rPr lang="en-US" sz="3200" dirty="0"/>
              <a:t>Analysis/interpretation of data </a:t>
            </a:r>
          </a:p>
          <a:p>
            <a:pPr>
              <a:lnSpc>
                <a:spcPct val="140000"/>
              </a:lnSpc>
            </a:pPr>
            <a:r>
              <a:rPr lang="en-US" sz="3800" dirty="0"/>
              <a:t>Drafting or revising the work</a:t>
            </a:r>
          </a:p>
          <a:p>
            <a:pPr>
              <a:lnSpc>
                <a:spcPct val="140000"/>
              </a:lnSpc>
            </a:pPr>
            <a:r>
              <a:rPr lang="en-US" sz="3800" dirty="0"/>
              <a:t>Final approval </a:t>
            </a:r>
          </a:p>
          <a:p>
            <a:pPr>
              <a:lnSpc>
                <a:spcPct val="140000"/>
              </a:lnSpc>
            </a:pPr>
            <a:r>
              <a:rPr lang="en-US" sz="3800" dirty="0"/>
              <a:t>Accountable for accuracy/integrity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en-US" b="1" dirty="0"/>
              <a:t>International Committee of Medical Journal Editors (ICMJE) </a:t>
            </a:r>
            <a:endParaRPr lang="en-US" dirty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8366" y="5056326"/>
            <a:ext cx="283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You can find information on the COPE website </a:t>
            </a:r>
          </a:p>
        </p:txBody>
      </p:sp>
    </p:spTree>
    <p:extLst>
      <p:ext uri="{BB962C8B-B14F-4D97-AF65-F5344CB8AC3E}">
        <p14:creationId xmlns:p14="http://schemas.microsoft.com/office/powerpoint/2010/main" val="213655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Publishers’ Peer review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614" y="1589809"/>
            <a:ext cx="10594786" cy="367838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Single blind vs. double blind review</a:t>
            </a:r>
          </a:p>
          <a:p>
            <a:pPr>
              <a:buFont typeface="Wingdings" charset="2"/>
              <a:buChar char="§"/>
            </a:pPr>
            <a:r>
              <a:rPr lang="en-US" dirty="0"/>
              <a:t>Typically 2-3 reviewers selected and invited to review</a:t>
            </a:r>
          </a:p>
          <a:p>
            <a:pPr>
              <a:buFont typeface="Wingdings" charset="2"/>
              <a:buChar char="§"/>
            </a:pPr>
            <a:r>
              <a:rPr lang="en-US" dirty="0"/>
              <a:t>Recommendations include: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Accept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Minor revision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Major revision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Reject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527" y="45350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98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peer-review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462618"/>
            <a:ext cx="10756900" cy="51159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View on importance of the work</a:t>
            </a:r>
          </a:p>
          <a:p>
            <a:r>
              <a:rPr lang="en-US" dirty="0"/>
              <a:t>Check on quality of work</a:t>
            </a:r>
          </a:p>
          <a:p>
            <a:pPr lvl="1"/>
            <a:r>
              <a:rPr lang="en-US" dirty="0"/>
              <a:t>methods &amp; analysis appropriate</a:t>
            </a:r>
          </a:p>
          <a:p>
            <a:pPr lvl="1"/>
            <a:r>
              <a:rPr lang="en-US" dirty="0"/>
              <a:t>conclusions valid</a:t>
            </a:r>
          </a:p>
          <a:p>
            <a:r>
              <a:rPr lang="en-US" dirty="0"/>
              <a:t>Check on ‘readability’</a:t>
            </a:r>
          </a:p>
          <a:p>
            <a:pPr lvl="1"/>
            <a:r>
              <a:rPr lang="en-US" dirty="0"/>
              <a:t>Does it make sense?</a:t>
            </a:r>
          </a:p>
          <a:p>
            <a:pPr lvl="1"/>
            <a:r>
              <a:rPr lang="en-US" dirty="0"/>
              <a:t>Could the work be replicated - is anything missing</a:t>
            </a:r>
          </a:p>
          <a:p>
            <a:r>
              <a:rPr lang="en-US" dirty="0"/>
              <a:t>Improve structure &amp; content</a:t>
            </a:r>
          </a:p>
          <a:p>
            <a:r>
              <a:rPr lang="en-US" dirty="0"/>
              <a:t>Endorsement by ‘peers’</a:t>
            </a:r>
          </a:p>
          <a:p>
            <a:pPr lvl="1"/>
            <a:r>
              <a:rPr lang="en-US" dirty="0"/>
              <a:t>indication of robustness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8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brary.ryerson.ca/wp-content/uploads/rev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999" y="1218576"/>
            <a:ext cx="2623781" cy="28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074" y="187788"/>
            <a:ext cx="824786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Review, revise, respond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51" y="2215162"/>
            <a:ext cx="977264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Thank reviewers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Avoid defensive tone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Respond to all points raised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Can justify alternative – but pick your battles!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Structure your response (create a table with Q and As; track change or highlight manuscript text)</a:t>
            </a:r>
          </a:p>
        </p:txBody>
      </p:sp>
    </p:spTree>
    <p:extLst>
      <p:ext uri="{BB962C8B-B14F-4D97-AF65-F5344CB8AC3E}">
        <p14:creationId xmlns:p14="http://schemas.microsoft.com/office/powerpoint/2010/main" val="1624164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91268"/>
            <a:ext cx="4777381" cy="470571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Think about what you need to do now to convert your work into a publication!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Draft an outline plan for the content of the paper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83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plan</a:t>
            </a:r>
            <a:r>
              <a:rPr lang="is-IS" dirty="0"/>
              <a:t>….....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1773238"/>
            <a:ext cx="10363200" cy="39671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What needs to be done to complete your first draft?</a:t>
            </a:r>
          </a:p>
          <a:p>
            <a:pPr>
              <a:lnSpc>
                <a:spcPct val="130000"/>
              </a:lnSpc>
            </a:pPr>
            <a:r>
              <a:rPr lang="en-US" dirty="0"/>
              <a:t>When will you schedule your writing time?</a:t>
            </a:r>
          </a:p>
          <a:p>
            <a:pPr>
              <a:lnSpc>
                <a:spcPct val="130000"/>
              </a:lnSpc>
            </a:pPr>
            <a:r>
              <a:rPr lang="en-US" dirty="0"/>
              <a:t>Who is going to be your critical friend?</a:t>
            </a:r>
          </a:p>
          <a:p>
            <a:pPr>
              <a:lnSpc>
                <a:spcPct val="130000"/>
              </a:lnSpc>
            </a:pPr>
            <a:r>
              <a:rPr lang="en-US" dirty="0"/>
              <a:t>Use SMART objectives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Specific, Measurable, Achievable, Realistic, Timely</a:t>
            </a:r>
          </a:p>
        </p:txBody>
      </p:sp>
    </p:spTree>
    <p:extLst>
      <p:ext uri="{BB962C8B-B14F-4D97-AF65-F5344CB8AC3E}">
        <p14:creationId xmlns:p14="http://schemas.microsoft.com/office/powerpoint/2010/main" val="38438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10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What kind of journal?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5800"/>
            <a:ext cx="8229600" cy="3660941"/>
          </a:xfrm>
        </p:spPr>
        <p:txBody>
          <a:bodyPr>
            <a:normAutofit/>
          </a:bodyPr>
          <a:lstStyle/>
          <a:p>
            <a:r>
              <a:rPr lang="en-US" dirty="0"/>
              <a:t>Peer reviewed</a:t>
            </a:r>
          </a:p>
          <a:p>
            <a:pPr lvl="1"/>
            <a:r>
              <a:rPr lang="en-US" sz="2400" dirty="0"/>
              <a:t>Beware of predatory journals who charge fees to publish but no quality checks, peer review, or editorial service</a:t>
            </a:r>
          </a:p>
          <a:p>
            <a:r>
              <a:rPr lang="en-US" dirty="0"/>
              <a:t>Indexed in PubMed or other search engines?</a:t>
            </a:r>
          </a:p>
          <a:p>
            <a:r>
              <a:rPr lang="en-US" dirty="0"/>
              <a:t>Open access? (requires a fee)</a:t>
            </a:r>
          </a:p>
          <a:p>
            <a:r>
              <a:rPr lang="en-US" dirty="0"/>
              <a:t>Impact factor?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0" y="214817"/>
            <a:ext cx="3247304" cy="21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95FC1-CC1D-0EE3-EA6B-220A37DB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900" y="4105324"/>
            <a:ext cx="6299200" cy="23131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459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67E81-B542-5F60-0F67-D4460CF2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74638"/>
            <a:ext cx="7338809" cy="34854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AF1A8-F8A4-C4A0-74E3-B7FBA040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1" y="2759753"/>
            <a:ext cx="5372100" cy="37220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B32FF-1BF6-0A13-335D-01FE483B2919}"/>
              </a:ext>
            </a:extLst>
          </p:cNvPr>
          <p:cNvSpPr txBox="1"/>
          <p:nvPr/>
        </p:nvSpPr>
        <p:spPr>
          <a:xfrm>
            <a:off x="979514" y="4076700"/>
            <a:ext cx="3502690" cy="1988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Type of article?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Original research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Quantitative or qualitative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Systematic evidence review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Research-based commentary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74A144-46EC-3177-AA3A-7ACE2019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424" y="274638"/>
            <a:ext cx="3257550" cy="20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4A1E-290D-1549-6EC4-41F514BB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237172"/>
            <a:ext cx="5994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Open access publishing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DEF16-BE41-6D12-4864-C19EF41F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711466"/>
            <a:ext cx="4737100" cy="26920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E76A-CD68-523D-754B-FF65E07AFFF5}"/>
              </a:ext>
            </a:extLst>
          </p:cNvPr>
          <p:cNvSpPr txBox="1">
            <a:spLocks/>
          </p:cNvSpPr>
          <p:nvPr/>
        </p:nvSpPr>
        <p:spPr>
          <a:xfrm>
            <a:off x="755650" y="953134"/>
            <a:ext cx="10680699" cy="33884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3000" dirty="0"/>
              <a:t>Subscription journals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600" dirty="0"/>
              <a:t>no Open Access component 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3000" dirty="0"/>
              <a:t>Hybrid journals 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600" dirty="0"/>
              <a:t>subscription journals which enable open access for a fee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3000" dirty="0"/>
              <a:t>“Gold’ open access journals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600" dirty="0"/>
              <a:t>all papers are open access with fees applied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en-US" sz="2600" dirty="0"/>
              <a:t>‘Read and Publish’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FFBB-46A6-3F10-12D0-72352EC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UWL ‘Read &amp; Publish’ agreements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A448E-55BB-3639-81FA-AEA662B573AD}"/>
              </a:ext>
            </a:extLst>
          </p:cNvPr>
          <p:cNvSpPr txBox="1"/>
          <p:nvPr/>
        </p:nvSpPr>
        <p:spPr>
          <a:xfrm>
            <a:off x="1123947" y="1608356"/>
            <a:ext cx="63373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Association of Computing Machinery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Wiley (open access journals)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Sage (hybrid journals)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Elsevier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06264-2B0B-DA33-D57B-35A063CB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49" y="2664579"/>
            <a:ext cx="5854699" cy="352569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144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ED95-C7E8-0916-F1F9-7A0F477F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4798"/>
            <a:ext cx="10972800" cy="1143000"/>
          </a:xfrm>
        </p:spPr>
        <p:txBody>
          <a:bodyPr/>
          <a:lstStyle/>
          <a:p>
            <a:r>
              <a:rPr lang="en-US" dirty="0"/>
              <a:t>UWL Repository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C43494-21D8-71E7-E78C-FDE56716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887295"/>
            <a:ext cx="6921500" cy="33760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70900C-CCF5-BEFA-FD4A-F82885142C99}"/>
              </a:ext>
            </a:extLst>
          </p:cNvPr>
          <p:cNvSpPr txBox="1"/>
          <p:nvPr/>
        </p:nvSpPr>
        <p:spPr>
          <a:xfrm>
            <a:off x="546100" y="1237199"/>
            <a:ext cx="11201400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/>
              <a:t>If not publishing in open access journal then you will need to upload your ‘accepted’ manuscript to the UWL repository</a:t>
            </a:r>
          </a:p>
          <a:p>
            <a:pPr marL="742950" lvl="1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/>
              <a:t>This means that your work can be found by others via the repository rather than the journal</a:t>
            </a:r>
          </a:p>
        </p:txBody>
      </p:sp>
    </p:spTree>
    <p:extLst>
      <p:ext uri="{BB962C8B-B14F-4D97-AF65-F5344CB8AC3E}">
        <p14:creationId xmlns:p14="http://schemas.microsoft.com/office/powerpoint/2010/main" val="6610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4931A0-B551-7C71-A9A0-799B6CB7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692150"/>
            <a:ext cx="3987800" cy="54737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7925F-6AE1-4693-1399-0AF11FF022EF}"/>
              </a:ext>
            </a:extLst>
          </p:cNvPr>
          <p:cNvSpPr txBox="1"/>
          <p:nvPr/>
        </p:nvSpPr>
        <p:spPr>
          <a:xfrm>
            <a:off x="914400" y="1676400"/>
            <a:ext cx="534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 Marc Forster Open research Manager at UWL library</a:t>
            </a:r>
          </a:p>
          <a:p>
            <a:endParaRPr lang="en-US" sz="2800" dirty="0"/>
          </a:p>
          <a:p>
            <a:r>
              <a:rPr lang="en-US" sz="2800" dirty="0"/>
              <a:t>https://</a:t>
            </a:r>
            <a:r>
              <a:rPr lang="en-US" sz="2800" dirty="0" err="1"/>
              <a:t>www.uwl.ac.uk</a:t>
            </a:r>
            <a:r>
              <a:rPr lang="en-US" sz="2800" dirty="0"/>
              <a:t>/current-students/library/support-research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9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1477</Words>
  <Application>Microsoft Macintosh PowerPoint</Application>
  <PresentationFormat>Widescreen</PresentationFormat>
  <Paragraphs>251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Office Theme</vt:lpstr>
      <vt:lpstr>Writing for publication</vt:lpstr>
      <vt:lpstr>What does writing for publication involve?</vt:lpstr>
      <vt:lpstr>How do I decide where to publish?</vt:lpstr>
      <vt:lpstr>What kind of journal?</vt:lpstr>
      <vt:lpstr>PowerPoint Presentation</vt:lpstr>
      <vt:lpstr>Open access publishing</vt:lpstr>
      <vt:lpstr>UWL ‘Read &amp; Publish’ agreements</vt:lpstr>
      <vt:lpstr>UWL Repository</vt:lpstr>
      <vt:lpstr>PowerPoint Presentation</vt:lpstr>
      <vt:lpstr>The Five “C’s” of writing for publication</vt:lpstr>
      <vt:lpstr>Structure of a research paper</vt:lpstr>
      <vt:lpstr>Word count!</vt:lpstr>
      <vt:lpstr>Structuring your paper</vt:lpstr>
      <vt:lpstr>Methods</vt:lpstr>
      <vt:lpstr>SQUIRE: Reporting Quality Improvement studies</vt:lpstr>
      <vt:lpstr>Methods continued</vt:lpstr>
      <vt:lpstr>Results</vt:lpstr>
      <vt:lpstr>PowerPoint Presentation</vt:lpstr>
      <vt:lpstr>Purpose of the Discussion</vt:lpstr>
      <vt:lpstr>Discussion</vt:lpstr>
      <vt:lpstr>A few editor red flags</vt:lpstr>
      <vt:lpstr>Tips on organisation</vt:lpstr>
      <vt:lpstr>Top Tip!</vt:lpstr>
      <vt:lpstr>Conclusion</vt:lpstr>
      <vt:lpstr>Abstract</vt:lpstr>
      <vt:lpstr>Using AI</vt:lpstr>
      <vt:lpstr>Use study reporting guidelines</vt:lpstr>
      <vt:lpstr>Submitting a paper to a journal</vt:lpstr>
      <vt:lpstr>PowerPoint Presentation</vt:lpstr>
      <vt:lpstr>Format</vt:lpstr>
      <vt:lpstr>Checking your work</vt:lpstr>
      <vt:lpstr>Authorship (COPE guidelines)</vt:lpstr>
      <vt:lpstr>Publishers’ Peer review Processes</vt:lpstr>
      <vt:lpstr>Why is peer-review important?</vt:lpstr>
      <vt:lpstr>Review, revise, respond</vt:lpstr>
      <vt:lpstr>PowerPoint Presentation</vt:lpstr>
      <vt:lpstr>In your plan….....</vt:lpstr>
    </vt:vector>
  </TitlesOfParts>
  <Company>Wilson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Jennie Wilson</cp:lastModifiedBy>
  <cp:revision>80</cp:revision>
  <cp:lastPrinted>2026-07-02T15:04:35Z</cp:lastPrinted>
  <dcterms:created xsi:type="dcterms:W3CDTF">2016-09-05T15:40:36Z</dcterms:created>
  <dcterms:modified xsi:type="dcterms:W3CDTF">2026-07-03T08:57:30Z</dcterms:modified>
</cp:coreProperties>
</file>