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176"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AFA27-0AB4-433B-AE35-FFCFBC4B583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2173C84E-56DF-4EDA-9664-0AE5CF463136}">
      <dgm:prSet phldrT="[Text]"/>
      <dgm:spPr/>
      <dgm:t>
        <a:bodyPr/>
        <a:lstStyle/>
        <a:p>
          <a:r>
            <a:rPr lang="en-GB" dirty="0"/>
            <a:t>Phase 1</a:t>
          </a:r>
        </a:p>
      </dgm:t>
    </dgm:pt>
    <dgm:pt modelId="{8A46C354-FED5-42C7-B4FF-19CA7FEECB70}" type="parTrans" cxnId="{C78E4904-DBC0-46F3-A254-63159D6D5A63}">
      <dgm:prSet/>
      <dgm:spPr/>
      <dgm:t>
        <a:bodyPr/>
        <a:lstStyle/>
        <a:p>
          <a:endParaRPr lang="en-GB"/>
        </a:p>
      </dgm:t>
    </dgm:pt>
    <dgm:pt modelId="{B8853CB1-00DF-4C09-852D-6FE606373330}" type="sibTrans" cxnId="{C78E4904-DBC0-46F3-A254-63159D6D5A63}">
      <dgm:prSet/>
      <dgm:spPr/>
      <dgm:t>
        <a:bodyPr/>
        <a:lstStyle/>
        <a:p>
          <a:endParaRPr lang="en-GB"/>
        </a:p>
      </dgm:t>
    </dgm:pt>
    <dgm:pt modelId="{9169D446-F153-44B7-BB80-60AFC9311D14}">
      <dgm:prSet phldrT="[Text]"/>
      <dgm:spPr/>
      <dgm:t>
        <a:bodyPr/>
        <a:lstStyle/>
        <a:p>
          <a:r>
            <a:rPr lang="en-GB" dirty="0"/>
            <a:t>Qualitative: Interviews</a:t>
          </a:r>
        </a:p>
      </dgm:t>
    </dgm:pt>
    <dgm:pt modelId="{9F389800-1069-49ED-8F3D-388E2B3B62E3}" type="parTrans" cxnId="{88F7830F-E8DB-4616-B299-C12351575F14}">
      <dgm:prSet/>
      <dgm:spPr/>
      <dgm:t>
        <a:bodyPr/>
        <a:lstStyle/>
        <a:p>
          <a:endParaRPr lang="en-GB"/>
        </a:p>
      </dgm:t>
    </dgm:pt>
    <dgm:pt modelId="{2FADE5DA-449E-446C-BA45-9A8A57D16EF6}" type="sibTrans" cxnId="{88F7830F-E8DB-4616-B299-C12351575F14}">
      <dgm:prSet/>
      <dgm:spPr/>
      <dgm:t>
        <a:bodyPr/>
        <a:lstStyle/>
        <a:p>
          <a:endParaRPr lang="en-GB"/>
        </a:p>
      </dgm:t>
    </dgm:pt>
    <dgm:pt modelId="{457DDF81-153B-4A6C-B5EC-967BEB89A62E}">
      <dgm:prSet phldrT="[Text]"/>
      <dgm:spPr/>
      <dgm:t>
        <a:bodyPr/>
        <a:lstStyle/>
        <a:p>
          <a:r>
            <a:rPr lang="en-GB" dirty="0"/>
            <a:t>Phase II</a:t>
          </a:r>
        </a:p>
      </dgm:t>
    </dgm:pt>
    <dgm:pt modelId="{E3C23147-EFD9-46B9-AF30-8A18D9F86BB8}" type="parTrans" cxnId="{5244ECEE-1976-4466-8250-9C1ACE2CE6E8}">
      <dgm:prSet/>
      <dgm:spPr/>
      <dgm:t>
        <a:bodyPr/>
        <a:lstStyle/>
        <a:p>
          <a:endParaRPr lang="en-GB"/>
        </a:p>
      </dgm:t>
    </dgm:pt>
    <dgm:pt modelId="{5F44D026-C2B9-4197-931B-D8A5C597325E}" type="sibTrans" cxnId="{5244ECEE-1976-4466-8250-9C1ACE2CE6E8}">
      <dgm:prSet/>
      <dgm:spPr/>
      <dgm:t>
        <a:bodyPr/>
        <a:lstStyle/>
        <a:p>
          <a:endParaRPr lang="en-GB"/>
        </a:p>
      </dgm:t>
    </dgm:pt>
    <dgm:pt modelId="{AA8298E3-F1B2-457F-B75B-5B96FD1D2AC3}">
      <dgm:prSet phldrT="[Text]"/>
      <dgm:spPr/>
      <dgm:t>
        <a:bodyPr/>
        <a:lstStyle/>
        <a:p>
          <a:r>
            <a:rPr lang="en-GB" dirty="0"/>
            <a:t>Quantitative: Questionnaire</a:t>
          </a:r>
        </a:p>
      </dgm:t>
    </dgm:pt>
    <dgm:pt modelId="{72BDDA7F-3915-4B70-AA27-C99EF8890D2F}" type="parTrans" cxnId="{537E98D9-3494-4E5C-BF9D-C519382E0693}">
      <dgm:prSet/>
      <dgm:spPr/>
      <dgm:t>
        <a:bodyPr/>
        <a:lstStyle/>
        <a:p>
          <a:endParaRPr lang="en-GB"/>
        </a:p>
      </dgm:t>
    </dgm:pt>
    <dgm:pt modelId="{6AD51802-F540-47A5-ABD4-B6120A6C55C0}" type="sibTrans" cxnId="{537E98D9-3494-4E5C-BF9D-C519382E0693}">
      <dgm:prSet/>
      <dgm:spPr/>
      <dgm:t>
        <a:bodyPr/>
        <a:lstStyle/>
        <a:p>
          <a:endParaRPr lang="en-GB"/>
        </a:p>
      </dgm:t>
    </dgm:pt>
    <dgm:pt modelId="{50BDFDA4-F434-415E-8F23-433A7F2BB727}">
      <dgm:prSet phldrT="[Text]"/>
      <dgm:spPr/>
      <dgm:t>
        <a:bodyPr/>
        <a:lstStyle/>
        <a:p>
          <a:r>
            <a:rPr lang="en-GB" dirty="0"/>
            <a:t>Phase III</a:t>
          </a:r>
        </a:p>
      </dgm:t>
    </dgm:pt>
    <dgm:pt modelId="{F1CD26AE-B9F8-4694-B9C7-4117242C3ABF}" type="parTrans" cxnId="{275DD771-5A59-418E-ACC3-8E952F310425}">
      <dgm:prSet/>
      <dgm:spPr/>
      <dgm:t>
        <a:bodyPr/>
        <a:lstStyle/>
        <a:p>
          <a:endParaRPr lang="en-GB"/>
        </a:p>
      </dgm:t>
    </dgm:pt>
    <dgm:pt modelId="{F75CF7F4-8391-470F-B870-2FACD22D940C}" type="sibTrans" cxnId="{275DD771-5A59-418E-ACC3-8E952F310425}">
      <dgm:prSet/>
      <dgm:spPr/>
      <dgm:t>
        <a:bodyPr/>
        <a:lstStyle/>
        <a:p>
          <a:endParaRPr lang="en-GB"/>
        </a:p>
      </dgm:t>
    </dgm:pt>
    <dgm:pt modelId="{221AE275-F847-4404-BD34-B747D46AAB15}">
      <dgm:prSet phldrT="[Text]"/>
      <dgm:spPr/>
      <dgm:t>
        <a:bodyPr/>
        <a:lstStyle/>
        <a:p>
          <a:r>
            <a:rPr lang="en-GB" dirty="0"/>
            <a:t>Question 4</a:t>
          </a:r>
        </a:p>
      </dgm:t>
    </dgm:pt>
    <dgm:pt modelId="{B642D8A3-B418-429D-87A3-337FCFF9260F}" type="parTrans" cxnId="{1EB2AFCD-504C-4BF2-9706-A3D15AAAD417}">
      <dgm:prSet/>
      <dgm:spPr/>
      <dgm:t>
        <a:bodyPr/>
        <a:lstStyle/>
        <a:p>
          <a:endParaRPr lang="en-GB"/>
        </a:p>
      </dgm:t>
    </dgm:pt>
    <dgm:pt modelId="{E32B47E6-681F-4A79-A9C8-1FFA752FA9CE}" type="sibTrans" cxnId="{1EB2AFCD-504C-4BF2-9706-A3D15AAAD417}">
      <dgm:prSet/>
      <dgm:spPr/>
      <dgm:t>
        <a:bodyPr/>
        <a:lstStyle/>
        <a:p>
          <a:endParaRPr lang="en-GB"/>
        </a:p>
      </dgm:t>
    </dgm:pt>
    <dgm:pt modelId="{268CE7C7-CEAE-4DDD-A7C0-1D0F8C5C39BB}">
      <dgm:prSet phldrT="[Text]"/>
      <dgm:spPr/>
      <dgm:t>
        <a:bodyPr/>
        <a:lstStyle/>
        <a:p>
          <a:r>
            <a:rPr lang="en-GB" dirty="0"/>
            <a:t>Qualitative: Focus groups</a:t>
          </a:r>
        </a:p>
      </dgm:t>
    </dgm:pt>
    <dgm:pt modelId="{722A47F6-E24B-451C-8BA4-53E54174531D}" type="sibTrans" cxnId="{92D877D8-8527-43AF-B312-E0BF9A7E7634}">
      <dgm:prSet/>
      <dgm:spPr/>
      <dgm:t>
        <a:bodyPr/>
        <a:lstStyle/>
        <a:p>
          <a:endParaRPr lang="en-GB"/>
        </a:p>
      </dgm:t>
    </dgm:pt>
    <dgm:pt modelId="{95749084-9C25-45F9-80C6-6625A3387963}" type="parTrans" cxnId="{92D877D8-8527-43AF-B312-E0BF9A7E7634}">
      <dgm:prSet/>
      <dgm:spPr/>
      <dgm:t>
        <a:bodyPr/>
        <a:lstStyle/>
        <a:p>
          <a:endParaRPr lang="en-GB"/>
        </a:p>
      </dgm:t>
    </dgm:pt>
    <dgm:pt modelId="{F3E86EBF-309B-41DB-884E-38828CFE86B9}">
      <dgm:prSet phldrT="[Text]"/>
      <dgm:spPr/>
      <dgm:t>
        <a:bodyPr/>
        <a:lstStyle/>
        <a:p>
          <a:r>
            <a:rPr lang="en-GB" dirty="0"/>
            <a:t>Questions 1,2,3</a:t>
          </a:r>
        </a:p>
      </dgm:t>
    </dgm:pt>
    <dgm:pt modelId="{96559942-6B04-47C3-93DD-4AB5B124FD47}" type="sibTrans" cxnId="{39441981-34E4-45DA-84BE-4CF43DF7AEDD}">
      <dgm:prSet/>
      <dgm:spPr/>
      <dgm:t>
        <a:bodyPr/>
        <a:lstStyle/>
        <a:p>
          <a:endParaRPr lang="en-GB"/>
        </a:p>
      </dgm:t>
    </dgm:pt>
    <dgm:pt modelId="{7FE25A1D-F2C8-46D7-A458-B2C222BDC31D}" type="parTrans" cxnId="{39441981-34E4-45DA-84BE-4CF43DF7AEDD}">
      <dgm:prSet/>
      <dgm:spPr/>
      <dgm:t>
        <a:bodyPr/>
        <a:lstStyle/>
        <a:p>
          <a:endParaRPr lang="en-GB"/>
        </a:p>
      </dgm:t>
    </dgm:pt>
    <dgm:pt modelId="{2BFEAD6F-A124-471B-88D8-7C49E0F59A40}">
      <dgm:prSet phldrT="[Text]"/>
      <dgm:spPr/>
      <dgm:t>
        <a:bodyPr/>
        <a:lstStyle/>
        <a:p>
          <a:r>
            <a:rPr lang="en-GB" dirty="0"/>
            <a:t>Questions 1,2,3</a:t>
          </a:r>
        </a:p>
      </dgm:t>
    </dgm:pt>
    <dgm:pt modelId="{CEA20CA3-2CA9-48AC-842F-2D2CC3CFC545}" type="sibTrans" cxnId="{3326D986-E762-4A38-98DC-0F85BE123B13}">
      <dgm:prSet/>
      <dgm:spPr/>
      <dgm:t>
        <a:bodyPr/>
        <a:lstStyle/>
        <a:p>
          <a:endParaRPr lang="en-GB"/>
        </a:p>
      </dgm:t>
    </dgm:pt>
    <dgm:pt modelId="{99FBAC53-AD88-4DDE-9452-C0B7540EF79C}" type="parTrans" cxnId="{3326D986-E762-4A38-98DC-0F85BE123B13}">
      <dgm:prSet/>
      <dgm:spPr/>
      <dgm:t>
        <a:bodyPr/>
        <a:lstStyle/>
        <a:p>
          <a:endParaRPr lang="en-GB"/>
        </a:p>
      </dgm:t>
    </dgm:pt>
    <dgm:pt modelId="{43AD8742-B69D-446F-AB5D-E509D655749D}" type="pres">
      <dgm:prSet presAssocID="{834AFA27-0AB4-433B-AE35-FFCFBC4B5835}" presName="Name0" presStyleCnt="0">
        <dgm:presLayoutVars>
          <dgm:dir/>
          <dgm:animLvl val="lvl"/>
          <dgm:resizeHandles val="exact"/>
        </dgm:presLayoutVars>
      </dgm:prSet>
      <dgm:spPr/>
    </dgm:pt>
    <dgm:pt modelId="{FAC778E2-CD68-4E2F-91AB-C31F4EC8CA25}" type="pres">
      <dgm:prSet presAssocID="{50BDFDA4-F434-415E-8F23-433A7F2BB727}" presName="boxAndChildren" presStyleCnt="0"/>
      <dgm:spPr/>
    </dgm:pt>
    <dgm:pt modelId="{EF758735-3342-42B7-974A-4E4394F6D78B}" type="pres">
      <dgm:prSet presAssocID="{50BDFDA4-F434-415E-8F23-433A7F2BB727}" presName="parentTextBox" presStyleLbl="node1" presStyleIdx="0" presStyleCnt="3"/>
      <dgm:spPr/>
    </dgm:pt>
    <dgm:pt modelId="{B68774C9-D46B-4063-8567-2252D5DBDAE5}" type="pres">
      <dgm:prSet presAssocID="{50BDFDA4-F434-415E-8F23-433A7F2BB727}" presName="entireBox" presStyleLbl="node1" presStyleIdx="0" presStyleCnt="3" custLinFactNeighborY="6862"/>
      <dgm:spPr/>
    </dgm:pt>
    <dgm:pt modelId="{BE3CF3F7-A1AF-413A-9933-F5B0E5C6907E}" type="pres">
      <dgm:prSet presAssocID="{50BDFDA4-F434-415E-8F23-433A7F2BB727}" presName="descendantBox" presStyleCnt="0"/>
      <dgm:spPr/>
    </dgm:pt>
    <dgm:pt modelId="{7F911A9B-5061-4B18-B848-13FC62BDFDB5}" type="pres">
      <dgm:prSet presAssocID="{268CE7C7-CEAE-4DDD-A7C0-1D0F8C5C39BB}" presName="childTextBox" presStyleLbl="fgAccFollowNode1" presStyleIdx="0" presStyleCnt="6">
        <dgm:presLayoutVars>
          <dgm:bulletEnabled val="1"/>
        </dgm:presLayoutVars>
      </dgm:prSet>
      <dgm:spPr/>
    </dgm:pt>
    <dgm:pt modelId="{0BEEC604-7E7E-421D-B8CC-2B5C7DAEA510}" type="pres">
      <dgm:prSet presAssocID="{221AE275-F847-4404-BD34-B747D46AAB15}" presName="childTextBox" presStyleLbl="fgAccFollowNode1" presStyleIdx="1" presStyleCnt="6">
        <dgm:presLayoutVars>
          <dgm:bulletEnabled val="1"/>
        </dgm:presLayoutVars>
      </dgm:prSet>
      <dgm:spPr/>
    </dgm:pt>
    <dgm:pt modelId="{51DC44E6-6EC2-4187-BF7D-724CB5CFD2D6}" type="pres">
      <dgm:prSet presAssocID="{5F44D026-C2B9-4197-931B-D8A5C597325E}" presName="sp" presStyleCnt="0"/>
      <dgm:spPr/>
    </dgm:pt>
    <dgm:pt modelId="{4728206A-D521-4B23-938E-14BFEF9D5AA1}" type="pres">
      <dgm:prSet presAssocID="{457DDF81-153B-4A6C-B5EC-967BEB89A62E}" presName="arrowAndChildren" presStyleCnt="0"/>
      <dgm:spPr/>
    </dgm:pt>
    <dgm:pt modelId="{AD9AA562-739A-4751-8F54-CC08B168E5A0}" type="pres">
      <dgm:prSet presAssocID="{457DDF81-153B-4A6C-B5EC-967BEB89A62E}" presName="parentTextArrow" presStyleLbl="node1" presStyleIdx="0" presStyleCnt="3"/>
      <dgm:spPr/>
    </dgm:pt>
    <dgm:pt modelId="{2E46D83A-BECE-47DF-AB96-B40D22C6EAAB}" type="pres">
      <dgm:prSet presAssocID="{457DDF81-153B-4A6C-B5EC-967BEB89A62E}" presName="arrow" presStyleLbl="node1" presStyleIdx="1" presStyleCnt="3" custLinFactNeighborY="630"/>
      <dgm:spPr/>
    </dgm:pt>
    <dgm:pt modelId="{55E467A8-0902-4B27-96C0-E10B5D8A6628}" type="pres">
      <dgm:prSet presAssocID="{457DDF81-153B-4A6C-B5EC-967BEB89A62E}" presName="descendantArrow" presStyleCnt="0"/>
      <dgm:spPr/>
    </dgm:pt>
    <dgm:pt modelId="{1CF1D012-C257-48A3-9D94-A6D363C4F1A4}" type="pres">
      <dgm:prSet presAssocID="{AA8298E3-F1B2-457F-B75B-5B96FD1D2AC3}" presName="childTextArrow" presStyleLbl="fgAccFollowNode1" presStyleIdx="2" presStyleCnt="6" custScaleX="49018">
        <dgm:presLayoutVars>
          <dgm:bulletEnabled val="1"/>
        </dgm:presLayoutVars>
      </dgm:prSet>
      <dgm:spPr/>
    </dgm:pt>
    <dgm:pt modelId="{60A62A65-5938-474D-9237-5F1D99D24CCC}" type="pres">
      <dgm:prSet presAssocID="{2BFEAD6F-A124-471B-88D8-7C49E0F59A40}" presName="childTextArrow" presStyleLbl="fgAccFollowNode1" presStyleIdx="3" presStyleCnt="6" custScaleX="27654">
        <dgm:presLayoutVars>
          <dgm:bulletEnabled val="1"/>
        </dgm:presLayoutVars>
      </dgm:prSet>
      <dgm:spPr/>
    </dgm:pt>
    <dgm:pt modelId="{C228E4CA-45D6-4DED-90E6-A54563E2A31E}" type="pres">
      <dgm:prSet presAssocID="{B8853CB1-00DF-4C09-852D-6FE606373330}" presName="sp" presStyleCnt="0"/>
      <dgm:spPr/>
    </dgm:pt>
    <dgm:pt modelId="{6BA92481-C629-489C-951E-0110E03F3F3D}" type="pres">
      <dgm:prSet presAssocID="{2173C84E-56DF-4EDA-9664-0AE5CF463136}" presName="arrowAndChildren" presStyleCnt="0"/>
      <dgm:spPr/>
    </dgm:pt>
    <dgm:pt modelId="{DC49559B-9ACC-4D72-9EAF-CBDF16BDDC80}" type="pres">
      <dgm:prSet presAssocID="{2173C84E-56DF-4EDA-9664-0AE5CF463136}" presName="parentTextArrow" presStyleLbl="node1" presStyleIdx="1" presStyleCnt="3"/>
      <dgm:spPr/>
    </dgm:pt>
    <dgm:pt modelId="{EC0E4BD1-1AFE-4E01-A087-33324326FF17}" type="pres">
      <dgm:prSet presAssocID="{2173C84E-56DF-4EDA-9664-0AE5CF463136}" presName="arrow" presStyleLbl="node1" presStyleIdx="2" presStyleCnt="3" custLinFactNeighborX="53161" custLinFactNeighborY="-60231"/>
      <dgm:spPr/>
    </dgm:pt>
    <dgm:pt modelId="{14DCF586-D41A-4837-B3C5-52162E3899FF}" type="pres">
      <dgm:prSet presAssocID="{2173C84E-56DF-4EDA-9664-0AE5CF463136}" presName="descendantArrow" presStyleCnt="0"/>
      <dgm:spPr/>
    </dgm:pt>
    <dgm:pt modelId="{43948C56-404F-481B-8036-496C39E31B43}" type="pres">
      <dgm:prSet presAssocID="{9169D446-F153-44B7-BB80-60AFC9311D14}" presName="childTextArrow" presStyleLbl="fgAccFollowNode1" presStyleIdx="4" presStyleCnt="6" custScaleX="47101">
        <dgm:presLayoutVars>
          <dgm:bulletEnabled val="1"/>
        </dgm:presLayoutVars>
      </dgm:prSet>
      <dgm:spPr/>
    </dgm:pt>
    <dgm:pt modelId="{87D6DBDE-8319-4BF6-A4BF-ED3B7372FB4A}" type="pres">
      <dgm:prSet presAssocID="{F3E86EBF-309B-41DB-884E-38828CFE86B9}" presName="childTextArrow" presStyleLbl="fgAccFollowNode1" presStyleIdx="5" presStyleCnt="6" custScaleX="28537">
        <dgm:presLayoutVars>
          <dgm:bulletEnabled val="1"/>
        </dgm:presLayoutVars>
      </dgm:prSet>
      <dgm:spPr/>
    </dgm:pt>
  </dgm:ptLst>
  <dgm:cxnLst>
    <dgm:cxn modelId="{C78E4904-DBC0-46F3-A254-63159D6D5A63}" srcId="{834AFA27-0AB4-433B-AE35-FFCFBC4B5835}" destId="{2173C84E-56DF-4EDA-9664-0AE5CF463136}" srcOrd="0" destOrd="0" parTransId="{8A46C354-FED5-42C7-B4FF-19CA7FEECB70}" sibTransId="{B8853CB1-00DF-4C09-852D-6FE606373330}"/>
    <dgm:cxn modelId="{88F7830F-E8DB-4616-B299-C12351575F14}" srcId="{2173C84E-56DF-4EDA-9664-0AE5CF463136}" destId="{9169D446-F153-44B7-BB80-60AFC9311D14}" srcOrd="0" destOrd="0" parTransId="{9F389800-1069-49ED-8F3D-388E2B3B62E3}" sibTransId="{2FADE5DA-449E-446C-BA45-9A8A57D16EF6}"/>
    <dgm:cxn modelId="{783C6620-84BA-410B-A5D0-FF1707FE6DD7}" type="presOf" srcId="{268CE7C7-CEAE-4DDD-A7C0-1D0F8C5C39BB}" destId="{7F911A9B-5061-4B18-B848-13FC62BDFDB5}" srcOrd="0" destOrd="0" presId="urn:microsoft.com/office/officeart/2005/8/layout/process4"/>
    <dgm:cxn modelId="{7543692B-BA30-4FAD-90F1-7BE7D8E74A62}" type="presOf" srcId="{2173C84E-56DF-4EDA-9664-0AE5CF463136}" destId="{EC0E4BD1-1AFE-4E01-A087-33324326FF17}" srcOrd="1" destOrd="0" presId="urn:microsoft.com/office/officeart/2005/8/layout/process4"/>
    <dgm:cxn modelId="{F6BA033C-BA37-46AF-B5D1-75658A825B8D}" type="presOf" srcId="{50BDFDA4-F434-415E-8F23-433A7F2BB727}" destId="{EF758735-3342-42B7-974A-4E4394F6D78B}" srcOrd="0" destOrd="0" presId="urn:microsoft.com/office/officeart/2005/8/layout/process4"/>
    <dgm:cxn modelId="{40454D3C-9F4E-4995-A920-D020371CF9AF}" type="presOf" srcId="{AA8298E3-F1B2-457F-B75B-5B96FD1D2AC3}" destId="{1CF1D012-C257-48A3-9D94-A6D363C4F1A4}" srcOrd="0" destOrd="0" presId="urn:microsoft.com/office/officeart/2005/8/layout/process4"/>
    <dgm:cxn modelId="{064F1547-D126-4E7B-A7F4-DD8F7713A628}" type="presOf" srcId="{2BFEAD6F-A124-471B-88D8-7C49E0F59A40}" destId="{60A62A65-5938-474D-9237-5F1D99D24CCC}" srcOrd="0" destOrd="0" presId="urn:microsoft.com/office/officeart/2005/8/layout/process4"/>
    <dgm:cxn modelId="{DEA13867-2D78-4B17-94EE-91DF06A83526}" type="presOf" srcId="{2173C84E-56DF-4EDA-9664-0AE5CF463136}" destId="{DC49559B-9ACC-4D72-9EAF-CBDF16BDDC80}" srcOrd="0" destOrd="0" presId="urn:microsoft.com/office/officeart/2005/8/layout/process4"/>
    <dgm:cxn modelId="{275DD771-5A59-418E-ACC3-8E952F310425}" srcId="{834AFA27-0AB4-433B-AE35-FFCFBC4B5835}" destId="{50BDFDA4-F434-415E-8F23-433A7F2BB727}" srcOrd="2" destOrd="0" parTransId="{F1CD26AE-B9F8-4694-B9C7-4117242C3ABF}" sibTransId="{F75CF7F4-8391-470F-B870-2FACD22D940C}"/>
    <dgm:cxn modelId="{00C31D7C-0DEC-496A-898B-8722A97EF254}" type="presOf" srcId="{50BDFDA4-F434-415E-8F23-433A7F2BB727}" destId="{B68774C9-D46B-4063-8567-2252D5DBDAE5}" srcOrd="1" destOrd="0" presId="urn:microsoft.com/office/officeart/2005/8/layout/process4"/>
    <dgm:cxn modelId="{39441981-34E4-45DA-84BE-4CF43DF7AEDD}" srcId="{2173C84E-56DF-4EDA-9664-0AE5CF463136}" destId="{F3E86EBF-309B-41DB-884E-38828CFE86B9}" srcOrd="1" destOrd="0" parTransId="{7FE25A1D-F2C8-46D7-A458-B2C222BDC31D}" sibTransId="{96559942-6B04-47C3-93DD-4AB5B124FD47}"/>
    <dgm:cxn modelId="{3326D986-E762-4A38-98DC-0F85BE123B13}" srcId="{457DDF81-153B-4A6C-B5EC-967BEB89A62E}" destId="{2BFEAD6F-A124-471B-88D8-7C49E0F59A40}" srcOrd="1" destOrd="0" parTransId="{99FBAC53-AD88-4DDE-9452-C0B7540EF79C}" sibTransId="{CEA20CA3-2CA9-48AC-842F-2D2CC3CFC545}"/>
    <dgm:cxn modelId="{738A6A88-D0A7-41B2-87A0-691C53B9BDE6}" type="presOf" srcId="{221AE275-F847-4404-BD34-B747D46AAB15}" destId="{0BEEC604-7E7E-421D-B8CC-2B5C7DAEA510}" srcOrd="0" destOrd="0" presId="urn:microsoft.com/office/officeart/2005/8/layout/process4"/>
    <dgm:cxn modelId="{141E4B9D-F6AE-4F8E-91A2-A10A46067813}" type="presOf" srcId="{834AFA27-0AB4-433B-AE35-FFCFBC4B5835}" destId="{43AD8742-B69D-446F-AB5D-E509D655749D}" srcOrd="0" destOrd="0" presId="urn:microsoft.com/office/officeart/2005/8/layout/process4"/>
    <dgm:cxn modelId="{D15E1CAD-AEA8-44F6-9955-EC412974E4A0}" type="presOf" srcId="{457DDF81-153B-4A6C-B5EC-967BEB89A62E}" destId="{2E46D83A-BECE-47DF-AB96-B40D22C6EAAB}" srcOrd="1" destOrd="0" presId="urn:microsoft.com/office/officeart/2005/8/layout/process4"/>
    <dgm:cxn modelId="{E436A6B1-7861-40D9-828A-C01221DC1FA4}" type="presOf" srcId="{457DDF81-153B-4A6C-B5EC-967BEB89A62E}" destId="{AD9AA562-739A-4751-8F54-CC08B168E5A0}" srcOrd="0" destOrd="0" presId="urn:microsoft.com/office/officeart/2005/8/layout/process4"/>
    <dgm:cxn modelId="{A92B87C2-2D39-4A37-B293-CF962AF8D509}" type="presOf" srcId="{F3E86EBF-309B-41DB-884E-38828CFE86B9}" destId="{87D6DBDE-8319-4BF6-A4BF-ED3B7372FB4A}" srcOrd="0" destOrd="0" presId="urn:microsoft.com/office/officeart/2005/8/layout/process4"/>
    <dgm:cxn modelId="{1EB2AFCD-504C-4BF2-9706-A3D15AAAD417}" srcId="{50BDFDA4-F434-415E-8F23-433A7F2BB727}" destId="{221AE275-F847-4404-BD34-B747D46AAB15}" srcOrd="1" destOrd="0" parTransId="{B642D8A3-B418-429D-87A3-337FCFF9260F}" sibTransId="{E32B47E6-681F-4A79-A9C8-1FFA752FA9CE}"/>
    <dgm:cxn modelId="{92D877D8-8527-43AF-B312-E0BF9A7E7634}" srcId="{50BDFDA4-F434-415E-8F23-433A7F2BB727}" destId="{268CE7C7-CEAE-4DDD-A7C0-1D0F8C5C39BB}" srcOrd="0" destOrd="0" parTransId="{95749084-9C25-45F9-80C6-6625A3387963}" sibTransId="{722A47F6-E24B-451C-8BA4-53E54174531D}"/>
    <dgm:cxn modelId="{537E98D9-3494-4E5C-BF9D-C519382E0693}" srcId="{457DDF81-153B-4A6C-B5EC-967BEB89A62E}" destId="{AA8298E3-F1B2-457F-B75B-5B96FD1D2AC3}" srcOrd="0" destOrd="0" parTransId="{72BDDA7F-3915-4B70-AA27-C99EF8890D2F}" sibTransId="{6AD51802-F540-47A5-ABD4-B6120A6C55C0}"/>
    <dgm:cxn modelId="{5244ECEE-1976-4466-8250-9C1ACE2CE6E8}" srcId="{834AFA27-0AB4-433B-AE35-FFCFBC4B5835}" destId="{457DDF81-153B-4A6C-B5EC-967BEB89A62E}" srcOrd="1" destOrd="0" parTransId="{E3C23147-EFD9-46B9-AF30-8A18D9F86BB8}" sibTransId="{5F44D026-C2B9-4197-931B-D8A5C597325E}"/>
    <dgm:cxn modelId="{801469F4-5E68-44C1-9B1F-D4CF2B06B094}" type="presOf" srcId="{9169D446-F153-44B7-BB80-60AFC9311D14}" destId="{43948C56-404F-481B-8036-496C39E31B43}" srcOrd="0" destOrd="0" presId="urn:microsoft.com/office/officeart/2005/8/layout/process4"/>
    <dgm:cxn modelId="{ABE1B8EC-27D0-47A6-8C89-477F2583218C}" type="presParOf" srcId="{43AD8742-B69D-446F-AB5D-E509D655749D}" destId="{FAC778E2-CD68-4E2F-91AB-C31F4EC8CA25}" srcOrd="0" destOrd="0" presId="urn:microsoft.com/office/officeart/2005/8/layout/process4"/>
    <dgm:cxn modelId="{4C0F2C89-BE5C-4AB2-8D2A-AB74EE7A4181}" type="presParOf" srcId="{FAC778E2-CD68-4E2F-91AB-C31F4EC8CA25}" destId="{EF758735-3342-42B7-974A-4E4394F6D78B}" srcOrd="0" destOrd="0" presId="urn:microsoft.com/office/officeart/2005/8/layout/process4"/>
    <dgm:cxn modelId="{D816578E-CE85-4730-BBB3-2E6C461E9D03}" type="presParOf" srcId="{FAC778E2-CD68-4E2F-91AB-C31F4EC8CA25}" destId="{B68774C9-D46B-4063-8567-2252D5DBDAE5}" srcOrd="1" destOrd="0" presId="urn:microsoft.com/office/officeart/2005/8/layout/process4"/>
    <dgm:cxn modelId="{979205C4-31D5-4B0E-926D-41D59F1482A5}" type="presParOf" srcId="{FAC778E2-CD68-4E2F-91AB-C31F4EC8CA25}" destId="{BE3CF3F7-A1AF-413A-9933-F5B0E5C6907E}" srcOrd="2" destOrd="0" presId="urn:microsoft.com/office/officeart/2005/8/layout/process4"/>
    <dgm:cxn modelId="{D17C8E40-2ECE-4B29-B8E8-4DC67BD71849}" type="presParOf" srcId="{BE3CF3F7-A1AF-413A-9933-F5B0E5C6907E}" destId="{7F911A9B-5061-4B18-B848-13FC62BDFDB5}" srcOrd="0" destOrd="0" presId="urn:microsoft.com/office/officeart/2005/8/layout/process4"/>
    <dgm:cxn modelId="{332FD91E-5FC1-44EA-8421-71FA9BEC1AD7}" type="presParOf" srcId="{BE3CF3F7-A1AF-413A-9933-F5B0E5C6907E}" destId="{0BEEC604-7E7E-421D-B8CC-2B5C7DAEA510}" srcOrd="1" destOrd="0" presId="urn:microsoft.com/office/officeart/2005/8/layout/process4"/>
    <dgm:cxn modelId="{AB85F950-763E-472D-8243-00C938575735}" type="presParOf" srcId="{43AD8742-B69D-446F-AB5D-E509D655749D}" destId="{51DC44E6-6EC2-4187-BF7D-724CB5CFD2D6}" srcOrd="1" destOrd="0" presId="urn:microsoft.com/office/officeart/2005/8/layout/process4"/>
    <dgm:cxn modelId="{D13F387B-D75F-4E2E-A898-02D9DF9EB7CA}" type="presParOf" srcId="{43AD8742-B69D-446F-AB5D-E509D655749D}" destId="{4728206A-D521-4B23-938E-14BFEF9D5AA1}" srcOrd="2" destOrd="0" presId="urn:microsoft.com/office/officeart/2005/8/layout/process4"/>
    <dgm:cxn modelId="{614343B0-87FA-43A4-862C-7BAE663BC403}" type="presParOf" srcId="{4728206A-D521-4B23-938E-14BFEF9D5AA1}" destId="{AD9AA562-739A-4751-8F54-CC08B168E5A0}" srcOrd="0" destOrd="0" presId="urn:microsoft.com/office/officeart/2005/8/layout/process4"/>
    <dgm:cxn modelId="{420F9AA5-32CE-40DC-B005-B2CB7D675DAE}" type="presParOf" srcId="{4728206A-D521-4B23-938E-14BFEF9D5AA1}" destId="{2E46D83A-BECE-47DF-AB96-B40D22C6EAAB}" srcOrd="1" destOrd="0" presId="urn:microsoft.com/office/officeart/2005/8/layout/process4"/>
    <dgm:cxn modelId="{EAD547D9-DAD1-45D5-9922-78871C7FFFB7}" type="presParOf" srcId="{4728206A-D521-4B23-938E-14BFEF9D5AA1}" destId="{55E467A8-0902-4B27-96C0-E10B5D8A6628}" srcOrd="2" destOrd="0" presId="urn:microsoft.com/office/officeart/2005/8/layout/process4"/>
    <dgm:cxn modelId="{2C944009-98C6-4EDE-827F-4998C425FB46}" type="presParOf" srcId="{55E467A8-0902-4B27-96C0-E10B5D8A6628}" destId="{1CF1D012-C257-48A3-9D94-A6D363C4F1A4}" srcOrd="0" destOrd="0" presId="urn:microsoft.com/office/officeart/2005/8/layout/process4"/>
    <dgm:cxn modelId="{6FBB426D-CF29-4177-8D49-98BE979858CF}" type="presParOf" srcId="{55E467A8-0902-4B27-96C0-E10B5D8A6628}" destId="{60A62A65-5938-474D-9237-5F1D99D24CCC}" srcOrd="1" destOrd="0" presId="urn:microsoft.com/office/officeart/2005/8/layout/process4"/>
    <dgm:cxn modelId="{C40FD638-6B0D-41B7-953C-145F3C3FAC31}" type="presParOf" srcId="{43AD8742-B69D-446F-AB5D-E509D655749D}" destId="{C228E4CA-45D6-4DED-90E6-A54563E2A31E}" srcOrd="3" destOrd="0" presId="urn:microsoft.com/office/officeart/2005/8/layout/process4"/>
    <dgm:cxn modelId="{3261E906-F154-4FA9-BBF8-9C0294918401}" type="presParOf" srcId="{43AD8742-B69D-446F-AB5D-E509D655749D}" destId="{6BA92481-C629-489C-951E-0110E03F3F3D}" srcOrd="4" destOrd="0" presId="urn:microsoft.com/office/officeart/2005/8/layout/process4"/>
    <dgm:cxn modelId="{2EC2A38B-7693-4BF4-A97C-7482AABFE19F}" type="presParOf" srcId="{6BA92481-C629-489C-951E-0110E03F3F3D}" destId="{DC49559B-9ACC-4D72-9EAF-CBDF16BDDC80}" srcOrd="0" destOrd="0" presId="urn:microsoft.com/office/officeart/2005/8/layout/process4"/>
    <dgm:cxn modelId="{F749B3B4-A5EB-44CB-B827-4DDDF31303C3}" type="presParOf" srcId="{6BA92481-C629-489C-951E-0110E03F3F3D}" destId="{EC0E4BD1-1AFE-4E01-A087-33324326FF17}" srcOrd="1" destOrd="0" presId="urn:microsoft.com/office/officeart/2005/8/layout/process4"/>
    <dgm:cxn modelId="{38DE91CE-9B8D-4527-B72A-64BA7B5B7F17}" type="presParOf" srcId="{6BA92481-C629-489C-951E-0110E03F3F3D}" destId="{14DCF586-D41A-4837-B3C5-52162E3899FF}" srcOrd="2" destOrd="0" presId="urn:microsoft.com/office/officeart/2005/8/layout/process4"/>
    <dgm:cxn modelId="{899BFF2D-9AD0-403A-AB53-AC6520E4BBD3}" type="presParOf" srcId="{14DCF586-D41A-4837-B3C5-52162E3899FF}" destId="{43948C56-404F-481B-8036-496C39E31B43}" srcOrd="0" destOrd="0" presId="urn:microsoft.com/office/officeart/2005/8/layout/process4"/>
    <dgm:cxn modelId="{FF2B9D73-BF8B-4312-BB56-544FF4BBA4ED}" type="presParOf" srcId="{14DCF586-D41A-4837-B3C5-52162E3899FF}" destId="{87D6DBDE-8319-4BF6-A4BF-ED3B7372FB4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0B0F2-D6AD-4232-9B6A-E78ABEFC0D6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AF1A6C24-7D60-43E5-A2FE-6B0E65B15801}">
      <dgm:prSet phldrT="[Text]" custT="1"/>
      <dgm:spPr/>
      <dgm:t>
        <a:bodyPr/>
        <a:lstStyle/>
        <a:p>
          <a:r>
            <a:rPr lang="en-GB" sz="2800" dirty="0"/>
            <a:t>Theme1: Being Lebanese</a:t>
          </a:r>
        </a:p>
        <a:p>
          <a:r>
            <a:rPr lang="en-GB" sz="2800" dirty="0"/>
            <a:t>Subthemes: Eating and diet, Activity and Being home and abroad</a:t>
          </a:r>
        </a:p>
      </dgm:t>
    </dgm:pt>
    <dgm:pt modelId="{38BE4F3E-C503-44C2-BAC9-FCF69C552F9A}" type="parTrans" cxnId="{946E4BF8-F737-473D-A42C-276DAE8546A0}">
      <dgm:prSet/>
      <dgm:spPr/>
      <dgm:t>
        <a:bodyPr/>
        <a:lstStyle/>
        <a:p>
          <a:endParaRPr lang="en-GB"/>
        </a:p>
      </dgm:t>
    </dgm:pt>
    <dgm:pt modelId="{8890FB45-A6EA-4D21-93C0-B907681AF783}" type="sibTrans" cxnId="{946E4BF8-F737-473D-A42C-276DAE8546A0}">
      <dgm:prSet/>
      <dgm:spPr/>
      <dgm:t>
        <a:bodyPr/>
        <a:lstStyle/>
        <a:p>
          <a:endParaRPr lang="en-GB"/>
        </a:p>
      </dgm:t>
    </dgm:pt>
    <dgm:pt modelId="{5132AC42-63B8-4ABD-B437-BA8E48994E3E}">
      <dgm:prSet phldrT="[Text]" custT="1"/>
      <dgm:spPr/>
      <dgm:t>
        <a:bodyPr/>
        <a:lstStyle/>
        <a:p>
          <a:r>
            <a:rPr lang="en-GB" sz="2800" dirty="0"/>
            <a:t>Theme 3: Relationship between food and gut health</a:t>
          </a:r>
        </a:p>
        <a:p>
          <a:r>
            <a:rPr lang="en-GB" sz="2800" dirty="0"/>
            <a:t>Subthemes: Knowledge about GM, Experiences of GM and food choices</a:t>
          </a:r>
        </a:p>
      </dgm:t>
    </dgm:pt>
    <dgm:pt modelId="{29330CCE-60E8-432A-AFB0-F2A848FD8E48}" type="parTrans" cxnId="{34313821-E3E5-4506-8928-44333000B843}">
      <dgm:prSet/>
      <dgm:spPr/>
      <dgm:t>
        <a:bodyPr/>
        <a:lstStyle/>
        <a:p>
          <a:endParaRPr lang="en-GB"/>
        </a:p>
      </dgm:t>
    </dgm:pt>
    <dgm:pt modelId="{73FD380E-A068-42AC-86C0-649A187BAA55}" type="sibTrans" cxnId="{34313821-E3E5-4506-8928-44333000B843}">
      <dgm:prSet/>
      <dgm:spPr/>
      <dgm:t>
        <a:bodyPr/>
        <a:lstStyle/>
        <a:p>
          <a:endParaRPr lang="en-GB"/>
        </a:p>
      </dgm:t>
    </dgm:pt>
    <dgm:pt modelId="{A9709BC4-714A-499F-9721-280D9EB37E81}">
      <dgm:prSet phldrT="[Text]" custT="1"/>
      <dgm:spPr/>
      <dgm:t>
        <a:bodyPr/>
        <a:lstStyle/>
        <a:p>
          <a:r>
            <a:rPr lang="en-GB" sz="2800" dirty="0"/>
            <a:t>Theme 2: Gender Roles</a:t>
          </a:r>
        </a:p>
        <a:p>
          <a:r>
            <a:rPr lang="en-GB" sz="2800" dirty="0"/>
            <a:t>Subthemes: Female lifestyles, male lifestyle and Expectations and Attitudes</a:t>
          </a:r>
        </a:p>
      </dgm:t>
    </dgm:pt>
    <dgm:pt modelId="{1109492D-FD8E-427E-B1E0-F0A3E421A006}" type="parTrans" cxnId="{F87DDEAC-B9F0-4B10-AFAE-2CB4F0DCA6AC}">
      <dgm:prSet/>
      <dgm:spPr/>
      <dgm:t>
        <a:bodyPr/>
        <a:lstStyle/>
        <a:p>
          <a:endParaRPr lang="en-GB"/>
        </a:p>
      </dgm:t>
    </dgm:pt>
    <dgm:pt modelId="{C1952E2B-66F8-4A72-A039-B74B37B37B4F}" type="sibTrans" cxnId="{F87DDEAC-B9F0-4B10-AFAE-2CB4F0DCA6AC}">
      <dgm:prSet/>
      <dgm:spPr/>
      <dgm:t>
        <a:bodyPr/>
        <a:lstStyle/>
        <a:p>
          <a:endParaRPr lang="en-GB"/>
        </a:p>
      </dgm:t>
    </dgm:pt>
    <dgm:pt modelId="{D642168E-F937-4A65-8F88-C91ADC1F5E02}" type="pres">
      <dgm:prSet presAssocID="{C740B0F2-D6AD-4232-9B6A-E78ABEFC0D65}" presName="Name0" presStyleCnt="0">
        <dgm:presLayoutVars>
          <dgm:dir/>
          <dgm:resizeHandles val="exact"/>
        </dgm:presLayoutVars>
      </dgm:prSet>
      <dgm:spPr/>
    </dgm:pt>
    <dgm:pt modelId="{AD63DC49-4F6D-499A-8193-2A8A2D338BA5}" type="pres">
      <dgm:prSet presAssocID="{AF1A6C24-7D60-43E5-A2FE-6B0E65B15801}" presName="node" presStyleLbl="node1" presStyleIdx="0" presStyleCnt="3" custScaleX="175299" custScaleY="120945" custRadScaleRad="102925" custRadScaleInc="1830">
        <dgm:presLayoutVars>
          <dgm:bulletEnabled val="1"/>
        </dgm:presLayoutVars>
      </dgm:prSet>
      <dgm:spPr/>
    </dgm:pt>
    <dgm:pt modelId="{F2A45134-BFA4-4EA8-9F30-BD672708598D}" type="pres">
      <dgm:prSet presAssocID="{8890FB45-A6EA-4D21-93C0-B907681AF783}" presName="sibTrans" presStyleLbl="sibTrans2D1" presStyleIdx="0" presStyleCnt="3" custScaleX="123856"/>
      <dgm:spPr/>
    </dgm:pt>
    <dgm:pt modelId="{FBD6FD57-AF9F-47DE-9E27-38B85F1F714B}" type="pres">
      <dgm:prSet presAssocID="{8890FB45-A6EA-4D21-93C0-B907681AF783}" presName="connectorText" presStyleLbl="sibTrans2D1" presStyleIdx="0" presStyleCnt="3"/>
      <dgm:spPr/>
    </dgm:pt>
    <dgm:pt modelId="{FB811BBF-268C-458B-ABA3-FD229B54E1F2}" type="pres">
      <dgm:prSet presAssocID="{5132AC42-63B8-4ABD-B437-BA8E48994E3E}" presName="node" presStyleLbl="node1" presStyleIdx="1" presStyleCnt="3" custScaleX="148696" custScaleY="152864" custRadScaleRad="129746" custRadScaleInc="-13561">
        <dgm:presLayoutVars>
          <dgm:bulletEnabled val="1"/>
        </dgm:presLayoutVars>
      </dgm:prSet>
      <dgm:spPr/>
    </dgm:pt>
    <dgm:pt modelId="{8EEC57FB-718A-47D4-8F5C-614066D3C5D7}" type="pres">
      <dgm:prSet presAssocID="{73FD380E-A068-42AC-86C0-649A187BAA55}" presName="sibTrans" presStyleLbl="sibTrans2D1" presStyleIdx="1" presStyleCnt="3" custScaleX="114934"/>
      <dgm:spPr/>
    </dgm:pt>
    <dgm:pt modelId="{72626743-3FFB-4321-9579-A1D3FBB59303}" type="pres">
      <dgm:prSet presAssocID="{73FD380E-A068-42AC-86C0-649A187BAA55}" presName="connectorText" presStyleLbl="sibTrans2D1" presStyleIdx="1" presStyleCnt="3"/>
      <dgm:spPr/>
    </dgm:pt>
    <dgm:pt modelId="{295069E5-C863-4787-A15B-253C72293D9F}" type="pres">
      <dgm:prSet presAssocID="{A9709BC4-714A-499F-9721-280D9EB37E81}" presName="node" presStyleLbl="node1" presStyleIdx="2" presStyleCnt="3" custScaleX="151156" custScaleY="153063" custRadScaleRad="127762" custRadScaleInc="12965">
        <dgm:presLayoutVars>
          <dgm:bulletEnabled val="1"/>
        </dgm:presLayoutVars>
      </dgm:prSet>
      <dgm:spPr/>
    </dgm:pt>
    <dgm:pt modelId="{C0782DB9-0800-4BFC-AF60-EA9E0BD4FCEC}" type="pres">
      <dgm:prSet presAssocID="{C1952E2B-66F8-4A72-A039-B74B37B37B4F}" presName="sibTrans" presStyleLbl="sibTrans2D1" presStyleIdx="2" presStyleCnt="3" custScaleX="115392"/>
      <dgm:spPr/>
    </dgm:pt>
    <dgm:pt modelId="{9AF0D61F-B536-47B7-AFC7-369A0DBCB398}" type="pres">
      <dgm:prSet presAssocID="{C1952E2B-66F8-4A72-A039-B74B37B37B4F}" presName="connectorText" presStyleLbl="sibTrans2D1" presStyleIdx="2" presStyleCnt="3"/>
      <dgm:spPr/>
    </dgm:pt>
  </dgm:ptLst>
  <dgm:cxnLst>
    <dgm:cxn modelId="{B2CFCA0A-ADAB-427C-B645-472055F5C8E9}" type="presOf" srcId="{73FD380E-A068-42AC-86C0-649A187BAA55}" destId="{72626743-3FFB-4321-9579-A1D3FBB59303}" srcOrd="1" destOrd="0" presId="urn:microsoft.com/office/officeart/2005/8/layout/cycle7"/>
    <dgm:cxn modelId="{0BB8B00B-864C-4220-8551-EAE294E64C3E}" type="presOf" srcId="{C1952E2B-66F8-4A72-A039-B74B37B37B4F}" destId="{C0782DB9-0800-4BFC-AF60-EA9E0BD4FCEC}" srcOrd="0" destOrd="0" presId="urn:microsoft.com/office/officeart/2005/8/layout/cycle7"/>
    <dgm:cxn modelId="{34313821-E3E5-4506-8928-44333000B843}" srcId="{C740B0F2-D6AD-4232-9B6A-E78ABEFC0D65}" destId="{5132AC42-63B8-4ABD-B437-BA8E48994E3E}" srcOrd="1" destOrd="0" parTransId="{29330CCE-60E8-432A-AFB0-F2A848FD8E48}" sibTransId="{73FD380E-A068-42AC-86C0-649A187BAA55}"/>
    <dgm:cxn modelId="{B890473B-C7E0-44B7-9AB8-5493AD884A2C}" type="presOf" srcId="{C1952E2B-66F8-4A72-A039-B74B37B37B4F}" destId="{9AF0D61F-B536-47B7-AFC7-369A0DBCB398}" srcOrd="1" destOrd="0" presId="urn:microsoft.com/office/officeart/2005/8/layout/cycle7"/>
    <dgm:cxn modelId="{97653981-1294-4659-BB86-A6CC5EEA6B19}" type="presOf" srcId="{8890FB45-A6EA-4D21-93C0-B907681AF783}" destId="{FBD6FD57-AF9F-47DE-9E27-38B85F1F714B}" srcOrd="1" destOrd="0" presId="urn:microsoft.com/office/officeart/2005/8/layout/cycle7"/>
    <dgm:cxn modelId="{5723BB8D-6B59-4115-ADCA-5AB5D5F0AA71}" type="presOf" srcId="{C740B0F2-D6AD-4232-9B6A-E78ABEFC0D65}" destId="{D642168E-F937-4A65-8F88-C91ADC1F5E02}" srcOrd="0" destOrd="0" presId="urn:microsoft.com/office/officeart/2005/8/layout/cycle7"/>
    <dgm:cxn modelId="{10AB1C8E-BFEB-4322-BFC8-B0445CB5557A}" type="presOf" srcId="{AF1A6C24-7D60-43E5-A2FE-6B0E65B15801}" destId="{AD63DC49-4F6D-499A-8193-2A8A2D338BA5}" srcOrd="0" destOrd="0" presId="urn:microsoft.com/office/officeart/2005/8/layout/cycle7"/>
    <dgm:cxn modelId="{8ACF96A3-C777-401A-987A-A671F2AC5059}" type="presOf" srcId="{5132AC42-63B8-4ABD-B437-BA8E48994E3E}" destId="{FB811BBF-268C-458B-ABA3-FD229B54E1F2}" srcOrd="0" destOrd="0" presId="urn:microsoft.com/office/officeart/2005/8/layout/cycle7"/>
    <dgm:cxn modelId="{E90276A6-7BBA-426E-AA8A-299A8681847B}" type="presOf" srcId="{A9709BC4-714A-499F-9721-280D9EB37E81}" destId="{295069E5-C863-4787-A15B-253C72293D9F}" srcOrd="0" destOrd="0" presId="urn:microsoft.com/office/officeart/2005/8/layout/cycle7"/>
    <dgm:cxn modelId="{F87DDEAC-B9F0-4B10-AFAE-2CB4F0DCA6AC}" srcId="{C740B0F2-D6AD-4232-9B6A-E78ABEFC0D65}" destId="{A9709BC4-714A-499F-9721-280D9EB37E81}" srcOrd="2" destOrd="0" parTransId="{1109492D-FD8E-427E-B1E0-F0A3E421A006}" sibTransId="{C1952E2B-66F8-4A72-A039-B74B37B37B4F}"/>
    <dgm:cxn modelId="{C25B2AC5-0D87-4134-9276-83614E84F39E}" type="presOf" srcId="{8890FB45-A6EA-4D21-93C0-B907681AF783}" destId="{F2A45134-BFA4-4EA8-9F30-BD672708598D}" srcOrd="0" destOrd="0" presId="urn:microsoft.com/office/officeart/2005/8/layout/cycle7"/>
    <dgm:cxn modelId="{E0DC0FE1-089B-4286-A2AB-82DA51CD0324}" type="presOf" srcId="{73FD380E-A068-42AC-86C0-649A187BAA55}" destId="{8EEC57FB-718A-47D4-8F5C-614066D3C5D7}" srcOrd="0" destOrd="0" presId="urn:microsoft.com/office/officeart/2005/8/layout/cycle7"/>
    <dgm:cxn modelId="{946E4BF8-F737-473D-A42C-276DAE8546A0}" srcId="{C740B0F2-D6AD-4232-9B6A-E78ABEFC0D65}" destId="{AF1A6C24-7D60-43E5-A2FE-6B0E65B15801}" srcOrd="0" destOrd="0" parTransId="{38BE4F3E-C503-44C2-BAC9-FCF69C552F9A}" sibTransId="{8890FB45-A6EA-4D21-93C0-B907681AF783}"/>
    <dgm:cxn modelId="{692150E3-ABD4-41E1-8825-6F7F73D91127}" type="presParOf" srcId="{D642168E-F937-4A65-8F88-C91ADC1F5E02}" destId="{AD63DC49-4F6D-499A-8193-2A8A2D338BA5}" srcOrd="0" destOrd="0" presId="urn:microsoft.com/office/officeart/2005/8/layout/cycle7"/>
    <dgm:cxn modelId="{C8602DC5-BB2D-4B80-B457-1567076D85BD}" type="presParOf" srcId="{D642168E-F937-4A65-8F88-C91ADC1F5E02}" destId="{F2A45134-BFA4-4EA8-9F30-BD672708598D}" srcOrd="1" destOrd="0" presId="urn:microsoft.com/office/officeart/2005/8/layout/cycle7"/>
    <dgm:cxn modelId="{CD3FF690-8F64-4604-B52E-A0EE9F58F5A5}" type="presParOf" srcId="{F2A45134-BFA4-4EA8-9F30-BD672708598D}" destId="{FBD6FD57-AF9F-47DE-9E27-38B85F1F714B}" srcOrd="0" destOrd="0" presId="urn:microsoft.com/office/officeart/2005/8/layout/cycle7"/>
    <dgm:cxn modelId="{9D4BA11B-66BA-46AF-8C39-A315A9280163}" type="presParOf" srcId="{D642168E-F937-4A65-8F88-C91ADC1F5E02}" destId="{FB811BBF-268C-458B-ABA3-FD229B54E1F2}" srcOrd="2" destOrd="0" presId="urn:microsoft.com/office/officeart/2005/8/layout/cycle7"/>
    <dgm:cxn modelId="{BB51C610-5246-4F32-A513-D3BE84A8AC4E}" type="presParOf" srcId="{D642168E-F937-4A65-8F88-C91ADC1F5E02}" destId="{8EEC57FB-718A-47D4-8F5C-614066D3C5D7}" srcOrd="3" destOrd="0" presId="urn:microsoft.com/office/officeart/2005/8/layout/cycle7"/>
    <dgm:cxn modelId="{1E9CD295-DAB4-4443-A935-867ECB77E6C7}" type="presParOf" srcId="{8EEC57FB-718A-47D4-8F5C-614066D3C5D7}" destId="{72626743-3FFB-4321-9579-A1D3FBB59303}" srcOrd="0" destOrd="0" presId="urn:microsoft.com/office/officeart/2005/8/layout/cycle7"/>
    <dgm:cxn modelId="{79B006D5-259C-4E63-9548-5EE6A2971153}" type="presParOf" srcId="{D642168E-F937-4A65-8F88-C91ADC1F5E02}" destId="{295069E5-C863-4787-A15B-253C72293D9F}" srcOrd="4" destOrd="0" presId="urn:microsoft.com/office/officeart/2005/8/layout/cycle7"/>
    <dgm:cxn modelId="{E8239A8C-B2B8-456D-8975-03ED1195E93A}" type="presParOf" srcId="{D642168E-F937-4A65-8F88-C91ADC1F5E02}" destId="{C0782DB9-0800-4BFC-AF60-EA9E0BD4FCEC}" srcOrd="5" destOrd="0" presId="urn:microsoft.com/office/officeart/2005/8/layout/cycle7"/>
    <dgm:cxn modelId="{F927A652-B4AA-4C84-AD8C-6D9C141C6408}" type="presParOf" srcId="{C0782DB9-0800-4BFC-AF60-EA9E0BD4FCEC}" destId="{9AF0D61F-B536-47B7-AFC7-369A0DBCB39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74C9-D46B-4063-8567-2252D5DBDAE5}">
      <dsp:nvSpPr>
        <dsp:cNvPr id="0" name=""/>
        <dsp:cNvSpPr/>
      </dsp:nvSpPr>
      <dsp:spPr>
        <a:xfrm>
          <a:off x="0" y="4143884"/>
          <a:ext cx="7407360" cy="1359795"/>
        </a:xfrm>
        <a:prstGeom prst="rect">
          <a:avLst/>
        </a:prstGeom>
        <a:solidFill>
          <a:schemeClr val="accent1">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t>Phase III</a:t>
          </a:r>
        </a:p>
      </dsp:txBody>
      <dsp:txXfrm>
        <a:off x="0" y="4143884"/>
        <a:ext cx="7407360" cy="734289"/>
      </dsp:txXfrm>
    </dsp:sp>
    <dsp:sp modelId="{7F911A9B-5061-4B18-B848-13FC62BDFDB5}">
      <dsp:nvSpPr>
        <dsp:cNvPr id="0" name=""/>
        <dsp:cNvSpPr/>
      </dsp:nvSpPr>
      <dsp:spPr>
        <a:xfrm>
          <a:off x="0" y="4850005"/>
          <a:ext cx="3703679" cy="625506"/>
        </a:xfrm>
        <a:prstGeom prst="rect">
          <a:avLst/>
        </a:prstGeom>
        <a:solidFill>
          <a:schemeClr val="accent1">
            <a:alpha val="90000"/>
            <a:tint val="4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kern="1200" dirty="0"/>
            <a:t>Qualitative: Focus groups</a:t>
          </a:r>
        </a:p>
      </dsp:txBody>
      <dsp:txXfrm>
        <a:off x="0" y="4850005"/>
        <a:ext cx="3703679" cy="625506"/>
      </dsp:txXfrm>
    </dsp:sp>
    <dsp:sp modelId="{0BEEC604-7E7E-421D-B8CC-2B5C7DAEA510}">
      <dsp:nvSpPr>
        <dsp:cNvPr id="0" name=""/>
        <dsp:cNvSpPr/>
      </dsp:nvSpPr>
      <dsp:spPr>
        <a:xfrm>
          <a:off x="3703680" y="4850005"/>
          <a:ext cx="3703679" cy="625506"/>
        </a:xfrm>
        <a:prstGeom prst="rect">
          <a:avLst/>
        </a:prstGeom>
        <a:solidFill>
          <a:schemeClr val="accent1">
            <a:alpha val="90000"/>
            <a:tint val="4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kern="1200" dirty="0"/>
            <a:t>Question 4</a:t>
          </a:r>
        </a:p>
      </dsp:txBody>
      <dsp:txXfrm>
        <a:off x="3703680" y="4850005"/>
        <a:ext cx="3703679" cy="625506"/>
      </dsp:txXfrm>
    </dsp:sp>
    <dsp:sp modelId="{2E46D83A-BECE-47DF-AB96-B40D22C6EAAB}">
      <dsp:nvSpPr>
        <dsp:cNvPr id="0" name=""/>
        <dsp:cNvSpPr/>
      </dsp:nvSpPr>
      <dsp:spPr>
        <a:xfrm rot="10800000">
          <a:off x="0" y="2085117"/>
          <a:ext cx="7407360" cy="2091366"/>
        </a:xfrm>
        <a:prstGeom prst="upArrowCallout">
          <a:avLst/>
        </a:prstGeom>
        <a:solidFill>
          <a:schemeClr val="accent1">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t>Phase II</a:t>
          </a:r>
        </a:p>
      </dsp:txBody>
      <dsp:txXfrm rot="-10800000">
        <a:off x="0" y="2085117"/>
        <a:ext cx="7407360" cy="734069"/>
      </dsp:txXfrm>
    </dsp:sp>
    <dsp:sp modelId="{1CF1D012-C257-48A3-9D94-A6D363C4F1A4}">
      <dsp:nvSpPr>
        <dsp:cNvPr id="0" name=""/>
        <dsp:cNvSpPr/>
      </dsp:nvSpPr>
      <dsp:spPr>
        <a:xfrm>
          <a:off x="863994" y="2806011"/>
          <a:ext cx="3630939" cy="625318"/>
        </a:xfrm>
        <a:prstGeom prst="rect">
          <a:avLst/>
        </a:prstGeom>
        <a:solidFill>
          <a:schemeClr val="accent1">
            <a:alpha val="90000"/>
            <a:tint val="4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kern="1200" dirty="0"/>
            <a:t>Quantitative: Questionnaire</a:t>
          </a:r>
        </a:p>
      </dsp:txBody>
      <dsp:txXfrm>
        <a:off x="863994" y="2806011"/>
        <a:ext cx="3630939" cy="625318"/>
      </dsp:txXfrm>
    </dsp:sp>
    <dsp:sp modelId="{60A62A65-5938-474D-9237-5F1D99D24CCC}">
      <dsp:nvSpPr>
        <dsp:cNvPr id="0" name=""/>
        <dsp:cNvSpPr/>
      </dsp:nvSpPr>
      <dsp:spPr>
        <a:xfrm>
          <a:off x="4494934" y="2806011"/>
          <a:ext cx="2048431" cy="625318"/>
        </a:xfrm>
        <a:prstGeom prst="rect">
          <a:avLst/>
        </a:prstGeom>
        <a:solidFill>
          <a:schemeClr val="accent1">
            <a:alpha val="90000"/>
            <a:tint val="4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kern="1200" dirty="0"/>
            <a:t>Questions 1,2,3</a:t>
          </a:r>
        </a:p>
      </dsp:txBody>
      <dsp:txXfrm>
        <a:off x="4494934" y="2806011"/>
        <a:ext cx="2048431" cy="625318"/>
      </dsp:txXfrm>
    </dsp:sp>
    <dsp:sp modelId="{EC0E4BD1-1AFE-4E01-A087-33324326FF17}">
      <dsp:nvSpPr>
        <dsp:cNvPr id="0" name=""/>
        <dsp:cNvSpPr/>
      </dsp:nvSpPr>
      <dsp:spPr>
        <a:xfrm rot="10800000">
          <a:off x="0" y="0"/>
          <a:ext cx="7407360" cy="2091366"/>
        </a:xfrm>
        <a:prstGeom prst="upArrowCallout">
          <a:avLst/>
        </a:prstGeom>
        <a:solidFill>
          <a:schemeClr val="accent1">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t>Phase 1</a:t>
          </a:r>
        </a:p>
      </dsp:txBody>
      <dsp:txXfrm rot="-10800000">
        <a:off x="0" y="0"/>
        <a:ext cx="7407360" cy="734069"/>
      </dsp:txXfrm>
    </dsp:sp>
    <dsp:sp modelId="{43948C56-404F-481B-8036-496C39E31B43}">
      <dsp:nvSpPr>
        <dsp:cNvPr id="0" name=""/>
        <dsp:cNvSpPr/>
      </dsp:nvSpPr>
      <dsp:spPr>
        <a:xfrm>
          <a:off x="902290" y="735042"/>
          <a:ext cx="3488940" cy="625318"/>
        </a:xfrm>
        <a:prstGeom prst="rect">
          <a:avLst/>
        </a:prstGeom>
        <a:solidFill>
          <a:schemeClr val="accent1">
            <a:alpha val="90000"/>
            <a:tint val="4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kern="1200" dirty="0"/>
            <a:t>Qualitative: Interviews</a:t>
          </a:r>
        </a:p>
      </dsp:txBody>
      <dsp:txXfrm>
        <a:off x="902290" y="735042"/>
        <a:ext cx="3488940" cy="625318"/>
      </dsp:txXfrm>
    </dsp:sp>
    <dsp:sp modelId="{87D6DBDE-8319-4BF6-A4BF-ED3B7372FB4A}">
      <dsp:nvSpPr>
        <dsp:cNvPr id="0" name=""/>
        <dsp:cNvSpPr/>
      </dsp:nvSpPr>
      <dsp:spPr>
        <a:xfrm>
          <a:off x="4391231" y="735042"/>
          <a:ext cx="2113838" cy="625318"/>
        </a:xfrm>
        <a:prstGeom prst="rect">
          <a:avLst/>
        </a:prstGeom>
        <a:solidFill>
          <a:schemeClr val="accent1">
            <a:alpha val="90000"/>
            <a:tint val="4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GB" sz="2100" kern="1200" dirty="0"/>
            <a:t>Questions 1,2,3</a:t>
          </a:r>
        </a:p>
      </dsp:txBody>
      <dsp:txXfrm>
        <a:off x="4391231" y="735042"/>
        <a:ext cx="2113838" cy="625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3DC49-4F6D-499A-8193-2A8A2D338BA5}">
      <dsp:nvSpPr>
        <dsp:cNvPr id="0" name=""/>
        <dsp:cNvSpPr/>
      </dsp:nvSpPr>
      <dsp:spPr>
        <a:xfrm>
          <a:off x="3258153" y="-289157"/>
          <a:ext cx="5503759" cy="1898619"/>
        </a:xfrm>
        <a:prstGeom prst="roundRect">
          <a:avLst>
            <a:gd name="adj" fmla="val 10000"/>
          </a:avLst>
        </a:prstGeom>
        <a:solidFill>
          <a:schemeClr val="accent1">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Theme1: Being Lebanese</a:t>
          </a:r>
        </a:p>
        <a:p>
          <a:pPr marL="0" lvl="0" indent="0" algn="ctr" defTabSz="1244600">
            <a:lnSpc>
              <a:spcPct val="90000"/>
            </a:lnSpc>
            <a:spcBef>
              <a:spcPct val="0"/>
            </a:spcBef>
            <a:spcAft>
              <a:spcPct val="35000"/>
            </a:spcAft>
            <a:buNone/>
          </a:pPr>
          <a:r>
            <a:rPr lang="en-GB" sz="2800" kern="1200" dirty="0"/>
            <a:t>Subthemes: Eating and diet, Activity and Being home and abroad</a:t>
          </a:r>
        </a:p>
      </dsp:txBody>
      <dsp:txXfrm>
        <a:off x="3313762" y="-233548"/>
        <a:ext cx="5392541" cy="1787401"/>
      </dsp:txXfrm>
    </dsp:sp>
    <dsp:sp modelId="{F2A45134-BFA4-4EA8-9F30-BD672708598D}">
      <dsp:nvSpPr>
        <dsp:cNvPr id="0" name=""/>
        <dsp:cNvSpPr/>
      </dsp:nvSpPr>
      <dsp:spPr>
        <a:xfrm rot="3094893">
          <a:off x="6476609" y="2478726"/>
          <a:ext cx="2387291" cy="5494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6641440" y="2588613"/>
        <a:ext cx="2057629" cy="329663"/>
      </dsp:txXfrm>
    </dsp:sp>
    <dsp:sp modelId="{FB811BBF-268C-458B-ABA3-FD229B54E1F2}">
      <dsp:nvSpPr>
        <dsp:cNvPr id="0" name=""/>
        <dsp:cNvSpPr/>
      </dsp:nvSpPr>
      <dsp:spPr>
        <a:xfrm>
          <a:off x="7194919" y="3897429"/>
          <a:ext cx="4668520" cy="2399690"/>
        </a:xfrm>
        <a:prstGeom prst="roundRect">
          <a:avLst>
            <a:gd name="adj" fmla="val 10000"/>
          </a:avLst>
        </a:prstGeom>
        <a:solidFill>
          <a:schemeClr val="accent1">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Theme 3: Relationship between food and gut health</a:t>
          </a:r>
        </a:p>
        <a:p>
          <a:pPr marL="0" lvl="0" indent="0" algn="ctr" defTabSz="1244600">
            <a:lnSpc>
              <a:spcPct val="90000"/>
            </a:lnSpc>
            <a:spcBef>
              <a:spcPct val="0"/>
            </a:spcBef>
            <a:spcAft>
              <a:spcPct val="35000"/>
            </a:spcAft>
            <a:buNone/>
          </a:pPr>
          <a:r>
            <a:rPr lang="en-GB" sz="2800" kern="1200" dirty="0"/>
            <a:t>Subthemes: Knowledge about GM, Experiences of GM and food choices</a:t>
          </a:r>
        </a:p>
      </dsp:txBody>
      <dsp:txXfrm>
        <a:off x="7265204" y="3967714"/>
        <a:ext cx="4527950" cy="2259120"/>
      </dsp:txXfrm>
    </dsp:sp>
    <dsp:sp modelId="{8EEC57FB-718A-47D4-8F5C-614066D3C5D7}">
      <dsp:nvSpPr>
        <dsp:cNvPr id="0" name=""/>
        <dsp:cNvSpPr/>
      </dsp:nvSpPr>
      <dsp:spPr>
        <a:xfrm rot="10799996">
          <a:off x="4882587" y="4822559"/>
          <a:ext cx="2215322" cy="5494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10800000">
        <a:off x="5047418" y="4932446"/>
        <a:ext cx="1885660" cy="329663"/>
      </dsp:txXfrm>
    </dsp:sp>
    <dsp:sp modelId="{295069E5-C863-4787-A15B-253C72293D9F}">
      <dsp:nvSpPr>
        <dsp:cNvPr id="0" name=""/>
        <dsp:cNvSpPr/>
      </dsp:nvSpPr>
      <dsp:spPr>
        <a:xfrm>
          <a:off x="39822" y="3895875"/>
          <a:ext cx="4745755" cy="2402814"/>
        </a:xfrm>
        <a:prstGeom prst="roundRect">
          <a:avLst>
            <a:gd name="adj" fmla="val 10000"/>
          </a:avLst>
        </a:prstGeom>
        <a:solidFill>
          <a:schemeClr val="accent1">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Theme 2: Gender Roles</a:t>
          </a:r>
        </a:p>
        <a:p>
          <a:pPr marL="0" lvl="0" indent="0" algn="ctr" defTabSz="1244600">
            <a:lnSpc>
              <a:spcPct val="90000"/>
            </a:lnSpc>
            <a:spcBef>
              <a:spcPct val="0"/>
            </a:spcBef>
            <a:spcAft>
              <a:spcPct val="35000"/>
            </a:spcAft>
            <a:buNone/>
          </a:pPr>
          <a:r>
            <a:rPr lang="en-GB" sz="2800" kern="1200" dirty="0"/>
            <a:t>Subthemes: Female lifestyles, male lifestyle and Expectations and Attitudes</a:t>
          </a:r>
        </a:p>
      </dsp:txBody>
      <dsp:txXfrm>
        <a:off x="110198" y="3966251"/>
        <a:ext cx="4605003" cy="2262062"/>
      </dsp:txXfrm>
    </dsp:sp>
    <dsp:sp modelId="{C0782DB9-0800-4BFC-AF60-EA9E0BD4FCEC}">
      <dsp:nvSpPr>
        <dsp:cNvPr id="0" name=""/>
        <dsp:cNvSpPr/>
      </dsp:nvSpPr>
      <dsp:spPr>
        <a:xfrm rot="18541972">
          <a:off x="3201483" y="2477949"/>
          <a:ext cx="2224150" cy="5494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3366314" y="2587836"/>
        <a:ext cx="1894488" cy="3296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chemeClr val="dk1"/>
                </a:solidFill>
                <a:latin typeface="Calibri"/>
              </a:rPr>
              <a:t>Click to move the slide</a:t>
            </a:r>
          </a:p>
        </p:txBody>
      </p:sp>
      <p:sp>
        <p:nvSpPr>
          <p:cNvPr id="7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GB" sz="2000" b="0" strike="noStrike" spc="-1">
                <a:solidFill>
                  <a:srgbClr val="000000"/>
                </a:solidFill>
                <a:latin typeface="Arial"/>
              </a:rPr>
              <a:t>Click to edit the notes' format</a:t>
            </a:r>
          </a:p>
        </p:txBody>
      </p:sp>
      <p:sp>
        <p:nvSpPr>
          <p:cNvPr id="7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GB" sz="1400" b="0" strike="noStrike" spc="-1">
                <a:solidFill>
                  <a:srgbClr val="000000"/>
                </a:solidFill>
                <a:latin typeface="Times New Roman"/>
              </a:rPr>
              <a:t>&lt;header&gt;</a:t>
            </a:r>
          </a:p>
        </p:txBody>
      </p:sp>
      <p:sp>
        <p:nvSpPr>
          <p:cNvPr id="79"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en-GB" sz="1400" b="0" strike="noStrike" spc="-1">
                <a:solidFill>
                  <a:srgbClr val="000000"/>
                </a:solidFill>
                <a:latin typeface="Times New Roman"/>
              </a:defRPr>
            </a:lvl1pPr>
          </a:lstStyle>
          <a:p>
            <a:pPr indent="0" algn="r">
              <a:buNone/>
            </a:pPr>
            <a:r>
              <a:rPr lang="en-GB" sz="1400" b="0" strike="noStrike" spc="-1">
                <a:solidFill>
                  <a:srgbClr val="000000"/>
                </a:solidFill>
                <a:latin typeface="Times New Roman"/>
              </a:rPr>
              <a:t>&lt;date/time&gt;</a:t>
            </a:r>
          </a:p>
        </p:txBody>
      </p:sp>
      <p:sp>
        <p:nvSpPr>
          <p:cNvPr id="80"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&lt;footer&gt;</a:t>
            </a:r>
          </a:p>
        </p:txBody>
      </p:sp>
      <p:sp>
        <p:nvSpPr>
          <p:cNvPr id="81"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1B218B20-CCC7-4977-91F6-4FD0C4A14727}" type="slidenum">
              <a:rPr lang="en-GB" sz="1400" b="0" strike="noStrike" spc="-1">
                <a:solidFill>
                  <a:srgbClr val="000000"/>
                </a:solidFill>
                <a:latin typeface="Times New Roman"/>
              </a:rPr>
              <a:t>‹#›</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685800" y="1143000"/>
            <a:ext cx="5486040" cy="3085920"/>
          </a:xfrm>
          <a:prstGeom prst="rect">
            <a:avLst/>
          </a:prstGeom>
          <a:ln w="0">
            <a:noFill/>
          </a:ln>
        </p:spPr>
      </p:sp>
      <p:sp>
        <p:nvSpPr>
          <p:cNvPr id="193"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marL="216000" indent="0">
              <a:buNone/>
            </a:pPr>
            <a:endParaRPr lang="en-GB" sz="1800" b="0" strike="noStrike" spc="-1">
              <a:solidFill>
                <a:srgbClr val="000000"/>
              </a:solidFill>
              <a:latin typeface="Arial"/>
            </a:endParaRPr>
          </a:p>
        </p:txBody>
      </p:sp>
      <p:sp>
        <p:nvSpPr>
          <p:cNvPr id="194" name="PlaceHolder 3"/>
          <p:cNvSpPr>
            <a:spLocks noGrp="1"/>
          </p:cNvSpPr>
          <p:nvPr>
            <p:ph type="sldNum" idx="4"/>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0795FD95-363E-462D-892B-40A224B0AF43}" type="slidenum">
              <a:rPr lang="en-US" sz="1200" b="0" strike="noStrike" spc="-1">
                <a:solidFill>
                  <a:schemeClr val="dk1"/>
                </a:solidFill>
                <a:latin typeface="+mn-lt"/>
                <a:ea typeface="+mn-ea"/>
              </a:rPr>
              <a:t>1</a:t>
            </a:fld>
            <a:endParaRPr lang="en-GB"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noRot="1" noChangeAspect="1"/>
          </p:cNvSpPr>
          <p:nvPr>
            <p:ph type="sldImg"/>
          </p:nvPr>
        </p:nvSpPr>
        <p:spPr>
          <a:xfrm>
            <a:off x="685800" y="1143000"/>
            <a:ext cx="5486400" cy="3086100"/>
          </a:xfrm>
          <a:prstGeom prst="rect">
            <a:avLst/>
          </a:prstGeom>
          <a:ln w="0">
            <a:noFill/>
          </a:ln>
        </p:spPr>
      </p:sp>
      <p:sp>
        <p:nvSpPr>
          <p:cNvPr id="220"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800" b="0" strike="noStrike" spc="-1" dirty="0">
                <a:solidFill>
                  <a:srgbClr val="000000"/>
                </a:solidFill>
                <a:latin typeface="Arial"/>
              </a:rPr>
              <a:t>Findings from phase I will help inform the questionnaire in phase II and will use the COM-B model to explore knowledge and beliefs. </a:t>
            </a:r>
          </a:p>
          <a:p>
            <a:pPr marL="216000" indent="0" defTabSz="914400">
              <a:lnSpc>
                <a:spcPts val="2477"/>
              </a:lnSpc>
              <a:buNone/>
              <a:tabLst>
                <a:tab pos="0" algn="l"/>
              </a:tabLst>
            </a:pPr>
            <a:r>
              <a:rPr lang="en-US" sz="1800" b="0" strike="noStrike" spc="-1" dirty="0">
                <a:solidFill>
                  <a:srgbClr val="49495A"/>
                </a:solidFill>
                <a:latin typeface="Open Sans"/>
                <a:ea typeface="Open Sans"/>
              </a:rPr>
              <a:t>The interview findings will be framed around the COM_B model, for example </a:t>
            </a:r>
            <a:endParaRPr lang="en-GB" sz="1800" b="0" strike="noStrike" spc="-1" dirty="0">
              <a:solidFill>
                <a:srgbClr val="000000"/>
              </a:solidFill>
              <a:latin typeface="Arial"/>
            </a:endParaRPr>
          </a:p>
          <a:p>
            <a:pPr marL="216000" indent="0" defTabSz="914400">
              <a:lnSpc>
                <a:spcPts val="2477"/>
              </a:lnSpc>
              <a:buNone/>
              <a:tabLst>
                <a:tab pos="0" algn="l"/>
              </a:tabLst>
            </a:pPr>
            <a:endParaRPr lang="en-GB" sz="1800" b="0" strike="noStrike" spc="-1" dirty="0">
              <a:solidFill>
                <a:srgbClr val="000000"/>
              </a:solidFill>
              <a:latin typeface="Arial"/>
            </a:endParaRPr>
          </a:p>
          <a:p>
            <a:pPr marL="216000" indent="0" defTabSz="914400">
              <a:lnSpc>
                <a:spcPct val="100000"/>
              </a:lnSpc>
              <a:buNone/>
              <a:tabLst>
                <a:tab pos="0" algn="l"/>
              </a:tabLst>
            </a:pPr>
            <a:endParaRPr lang="en-GB" sz="1800" b="0" strike="noStrike" spc="-1" dirty="0">
              <a:solidFill>
                <a:srgbClr val="000000"/>
              </a:solidFill>
              <a:latin typeface="Arial"/>
            </a:endParaRPr>
          </a:p>
        </p:txBody>
      </p:sp>
      <p:sp>
        <p:nvSpPr>
          <p:cNvPr id="221" name="PlaceHolder 3"/>
          <p:cNvSpPr>
            <a:spLocks noGrp="1"/>
          </p:cNvSpPr>
          <p:nvPr>
            <p:ph type="sldNum" idx="13"/>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16B2B413-2E82-4299-9914-C9C5961154CF}" type="slidenum">
              <a:rPr lang="en-US" sz="1200" b="0" strike="noStrike" spc="-1">
                <a:solidFill>
                  <a:schemeClr val="dk1"/>
                </a:solidFill>
                <a:latin typeface="+mn-lt"/>
                <a:ea typeface="+mn-ea"/>
              </a:rPr>
              <a:t>10</a:t>
            </a:fld>
            <a:endParaRPr lang="en-GB"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685800" y="1143000"/>
            <a:ext cx="5486040" cy="3085920"/>
          </a:xfrm>
          <a:prstGeom prst="rect">
            <a:avLst/>
          </a:prstGeom>
          <a:ln w="0">
            <a:noFill/>
          </a:ln>
        </p:spPr>
      </p:sp>
      <p:sp>
        <p:nvSpPr>
          <p:cNvPr id="196"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marL="216000" indent="0">
              <a:buNone/>
            </a:pPr>
            <a:endParaRPr lang="en-GB" sz="1800" b="0" strike="noStrike" spc="-1">
              <a:solidFill>
                <a:srgbClr val="000000"/>
              </a:solidFill>
              <a:latin typeface="Arial"/>
            </a:endParaRPr>
          </a:p>
        </p:txBody>
      </p:sp>
      <p:sp>
        <p:nvSpPr>
          <p:cNvPr id="197" name="PlaceHolder 3"/>
          <p:cNvSpPr>
            <a:spLocks noGrp="1"/>
          </p:cNvSpPr>
          <p:nvPr>
            <p:ph type="sldNum" idx="5"/>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2FB0C18E-63A6-474A-858D-FEFD12769776}" type="slidenum">
              <a:rPr lang="en-US" sz="1200" b="0" strike="noStrike" spc="-1">
                <a:solidFill>
                  <a:schemeClr val="dk1"/>
                </a:solidFill>
                <a:latin typeface="+mn-lt"/>
                <a:ea typeface="+mn-ea"/>
              </a:rPr>
              <a:t>2</a:t>
            </a:fld>
            <a:endParaRPr lang="en-GB"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noRot="1" noChangeAspect="1"/>
          </p:cNvSpPr>
          <p:nvPr>
            <p:ph type="sldImg"/>
          </p:nvPr>
        </p:nvSpPr>
        <p:spPr>
          <a:xfrm>
            <a:off x="685800" y="1143000"/>
            <a:ext cx="5486400" cy="3086100"/>
          </a:xfrm>
          <a:prstGeom prst="rect">
            <a:avLst/>
          </a:prstGeom>
          <a:ln w="0">
            <a:noFill/>
          </a:ln>
        </p:spPr>
      </p:sp>
      <p:sp>
        <p:nvSpPr>
          <p:cNvPr id="199"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marL="216000" indent="0">
              <a:buNone/>
            </a:pPr>
            <a:endParaRPr lang="en-GB" sz="1800" b="0" strike="noStrike" spc="-1">
              <a:solidFill>
                <a:srgbClr val="000000"/>
              </a:solidFill>
              <a:latin typeface="Arial"/>
            </a:endParaRPr>
          </a:p>
        </p:txBody>
      </p:sp>
      <p:sp>
        <p:nvSpPr>
          <p:cNvPr id="200" name="PlaceHolder 3"/>
          <p:cNvSpPr>
            <a:spLocks noGrp="1"/>
          </p:cNvSpPr>
          <p:nvPr>
            <p:ph type="sldNum" idx="6"/>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2B4DEF0C-8978-412D-B747-6E3C88AB7112}" type="slidenum">
              <a:rPr lang="en-US" sz="1200" b="0" strike="noStrike" spc="-1">
                <a:solidFill>
                  <a:schemeClr val="dk1"/>
                </a:solidFill>
                <a:latin typeface="+mn-lt"/>
                <a:ea typeface="+mn-ea"/>
              </a:rPr>
              <a:t>3</a:t>
            </a:fld>
            <a:endParaRPr lang="en-GB"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noRot="1" noChangeAspect="1"/>
          </p:cNvSpPr>
          <p:nvPr>
            <p:ph type="sldImg"/>
          </p:nvPr>
        </p:nvSpPr>
        <p:spPr>
          <a:xfrm>
            <a:off x="685800" y="1143000"/>
            <a:ext cx="5486400" cy="3086100"/>
          </a:xfrm>
          <a:prstGeom prst="rect">
            <a:avLst/>
          </a:prstGeom>
          <a:ln w="0">
            <a:noFill/>
          </a:ln>
        </p:spPr>
      </p:sp>
      <p:sp>
        <p:nvSpPr>
          <p:cNvPr id="202"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1800" b="1" strike="noStrike" spc="-1">
                <a:solidFill>
                  <a:srgbClr val="000000"/>
                </a:solidFill>
                <a:latin typeface="Arial"/>
                <a:ea typeface="NSimSun"/>
              </a:rPr>
              <a:t>Say something here about the philosophical stance - Pragmatism</a:t>
            </a:r>
            <a:endParaRPr lang="en-GB" sz="1800" b="0" strike="noStrike" spc="-1">
              <a:solidFill>
                <a:srgbClr val="000000"/>
              </a:solidFill>
              <a:latin typeface="Arial"/>
            </a:endParaRPr>
          </a:p>
          <a:p>
            <a:pPr marL="216000" indent="0">
              <a:lnSpc>
                <a:spcPct val="100000"/>
              </a:lnSpc>
              <a:buNone/>
              <a:tabLst>
                <a:tab pos="0" algn="l"/>
              </a:tabLst>
            </a:pPr>
            <a:r>
              <a:rPr lang="en-GB" sz="1800" b="0" strike="noStrike" spc="-1">
                <a:solidFill>
                  <a:srgbClr val="000000"/>
                </a:solidFill>
                <a:latin typeface="Arial"/>
                <a:ea typeface="NSimSun"/>
              </a:rPr>
              <a:t>Mixed methods were used to examine experiences, attitudes, and perspectives. – </a:t>
            </a:r>
            <a:r>
              <a:rPr lang="en-GB" sz="1800" b="1" strike="noStrike" spc="-1">
                <a:solidFill>
                  <a:srgbClr val="000000"/>
                </a:solidFill>
                <a:latin typeface="Arial"/>
                <a:ea typeface="NSimSun"/>
              </a:rPr>
              <a:t>Say something here about the sequesntial Exploratory design and the qual quant qual sequence</a:t>
            </a:r>
            <a:endParaRPr lang="en-GB" sz="1800" b="0" strike="noStrike" spc="-1">
              <a:solidFill>
                <a:srgbClr val="000000"/>
              </a:solidFill>
              <a:latin typeface="Arial"/>
            </a:endParaRPr>
          </a:p>
          <a:p>
            <a:pPr marL="216000" indent="0">
              <a:lnSpc>
                <a:spcPct val="100000"/>
              </a:lnSpc>
              <a:buNone/>
              <a:tabLst>
                <a:tab pos="0" algn="l"/>
              </a:tabLst>
            </a:pPr>
            <a:r>
              <a:rPr lang="en-GB" sz="1800" b="0" strike="noStrike" spc="-1">
                <a:solidFill>
                  <a:srgbClr val="000000"/>
                </a:solidFill>
                <a:latin typeface="Arial"/>
                <a:ea typeface="NSimSun"/>
              </a:rPr>
              <a:t>The Theoretical Domains Framework (TDF) and Capability, Opportunity, Motivation Behaviour Model (COM-B). This model has been used as a final level of synthesis in phase 1 create a framework for the next phase of this study. </a:t>
            </a:r>
            <a:endParaRPr lang="en-GB" sz="1800" b="0" strike="noStrike" spc="-1">
              <a:solidFill>
                <a:srgbClr val="000000"/>
              </a:solidFill>
              <a:latin typeface="Arial"/>
            </a:endParaRPr>
          </a:p>
        </p:txBody>
      </p:sp>
      <p:sp>
        <p:nvSpPr>
          <p:cNvPr id="203" name="PlaceHolder 3"/>
          <p:cNvSpPr>
            <a:spLocks noGrp="1"/>
          </p:cNvSpPr>
          <p:nvPr>
            <p:ph type="sldNum" idx="7"/>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11D223AA-F24E-41FA-A831-F2B6E189A04C}" type="slidenum">
              <a:rPr lang="en-US" sz="1200" b="0" strike="noStrike" spc="-1">
                <a:solidFill>
                  <a:schemeClr val="dk1"/>
                </a:solidFill>
                <a:latin typeface="+mn-lt"/>
                <a:ea typeface="+mn-ea"/>
              </a:rPr>
              <a:t>4</a:t>
            </a:fld>
            <a:endParaRPr lang="en-GB"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685800" y="1143000"/>
            <a:ext cx="5486400" cy="3086100"/>
          </a:xfrm>
          <a:prstGeom prst="rect">
            <a:avLst/>
          </a:prstGeom>
          <a:ln w="0">
            <a:noFill/>
          </a:ln>
        </p:spPr>
      </p:sp>
      <p:sp>
        <p:nvSpPr>
          <p:cNvPr id="205"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US" sz="1800" b="0" strike="noStrike" spc="-1">
                <a:solidFill>
                  <a:srgbClr val="5955EB"/>
                </a:solidFill>
                <a:latin typeface="Libre Baskerville"/>
                <a:ea typeface="Libre Baskerville"/>
              </a:rPr>
              <a:t>Phase I: Participants: </a:t>
            </a:r>
            <a:r>
              <a:rPr lang="en-US" sz="1800" b="0" strike="noStrike" spc="-1">
                <a:solidFill>
                  <a:srgbClr val="49495A"/>
                </a:solidFill>
                <a:latin typeface="Open Sans"/>
                <a:ea typeface="Open Sans"/>
              </a:rPr>
              <a:t>In phase one of the study an individual semi-structured interview is initiated, informing the online survey in phase two. There are three study settings: Lebanon, the UK, and the USA.</a:t>
            </a:r>
            <a:endParaRPr lang="en-GB" sz="1800" b="0" strike="noStrike" spc="-1">
              <a:solidFill>
                <a:srgbClr val="000000"/>
              </a:solidFill>
              <a:latin typeface="Arial"/>
            </a:endParaRPr>
          </a:p>
          <a:p>
            <a:pPr marL="216000" indent="0" defTabSz="914400">
              <a:lnSpc>
                <a:spcPct val="100000"/>
              </a:lnSpc>
              <a:buNone/>
              <a:tabLst>
                <a:tab pos="0" algn="l"/>
              </a:tabLst>
            </a:pPr>
            <a:endParaRPr lang="en-GB" sz="1800" b="0" strike="noStrike" spc="-1">
              <a:solidFill>
                <a:srgbClr val="000000"/>
              </a:solidFill>
              <a:latin typeface="Arial"/>
            </a:endParaRPr>
          </a:p>
          <a:p>
            <a:pPr marL="216000" indent="0" defTabSz="914400">
              <a:lnSpc>
                <a:spcPct val="100000"/>
              </a:lnSpc>
              <a:buNone/>
              <a:tabLst>
                <a:tab pos="0" algn="l"/>
              </a:tabLst>
            </a:pPr>
            <a:r>
              <a:rPr lang="en-US" sz="1800" b="1" strike="noStrike" spc="-1">
                <a:solidFill>
                  <a:srgbClr val="49495A"/>
                </a:solidFill>
                <a:latin typeface="Open Sans"/>
                <a:ea typeface="Open Sans"/>
              </a:rPr>
              <a:t>Exclusion criteria</a:t>
            </a:r>
            <a:endParaRPr lang="en-GB" sz="1800" b="0" strike="noStrike" spc="-1">
              <a:solidFill>
                <a:srgbClr val="000000"/>
              </a:solidFill>
              <a:latin typeface="Arial"/>
            </a:endParaRPr>
          </a:p>
          <a:p>
            <a:pPr marL="216000" indent="0" defTabSz="914400">
              <a:lnSpc>
                <a:spcPct val="100000"/>
              </a:lnSpc>
              <a:buNone/>
              <a:tabLst>
                <a:tab pos="0" algn="l"/>
              </a:tabLst>
            </a:pPr>
            <a:r>
              <a:rPr lang="en-US" sz="1800" b="0" strike="noStrike" spc="-1">
                <a:solidFill>
                  <a:srgbClr val="49495A"/>
                </a:solidFill>
                <a:latin typeface="Open Sans"/>
                <a:ea typeface="Open Sans"/>
              </a:rPr>
              <a:t>Participants who have professional knowledge of the gut microbiome would be excluded such as medical doctors and professionals in the healthcare</a:t>
            </a:r>
            <a:endParaRPr lang="en-GB" sz="1800" b="0" strike="noStrike" spc="-1">
              <a:solidFill>
                <a:srgbClr val="000000"/>
              </a:solidFill>
              <a:latin typeface="Arial"/>
            </a:endParaRPr>
          </a:p>
          <a:p>
            <a:pPr marL="216000" indent="0" defTabSz="914400">
              <a:lnSpc>
                <a:spcPct val="100000"/>
              </a:lnSpc>
              <a:buNone/>
              <a:tabLst>
                <a:tab pos="0" algn="l"/>
              </a:tabLst>
            </a:pPr>
            <a:endParaRPr lang="en-GB" sz="1800" b="0" strike="noStrike" spc="-1">
              <a:solidFill>
                <a:srgbClr val="000000"/>
              </a:solidFill>
              <a:latin typeface="Arial"/>
            </a:endParaRPr>
          </a:p>
          <a:p>
            <a:pPr marL="216000" indent="0" defTabSz="914400">
              <a:lnSpc>
                <a:spcPct val="100000"/>
              </a:lnSpc>
              <a:buNone/>
              <a:tabLst>
                <a:tab pos="0" algn="l"/>
              </a:tabLst>
            </a:pPr>
            <a:endParaRPr lang="en-GB" sz="1800" b="0" strike="noStrike" spc="-1">
              <a:solidFill>
                <a:srgbClr val="000000"/>
              </a:solidFill>
              <a:latin typeface="Arial"/>
            </a:endParaRPr>
          </a:p>
          <a:p>
            <a:pPr marL="216000" indent="0" defTabSz="914400">
              <a:lnSpc>
                <a:spcPct val="100000"/>
              </a:lnSpc>
              <a:buNone/>
              <a:tabLst>
                <a:tab pos="0" algn="l"/>
              </a:tabLst>
            </a:pPr>
            <a:endParaRPr lang="en-GB" sz="1800" b="0" strike="noStrike" spc="-1">
              <a:solidFill>
                <a:srgbClr val="000000"/>
              </a:solidFill>
              <a:latin typeface="Arial"/>
            </a:endParaRPr>
          </a:p>
          <a:p>
            <a:pPr marL="216000" indent="0" defTabSz="914400">
              <a:lnSpc>
                <a:spcPct val="100000"/>
              </a:lnSpc>
              <a:buNone/>
              <a:tabLst>
                <a:tab pos="0" algn="l"/>
              </a:tabLst>
            </a:pPr>
            <a:r>
              <a:rPr lang="en-US" sz="1800" b="1" strike="noStrike" spc="-1">
                <a:solidFill>
                  <a:srgbClr val="49495A"/>
                </a:solidFill>
                <a:latin typeface="Open Sans"/>
                <a:ea typeface="Open Sans"/>
              </a:rPr>
              <a:t>Inclusion criteria</a:t>
            </a:r>
            <a:endParaRPr lang="en-GB" sz="1800" b="0" strike="noStrike" spc="-1">
              <a:solidFill>
                <a:srgbClr val="000000"/>
              </a:solidFill>
              <a:latin typeface="Arial"/>
            </a:endParaRPr>
          </a:p>
          <a:p>
            <a:pPr marL="216000" indent="0" defTabSz="914400">
              <a:lnSpc>
                <a:spcPct val="100000"/>
              </a:lnSpc>
              <a:buNone/>
              <a:tabLst>
                <a:tab pos="0" algn="l"/>
              </a:tabLst>
            </a:pPr>
            <a:r>
              <a:rPr lang="en-US" sz="1800" b="0" strike="noStrike" spc="-1">
                <a:solidFill>
                  <a:srgbClr val="49495A"/>
                </a:solidFill>
                <a:latin typeface="Open Sans"/>
                <a:ea typeface="Open Sans"/>
              </a:rPr>
              <a:t>Participants were adults ranging from 18- 75 years old (2) residents of the country either UK, USA or Lebanon for a minimum of 5 years (3) and were able to give consent.</a:t>
            </a:r>
            <a:endParaRPr lang="en-GB" sz="1800" b="0" strike="noStrike" spc="-1">
              <a:solidFill>
                <a:srgbClr val="000000"/>
              </a:solidFill>
              <a:latin typeface="Arial"/>
            </a:endParaRPr>
          </a:p>
          <a:p>
            <a:pPr marL="216000" indent="0" defTabSz="914400">
              <a:lnSpc>
                <a:spcPct val="100000"/>
              </a:lnSpc>
              <a:buNone/>
              <a:tabLst>
                <a:tab pos="0" algn="l"/>
              </a:tabLst>
            </a:pPr>
            <a:endParaRPr lang="en-GB" sz="1800" b="0" strike="noStrike" spc="-1">
              <a:solidFill>
                <a:srgbClr val="000000"/>
              </a:solidFill>
              <a:latin typeface="Arial"/>
            </a:endParaRPr>
          </a:p>
          <a:p>
            <a:pPr marL="216000" indent="0" defTabSz="914400">
              <a:lnSpc>
                <a:spcPct val="100000"/>
              </a:lnSpc>
              <a:buNone/>
              <a:tabLst>
                <a:tab pos="0" algn="l"/>
              </a:tabLst>
            </a:pPr>
            <a:endParaRPr lang="en-GB" sz="1800" b="0" strike="noStrike" spc="-1">
              <a:solidFill>
                <a:srgbClr val="000000"/>
              </a:solidFill>
              <a:latin typeface="Arial"/>
            </a:endParaRPr>
          </a:p>
          <a:p>
            <a:pPr marL="216000" indent="0" defTabSz="914400">
              <a:lnSpc>
                <a:spcPct val="100000"/>
              </a:lnSpc>
              <a:buNone/>
              <a:tabLst>
                <a:tab pos="0" algn="l"/>
              </a:tabLst>
            </a:pPr>
            <a:endParaRPr lang="en-GB" sz="1800" b="0" strike="noStrike" spc="-1">
              <a:solidFill>
                <a:srgbClr val="000000"/>
              </a:solidFill>
              <a:latin typeface="Arial"/>
            </a:endParaRPr>
          </a:p>
        </p:txBody>
      </p:sp>
      <p:sp>
        <p:nvSpPr>
          <p:cNvPr id="206" name="PlaceHolder 3"/>
          <p:cNvSpPr>
            <a:spLocks noGrp="1"/>
          </p:cNvSpPr>
          <p:nvPr>
            <p:ph type="sldNum" idx="8"/>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68B94DDE-6AF8-448D-BE2A-6E6D05CAC77E}" type="slidenum">
              <a:rPr lang="en-US" sz="1200" b="0" strike="noStrike" spc="-1">
                <a:solidFill>
                  <a:schemeClr val="dk1"/>
                </a:solidFill>
                <a:latin typeface="+mn-lt"/>
                <a:ea typeface="+mn-ea"/>
              </a:rPr>
              <a:t>5</a:t>
            </a:fld>
            <a:endParaRPr lang="en-GB"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laceHolder 1"/>
          <p:cNvSpPr>
            <a:spLocks noGrp="1" noRot="1" noChangeAspect="1"/>
          </p:cNvSpPr>
          <p:nvPr>
            <p:ph type="sldImg"/>
          </p:nvPr>
        </p:nvSpPr>
        <p:spPr>
          <a:xfrm>
            <a:off x="685800" y="1143000"/>
            <a:ext cx="5486400" cy="3086100"/>
          </a:xfrm>
          <a:prstGeom prst="rect">
            <a:avLst/>
          </a:prstGeom>
          <a:ln w="0">
            <a:noFill/>
          </a:ln>
        </p:spPr>
      </p:sp>
      <p:sp>
        <p:nvSpPr>
          <p:cNvPr id="208"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marL="216000" indent="0" defTabSz="914400">
              <a:lnSpc>
                <a:spcPts val="2477"/>
              </a:lnSpc>
              <a:buNone/>
              <a:tabLst>
                <a:tab pos="0" algn="l"/>
              </a:tabLst>
            </a:pPr>
            <a:endParaRPr lang="en-GB" sz="1800" b="0" strike="noStrike" spc="-1" dirty="0">
              <a:solidFill>
                <a:srgbClr val="000000"/>
              </a:solidFill>
              <a:latin typeface="Arial"/>
            </a:endParaRPr>
          </a:p>
          <a:p>
            <a:pPr marL="216000" indent="0" defTabSz="914400">
              <a:lnSpc>
                <a:spcPct val="100000"/>
              </a:lnSpc>
              <a:buNone/>
              <a:tabLst>
                <a:tab pos="0" algn="l"/>
              </a:tabLst>
            </a:pPr>
            <a:endParaRPr lang="en-GB" sz="1800" b="0" strike="noStrike" spc="-1" dirty="0">
              <a:solidFill>
                <a:srgbClr val="000000"/>
              </a:solidFill>
              <a:latin typeface="Arial"/>
            </a:endParaRPr>
          </a:p>
        </p:txBody>
      </p:sp>
      <p:sp>
        <p:nvSpPr>
          <p:cNvPr id="209" name="PlaceHolder 3"/>
          <p:cNvSpPr>
            <a:spLocks noGrp="1"/>
          </p:cNvSpPr>
          <p:nvPr>
            <p:ph type="sldNum" idx="9"/>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E7958085-6BF0-4187-8A94-1268C3386EE2}" type="slidenum">
              <a:rPr lang="en-US" sz="1200" b="0" strike="noStrike" spc="-1">
                <a:solidFill>
                  <a:schemeClr val="dk1"/>
                </a:solidFill>
                <a:latin typeface="+mn-lt"/>
                <a:ea typeface="+mn-ea"/>
              </a:rPr>
              <a:t>6</a:t>
            </a:fld>
            <a:endParaRPr lang="en-GB"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noRot="1" noChangeAspect="1"/>
          </p:cNvSpPr>
          <p:nvPr>
            <p:ph type="sldImg"/>
          </p:nvPr>
        </p:nvSpPr>
        <p:spPr>
          <a:xfrm>
            <a:off x="217488" y="812800"/>
            <a:ext cx="7124700" cy="4008438"/>
          </a:xfrm>
          <a:prstGeom prst="rect">
            <a:avLst/>
          </a:prstGeom>
          <a:ln w="0">
            <a:noFill/>
          </a:ln>
        </p:spPr>
      </p:sp>
      <p:sp>
        <p:nvSpPr>
          <p:cNvPr id="211"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0">
              <a:buNone/>
            </a:pPr>
            <a:endParaRPr lang="en-GB" sz="1800" b="0" strike="noStrike" spc="-1">
              <a:solidFill>
                <a:srgbClr val="000000"/>
              </a:solidFill>
              <a:latin typeface="Arial"/>
            </a:endParaRPr>
          </a:p>
        </p:txBody>
      </p:sp>
      <p:sp>
        <p:nvSpPr>
          <p:cNvPr id="212" name="PlaceHolder 3"/>
          <p:cNvSpPr>
            <a:spLocks noGrp="1"/>
          </p:cNvSpPr>
          <p:nvPr>
            <p:ph type="sldNum" idx="10"/>
          </p:nvPr>
        </p:nvSpPr>
        <p:spPr>
          <a:xfrm>
            <a:off x="4278960" y="10157400"/>
            <a:ext cx="3280320" cy="533880"/>
          </a:xfrm>
          <a:prstGeom prst="rect">
            <a:avLst/>
          </a:prstGeom>
          <a:noFill/>
          <a:ln w="0">
            <a:noFill/>
          </a:ln>
        </p:spPr>
        <p:txBody>
          <a:bodyPr lIns="0" tIns="0" rIns="0" bIns="0" anchor="b">
            <a:noAutofit/>
          </a:bodyPr>
          <a:lstStyle>
            <a:lvl1pPr indent="0" algn="r">
              <a:lnSpc>
                <a:spcPct val="100000"/>
              </a:lnSpc>
              <a:buNone/>
              <a:tabLst>
                <a:tab pos="0" algn="l"/>
              </a:tabLst>
              <a:defRPr lang="en-GB" sz="1400" b="0" strike="noStrike" spc="-1">
                <a:solidFill>
                  <a:srgbClr val="000000"/>
                </a:solidFill>
                <a:latin typeface="Times New Roman"/>
              </a:defRPr>
            </a:lvl1pPr>
          </a:lstStyle>
          <a:p>
            <a:pPr indent="0" algn="r">
              <a:lnSpc>
                <a:spcPct val="100000"/>
              </a:lnSpc>
              <a:buNone/>
              <a:tabLst>
                <a:tab pos="0" algn="l"/>
              </a:tabLst>
            </a:pPr>
            <a:fld id="{B785CD52-D569-4793-BC4C-387D5383635F}" type="slidenum">
              <a:rPr lang="en-GB" sz="1400" b="0" strike="noStrike" spc="-1">
                <a:solidFill>
                  <a:srgbClr val="000000"/>
                </a:solidFill>
                <a:latin typeface="Times New Roman"/>
              </a:rPr>
              <a:t>7</a:t>
            </a:fld>
            <a:endParaRPr lang="en-GB" sz="14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noRot="1" noChangeAspect="1"/>
          </p:cNvSpPr>
          <p:nvPr>
            <p:ph type="sldImg"/>
          </p:nvPr>
        </p:nvSpPr>
        <p:spPr>
          <a:xfrm>
            <a:off x="685800" y="1143000"/>
            <a:ext cx="5486400" cy="3086100"/>
          </a:xfrm>
          <a:prstGeom prst="rect">
            <a:avLst/>
          </a:prstGeom>
          <a:ln w="0">
            <a:noFill/>
          </a:ln>
        </p:spPr>
      </p:sp>
      <p:sp>
        <p:nvSpPr>
          <p:cNvPr id="214"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marL="216000" indent="0">
              <a:lnSpc>
                <a:spcPct val="100000"/>
              </a:lnSpc>
              <a:buNone/>
              <a:tabLst>
                <a:tab pos="0" algn="l"/>
              </a:tabLst>
            </a:pPr>
            <a:endParaRPr lang="en-GB" sz="1800" b="0" strike="noStrike" spc="-1" dirty="0">
              <a:solidFill>
                <a:srgbClr val="000000"/>
              </a:solidFill>
              <a:latin typeface="Arial"/>
            </a:endParaRPr>
          </a:p>
        </p:txBody>
      </p:sp>
      <p:sp>
        <p:nvSpPr>
          <p:cNvPr id="215" name="PlaceHolder 3"/>
          <p:cNvSpPr>
            <a:spLocks noGrp="1"/>
          </p:cNvSpPr>
          <p:nvPr>
            <p:ph type="sldNum" idx="11"/>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6DE0E96F-FF17-404B-B038-1FB487A3B618}" type="slidenum">
              <a:rPr lang="en-US" sz="1200" b="0" strike="noStrike" spc="-1">
                <a:solidFill>
                  <a:schemeClr val="dk1"/>
                </a:solidFill>
                <a:latin typeface="+mn-lt"/>
                <a:ea typeface="+mn-ea"/>
              </a:rPr>
              <a:t>8</a:t>
            </a:fld>
            <a:endParaRPr lang="en-GB"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noRot="1" noChangeAspect="1"/>
          </p:cNvSpPr>
          <p:nvPr>
            <p:ph type="sldImg"/>
          </p:nvPr>
        </p:nvSpPr>
        <p:spPr>
          <a:xfrm>
            <a:off x="217440" y="812880"/>
            <a:ext cx="7124400" cy="4008240"/>
          </a:xfrm>
          <a:prstGeom prst="rect">
            <a:avLst/>
          </a:prstGeom>
          <a:ln w="0">
            <a:noFill/>
          </a:ln>
        </p:spPr>
      </p:sp>
      <p:sp>
        <p:nvSpPr>
          <p:cNvPr id="217"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0">
              <a:buNone/>
            </a:pPr>
            <a:endParaRPr lang="en-GB" sz="1800" b="0" strike="noStrike" spc="-1">
              <a:solidFill>
                <a:srgbClr val="000000"/>
              </a:solidFill>
              <a:latin typeface="Arial"/>
            </a:endParaRPr>
          </a:p>
        </p:txBody>
      </p:sp>
      <p:sp>
        <p:nvSpPr>
          <p:cNvPr id="218" name="PlaceHolder 3"/>
          <p:cNvSpPr>
            <a:spLocks noGrp="1"/>
          </p:cNvSpPr>
          <p:nvPr>
            <p:ph type="sldNum" idx="12"/>
          </p:nvPr>
        </p:nvSpPr>
        <p:spPr>
          <a:xfrm>
            <a:off x="4278960" y="10157400"/>
            <a:ext cx="3280320" cy="533880"/>
          </a:xfrm>
          <a:prstGeom prst="rect">
            <a:avLst/>
          </a:prstGeom>
          <a:noFill/>
          <a:ln w="0">
            <a:noFill/>
          </a:ln>
        </p:spPr>
        <p:txBody>
          <a:bodyPr lIns="0" tIns="0" rIns="0" bIns="0" anchor="b">
            <a:noAutofit/>
          </a:bodyPr>
          <a:lstStyle>
            <a:lvl1pPr indent="0" algn="r">
              <a:lnSpc>
                <a:spcPct val="100000"/>
              </a:lnSpc>
              <a:buNone/>
              <a:tabLst>
                <a:tab pos="0" algn="l"/>
              </a:tabLst>
              <a:defRPr lang="en-GB" sz="1400" b="0" strike="noStrike" spc="-1">
                <a:solidFill>
                  <a:srgbClr val="000000"/>
                </a:solidFill>
                <a:latin typeface="Times New Roman"/>
              </a:defRPr>
            </a:lvl1pPr>
          </a:lstStyle>
          <a:p>
            <a:pPr indent="0" algn="r">
              <a:lnSpc>
                <a:spcPct val="100000"/>
              </a:lnSpc>
              <a:buNone/>
              <a:tabLst>
                <a:tab pos="0" algn="l"/>
              </a:tabLst>
            </a:pPr>
            <a:fld id="{1AAC997B-4E12-48E0-BEF8-20C1B2A9CE4D}" type="slidenum">
              <a:rPr lang="en-GB" sz="1400" b="0" strike="noStrike" spc="-1">
                <a:solidFill>
                  <a:srgbClr val="000000"/>
                </a:solidFill>
                <a:latin typeface="Times New Roman"/>
              </a:rPr>
              <a:t>9</a:t>
            </a:fld>
            <a:endParaRPr lang="en-GB"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24" name="PlaceHolder 2"/>
          <p:cNvSpPr>
            <a:spLocks noGrp="1"/>
          </p:cNvSpPr>
          <p:nvPr>
            <p:ph/>
          </p:nvPr>
        </p:nvSpPr>
        <p:spPr>
          <a:xfrm>
            <a:off x="731520" y="1925640"/>
            <a:ext cx="1316700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25" name="PlaceHolder 3"/>
          <p:cNvSpPr>
            <a:spLocks noGrp="1"/>
          </p:cNvSpPr>
          <p:nvPr>
            <p:ph/>
          </p:nvPr>
        </p:nvSpPr>
        <p:spPr>
          <a:xfrm>
            <a:off x="731520" y="4418640"/>
            <a:ext cx="1316700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27" name="PlaceHolder 2"/>
          <p:cNvSpPr>
            <a:spLocks noGrp="1"/>
          </p:cNvSpPr>
          <p:nvPr>
            <p:ph/>
          </p:nvPr>
        </p:nvSpPr>
        <p:spPr>
          <a:xfrm>
            <a:off x="73152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28" name="PlaceHolder 3"/>
          <p:cNvSpPr>
            <a:spLocks noGrp="1"/>
          </p:cNvSpPr>
          <p:nvPr>
            <p:ph/>
          </p:nvPr>
        </p:nvSpPr>
        <p:spPr>
          <a:xfrm>
            <a:off x="747828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29" name="PlaceHolder 4"/>
          <p:cNvSpPr>
            <a:spLocks noGrp="1"/>
          </p:cNvSpPr>
          <p:nvPr>
            <p:ph/>
          </p:nvPr>
        </p:nvSpPr>
        <p:spPr>
          <a:xfrm>
            <a:off x="731520" y="4418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0" name="PlaceHolder 5"/>
          <p:cNvSpPr>
            <a:spLocks noGrp="1"/>
          </p:cNvSpPr>
          <p:nvPr>
            <p:ph/>
          </p:nvPr>
        </p:nvSpPr>
        <p:spPr>
          <a:xfrm>
            <a:off x="7478280" y="4418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32" name="PlaceHolder 2"/>
          <p:cNvSpPr>
            <a:spLocks noGrp="1"/>
          </p:cNvSpPr>
          <p:nvPr>
            <p:ph/>
          </p:nvPr>
        </p:nvSpPr>
        <p:spPr>
          <a:xfrm>
            <a:off x="731520" y="1925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3" name="PlaceHolder 3"/>
          <p:cNvSpPr>
            <a:spLocks noGrp="1"/>
          </p:cNvSpPr>
          <p:nvPr>
            <p:ph/>
          </p:nvPr>
        </p:nvSpPr>
        <p:spPr>
          <a:xfrm>
            <a:off x="5183280" y="1925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4" name="PlaceHolder 4"/>
          <p:cNvSpPr>
            <a:spLocks noGrp="1"/>
          </p:cNvSpPr>
          <p:nvPr>
            <p:ph/>
          </p:nvPr>
        </p:nvSpPr>
        <p:spPr>
          <a:xfrm>
            <a:off x="9635040" y="1925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5" name="PlaceHolder 5"/>
          <p:cNvSpPr>
            <a:spLocks noGrp="1"/>
          </p:cNvSpPr>
          <p:nvPr>
            <p:ph/>
          </p:nvPr>
        </p:nvSpPr>
        <p:spPr>
          <a:xfrm>
            <a:off x="731520" y="4418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6" name="PlaceHolder 6"/>
          <p:cNvSpPr>
            <a:spLocks noGrp="1"/>
          </p:cNvSpPr>
          <p:nvPr>
            <p:ph/>
          </p:nvPr>
        </p:nvSpPr>
        <p:spPr>
          <a:xfrm>
            <a:off x="5183280" y="4418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7" name="PlaceHolder 7"/>
          <p:cNvSpPr>
            <a:spLocks noGrp="1"/>
          </p:cNvSpPr>
          <p:nvPr>
            <p:ph/>
          </p:nvPr>
        </p:nvSpPr>
        <p:spPr>
          <a:xfrm>
            <a:off x="9635040" y="4418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41" name="PlaceHolder 2"/>
          <p:cNvSpPr>
            <a:spLocks noGrp="1"/>
          </p:cNvSpPr>
          <p:nvPr>
            <p:ph type="subTitle"/>
          </p:nvPr>
        </p:nvSpPr>
        <p:spPr>
          <a:xfrm>
            <a:off x="731520" y="1925640"/>
            <a:ext cx="13167000" cy="477252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43" name="PlaceHolder 2"/>
          <p:cNvSpPr>
            <a:spLocks noGrp="1"/>
          </p:cNvSpPr>
          <p:nvPr>
            <p:ph/>
          </p:nvPr>
        </p:nvSpPr>
        <p:spPr>
          <a:xfrm>
            <a:off x="731520" y="1925640"/>
            <a:ext cx="13167000" cy="477252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45" name="PlaceHolder 2"/>
          <p:cNvSpPr>
            <a:spLocks noGrp="1"/>
          </p:cNvSpPr>
          <p:nvPr>
            <p:ph/>
          </p:nvPr>
        </p:nvSpPr>
        <p:spPr>
          <a:xfrm>
            <a:off x="731520" y="1925640"/>
            <a:ext cx="6425280" cy="477252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46" name="PlaceHolder 3"/>
          <p:cNvSpPr>
            <a:spLocks noGrp="1"/>
          </p:cNvSpPr>
          <p:nvPr>
            <p:ph/>
          </p:nvPr>
        </p:nvSpPr>
        <p:spPr>
          <a:xfrm>
            <a:off x="7478280" y="1925640"/>
            <a:ext cx="6425280" cy="477252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731520" y="328320"/>
            <a:ext cx="13166640" cy="636768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50" name="PlaceHolder 2"/>
          <p:cNvSpPr>
            <a:spLocks noGrp="1"/>
          </p:cNvSpPr>
          <p:nvPr>
            <p:ph/>
          </p:nvPr>
        </p:nvSpPr>
        <p:spPr>
          <a:xfrm>
            <a:off x="73152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1" name="PlaceHolder 3"/>
          <p:cNvSpPr>
            <a:spLocks noGrp="1"/>
          </p:cNvSpPr>
          <p:nvPr>
            <p:ph/>
          </p:nvPr>
        </p:nvSpPr>
        <p:spPr>
          <a:xfrm>
            <a:off x="7478280" y="1925640"/>
            <a:ext cx="6425280" cy="477252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2" name="PlaceHolder 4"/>
          <p:cNvSpPr>
            <a:spLocks noGrp="1"/>
          </p:cNvSpPr>
          <p:nvPr>
            <p:ph/>
          </p:nvPr>
        </p:nvSpPr>
        <p:spPr>
          <a:xfrm>
            <a:off x="731520" y="4418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3" name="PlaceHolder 2"/>
          <p:cNvSpPr>
            <a:spLocks noGrp="1"/>
          </p:cNvSpPr>
          <p:nvPr>
            <p:ph type="subTitle"/>
          </p:nvPr>
        </p:nvSpPr>
        <p:spPr>
          <a:xfrm>
            <a:off x="731520" y="1925640"/>
            <a:ext cx="13167000" cy="477252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54" name="PlaceHolder 2"/>
          <p:cNvSpPr>
            <a:spLocks noGrp="1"/>
          </p:cNvSpPr>
          <p:nvPr>
            <p:ph/>
          </p:nvPr>
        </p:nvSpPr>
        <p:spPr>
          <a:xfrm>
            <a:off x="731520" y="1925640"/>
            <a:ext cx="6425280" cy="477252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5" name="PlaceHolder 3"/>
          <p:cNvSpPr>
            <a:spLocks noGrp="1"/>
          </p:cNvSpPr>
          <p:nvPr>
            <p:ph/>
          </p:nvPr>
        </p:nvSpPr>
        <p:spPr>
          <a:xfrm>
            <a:off x="747828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6" name="PlaceHolder 4"/>
          <p:cNvSpPr>
            <a:spLocks noGrp="1"/>
          </p:cNvSpPr>
          <p:nvPr>
            <p:ph/>
          </p:nvPr>
        </p:nvSpPr>
        <p:spPr>
          <a:xfrm>
            <a:off x="7478280" y="4418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58" name="PlaceHolder 2"/>
          <p:cNvSpPr>
            <a:spLocks noGrp="1"/>
          </p:cNvSpPr>
          <p:nvPr>
            <p:ph/>
          </p:nvPr>
        </p:nvSpPr>
        <p:spPr>
          <a:xfrm>
            <a:off x="73152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9" name="PlaceHolder 3"/>
          <p:cNvSpPr>
            <a:spLocks noGrp="1"/>
          </p:cNvSpPr>
          <p:nvPr>
            <p:ph/>
          </p:nvPr>
        </p:nvSpPr>
        <p:spPr>
          <a:xfrm>
            <a:off x="747828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0" name="PlaceHolder 4"/>
          <p:cNvSpPr>
            <a:spLocks noGrp="1"/>
          </p:cNvSpPr>
          <p:nvPr>
            <p:ph/>
          </p:nvPr>
        </p:nvSpPr>
        <p:spPr>
          <a:xfrm>
            <a:off x="731520" y="4418640"/>
            <a:ext cx="1316700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62" name="PlaceHolder 2"/>
          <p:cNvSpPr>
            <a:spLocks noGrp="1"/>
          </p:cNvSpPr>
          <p:nvPr>
            <p:ph/>
          </p:nvPr>
        </p:nvSpPr>
        <p:spPr>
          <a:xfrm>
            <a:off x="731520" y="1925640"/>
            <a:ext cx="1316700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3" name="PlaceHolder 3"/>
          <p:cNvSpPr>
            <a:spLocks noGrp="1"/>
          </p:cNvSpPr>
          <p:nvPr>
            <p:ph/>
          </p:nvPr>
        </p:nvSpPr>
        <p:spPr>
          <a:xfrm>
            <a:off x="731520" y="4418640"/>
            <a:ext cx="1316700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65" name="PlaceHolder 2"/>
          <p:cNvSpPr>
            <a:spLocks noGrp="1"/>
          </p:cNvSpPr>
          <p:nvPr>
            <p:ph/>
          </p:nvPr>
        </p:nvSpPr>
        <p:spPr>
          <a:xfrm>
            <a:off x="73152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6" name="PlaceHolder 3"/>
          <p:cNvSpPr>
            <a:spLocks noGrp="1"/>
          </p:cNvSpPr>
          <p:nvPr>
            <p:ph/>
          </p:nvPr>
        </p:nvSpPr>
        <p:spPr>
          <a:xfrm>
            <a:off x="747828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7" name="PlaceHolder 4"/>
          <p:cNvSpPr>
            <a:spLocks noGrp="1"/>
          </p:cNvSpPr>
          <p:nvPr>
            <p:ph/>
          </p:nvPr>
        </p:nvSpPr>
        <p:spPr>
          <a:xfrm>
            <a:off x="731520" y="4418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8" name="PlaceHolder 5"/>
          <p:cNvSpPr>
            <a:spLocks noGrp="1"/>
          </p:cNvSpPr>
          <p:nvPr>
            <p:ph/>
          </p:nvPr>
        </p:nvSpPr>
        <p:spPr>
          <a:xfrm>
            <a:off x="7478280" y="4418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70" name="PlaceHolder 2"/>
          <p:cNvSpPr>
            <a:spLocks noGrp="1"/>
          </p:cNvSpPr>
          <p:nvPr>
            <p:ph/>
          </p:nvPr>
        </p:nvSpPr>
        <p:spPr>
          <a:xfrm>
            <a:off x="731520" y="1925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1" name="PlaceHolder 3"/>
          <p:cNvSpPr>
            <a:spLocks noGrp="1"/>
          </p:cNvSpPr>
          <p:nvPr>
            <p:ph/>
          </p:nvPr>
        </p:nvSpPr>
        <p:spPr>
          <a:xfrm>
            <a:off x="5183280" y="1925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2" name="PlaceHolder 4"/>
          <p:cNvSpPr>
            <a:spLocks noGrp="1"/>
          </p:cNvSpPr>
          <p:nvPr>
            <p:ph/>
          </p:nvPr>
        </p:nvSpPr>
        <p:spPr>
          <a:xfrm>
            <a:off x="9635040" y="1925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3" name="PlaceHolder 5"/>
          <p:cNvSpPr>
            <a:spLocks noGrp="1"/>
          </p:cNvSpPr>
          <p:nvPr>
            <p:ph/>
          </p:nvPr>
        </p:nvSpPr>
        <p:spPr>
          <a:xfrm>
            <a:off x="731520" y="4418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4" name="PlaceHolder 6"/>
          <p:cNvSpPr>
            <a:spLocks noGrp="1"/>
          </p:cNvSpPr>
          <p:nvPr>
            <p:ph/>
          </p:nvPr>
        </p:nvSpPr>
        <p:spPr>
          <a:xfrm>
            <a:off x="5183280" y="4418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5" name="PlaceHolder 7"/>
          <p:cNvSpPr>
            <a:spLocks noGrp="1"/>
          </p:cNvSpPr>
          <p:nvPr>
            <p:ph/>
          </p:nvPr>
        </p:nvSpPr>
        <p:spPr>
          <a:xfrm>
            <a:off x="9635040" y="4418640"/>
            <a:ext cx="423936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5" name="PlaceHolder 2"/>
          <p:cNvSpPr>
            <a:spLocks noGrp="1"/>
          </p:cNvSpPr>
          <p:nvPr>
            <p:ph/>
          </p:nvPr>
        </p:nvSpPr>
        <p:spPr>
          <a:xfrm>
            <a:off x="731520" y="1925640"/>
            <a:ext cx="13167000" cy="477252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7" name="PlaceHolder 2"/>
          <p:cNvSpPr>
            <a:spLocks noGrp="1"/>
          </p:cNvSpPr>
          <p:nvPr>
            <p:ph/>
          </p:nvPr>
        </p:nvSpPr>
        <p:spPr>
          <a:xfrm>
            <a:off x="731520" y="1925640"/>
            <a:ext cx="6425280" cy="477252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8" name="PlaceHolder 3"/>
          <p:cNvSpPr>
            <a:spLocks noGrp="1"/>
          </p:cNvSpPr>
          <p:nvPr>
            <p:ph/>
          </p:nvPr>
        </p:nvSpPr>
        <p:spPr>
          <a:xfrm>
            <a:off x="7478280" y="1925640"/>
            <a:ext cx="6425280" cy="477252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731520" y="328320"/>
            <a:ext cx="13166640" cy="636768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12" name="PlaceHolder 2"/>
          <p:cNvSpPr>
            <a:spLocks noGrp="1"/>
          </p:cNvSpPr>
          <p:nvPr>
            <p:ph/>
          </p:nvPr>
        </p:nvSpPr>
        <p:spPr>
          <a:xfrm>
            <a:off x="73152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13" name="PlaceHolder 3"/>
          <p:cNvSpPr>
            <a:spLocks noGrp="1"/>
          </p:cNvSpPr>
          <p:nvPr>
            <p:ph/>
          </p:nvPr>
        </p:nvSpPr>
        <p:spPr>
          <a:xfrm>
            <a:off x="7478280" y="1925640"/>
            <a:ext cx="6425280" cy="477252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14" name="PlaceHolder 4"/>
          <p:cNvSpPr>
            <a:spLocks noGrp="1"/>
          </p:cNvSpPr>
          <p:nvPr>
            <p:ph/>
          </p:nvPr>
        </p:nvSpPr>
        <p:spPr>
          <a:xfrm>
            <a:off x="731520" y="4418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16" name="PlaceHolder 2"/>
          <p:cNvSpPr>
            <a:spLocks noGrp="1"/>
          </p:cNvSpPr>
          <p:nvPr>
            <p:ph/>
          </p:nvPr>
        </p:nvSpPr>
        <p:spPr>
          <a:xfrm>
            <a:off x="731520" y="1925640"/>
            <a:ext cx="6425280" cy="477252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17" name="PlaceHolder 3"/>
          <p:cNvSpPr>
            <a:spLocks noGrp="1"/>
          </p:cNvSpPr>
          <p:nvPr>
            <p:ph/>
          </p:nvPr>
        </p:nvSpPr>
        <p:spPr>
          <a:xfrm>
            <a:off x="747828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18" name="PlaceHolder 4"/>
          <p:cNvSpPr>
            <a:spLocks noGrp="1"/>
          </p:cNvSpPr>
          <p:nvPr>
            <p:ph/>
          </p:nvPr>
        </p:nvSpPr>
        <p:spPr>
          <a:xfrm>
            <a:off x="7478280" y="4418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20" name="PlaceHolder 2"/>
          <p:cNvSpPr>
            <a:spLocks noGrp="1"/>
          </p:cNvSpPr>
          <p:nvPr>
            <p:ph/>
          </p:nvPr>
        </p:nvSpPr>
        <p:spPr>
          <a:xfrm>
            <a:off x="73152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21" name="PlaceHolder 3"/>
          <p:cNvSpPr>
            <a:spLocks noGrp="1"/>
          </p:cNvSpPr>
          <p:nvPr>
            <p:ph/>
          </p:nvPr>
        </p:nvSpPr>
        <p:spPr>
          <a:xfrm>
            <a:off x="7478280" y="1925640"/>
            <a:ext cx="642528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22" name="PlaceHolder 4"/>
          <p:cNvSpPr>
            <a:spLocks noGrp="1"/>
          </p:cNvSpPr>
          <p:nvPr>
            <p:ph/>
          </p:nvPr>
        </p:nvSpPr>
        <p:spPr>
          <a:xfrm>
            <a:off x="731520" y="4418640"/>
            <a:ext cx="13167000" cy="2276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731520" y="328320"/>
            <a:ext cx="13167000" cy="137376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Calibri"/>
              </a:rPr>
              <a:t>Click to edit the title text format</a:t>
            </a:r>
          </a:p>
        </p:txBody>
      </p:sp>
      <p:sp>
        <p:nvSpPr>
          <p:cNvPr id="3" name="PlaceHolder 2"/>
          <p:cNvSpPr>
            <a:spLocks noGrp="1"/>
          </p:cNvSpPr>
          <p:nvPr>
            <p:ph type="body"/>
          </p:nvPr>
        </p:nvSpPr>
        <p:spPr>
          <a:xfrm>
            <a:off x="731520" y="1925640"/>
            <a:ext cx="13167000" cy="47725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731520" y="328320"/>
            <a:ext cx="13166640" cy="1373400"/>
          </a:xfrm>
          <a:prstGeom prst="rect">
            <a:avLst/>
          </a:prstGeom>
          <a:noFill/>
          <a:ln w="0">
            <a:noFill/>
          </a:ln>
        </p:spPr>
        <p:txBody>
          <a:bodyPr lIns="0" tIns="0" rIns="0" bIns="0" anchor="ctr">
            <a:noAutofit/>
          </a:bodyPr>
          <a:lstStyle/>
          <a:p>
            <a:pPr indent="0">
              <a:buNone/>
            </a:pPr>
            <a:r>
              <a:rPr lang="en-US" sz="4400" b="0" strike="noStrike" spc="-1">
                <a:solidFill>
                  <a:schemeClr val="dk1"/>
                </a:solidFill>
                <a:latin typeface="Calibri"/>
              </a:rPr>
              <a:t>Click to edit the title text format</a:t>
            </a:r>
          </a:p>
        </p:txBody>
      </p:sp>
      <p:sp>
        <p:nvSpPr>
          <p:cNvPr id="39" name="PlaceHolder 2"/>
          <p:cNvSpPr>
            <a:spLocks noGrp="1"/>
          </p:cNvSpPr>
          <p:nvPr>
            <p:ph type="body"/>
          </p:nvPr>
        </p:nvSpPr>
        <p:spPr>
          <a:xfrm>
            <a:off x="731520" y="1925640"/>
            <a:ext cx="13167000" cy="47725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chemeClr val="dk1"/>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chemeClr val="dk1"/>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chemeClr val="dk1"/>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chemeClr val="dk1"/>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visitengland.com/uk-united-kingdom" TargetMode="External"/><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www.willflyforfood.net/food-in-leban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82" name="Rectangle 58">
            <a:extLst>
              <a:ext uri="{C183D7F6-B498-43B3-948B-1728B52AA6E4}">
                <adec:decorative xmlns:adec="http://schemas.microsoft.com/office/drawing/2017/decorative" val="1"/>
              </a:ext>
            </a:extLst>
          </p:cNvPr>
          <p:cNvSpPr/>
          <p:nvPr/>
        </p:nvSpPr>
        <p:spPr>
          <a:xfrm>
            <a:off x="0" y="0"/>
            <a:ext cx="14630040" cy="82292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83" name="TextBox 1"/>
          <p:cNvSpPr/>
          <p:nvPr/>
        </p:nvSpPr>
        <p:spPr>
          <a:xfrm>
            <a:off x="46440" y="3877200"/>
            <a:ext cx="4107960" cy="2160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gn="r" defTabSz="914400">
              <a:lnSpc>
                <a:spcPct val="90000"/>
              </a:lnSpc>
              <a:spcAft>
                <a:spcPts val="601"/>
              </a:spcAft>
            </a:pPr>
            <a:r>
              <a:rPr lang="en-US" sz="3600" b="0" strike="noStrike" spc="-1">
                <a:solidFill>
                  <a:schemeClr val="dk1"/>
                </a:solidFill>
                <a:latin typeface="Calibri Light"/>
              </a:rPr>
              <a:t>Annual PhD Student Conference – 12 July 2024: London</a:t>
            </a:r>
            <a:endParaRPr lang="en-GB" sz="3600" b="0" strike="noStrike" spc="-1">
              <a:solidFill>
                <a:srgbClr val="000000"/>
              </a:solidFill>
              <a:latin typeface="Arial"/>
            </a:endParaRPr>
          </a:p>
        </p:txBody>
      </p:sp>
      <p:pic>
        <p:nvPicPr>
          <p:cNvPr id="84" name="Picture 2" descr="C:\Users\Clare\Downloads\CNMH Logo.jpg"/>
          <p:cNvPicPr/>
          <p:nvPr/>
        </p:nvPicPr>
        <p:blipFill>
          <a:blip r:embed="rId3"/>
          <a:stretch/>
        </p:blipFill>
        <p:spPr>
          <a:xfrm>
            <a:off x="724680" y="327600"/>
            <a:ext cx="13180680" cy="2765520"/>
          </a:xfrm>
          <a:prstGeom prst="rect">
            <a:avLst/>
          </a:prstGeom>
          <a:ln w="0">
            <a:noFill/>
          </a:ln>
        </p:spPr>
      </p:pic>
      <p:sp>
        <p:nvSpPr>
          <p:cNvPr id="85" name="Text 2"/>
          <p:cNvSpPr/>
          <p:nvPr/>
        </p:nvSpPr>
        <p:spPr>
          <a:xfrm>
            <a:off x="4571280" y="3877200"/>
            <a:ext cx="9933840" cy="21600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90000"/>
              </a:lnSpc>
              <a:spcAft>
                <a:spcPts val="601"/>
              </a:spcAft>
              <a:tabLst>
                <a:tab pos="0" algn="l"/>
              </a:tabLst>
            </a:pPr>
            <a:r>
              <a:rPr lang="en-US" sz="3600" b="0" strike="noStrike" spc="-1">
                <a:solidFill>
                  <a:schemeClr val="accent1">
                    <a:lumMod val="75000"/>
                  </a:schemeClr>
                </a:solidFill>
                <a:latin typeface="Calibri"/>
              </a:rPr>
              <a:t>Maintaining a healthy gut microbiome: a mixed methods exploration of the knowledge, health beliefs and lifestyle choices of Lebanese diaspora in the UK, USA and Lebanon</a:t>
            </a:r>
            <a:endParaRPr lang="en-GB" sz="3600" b="0" strike="noStrike" spc="-1">
              <a:solidFill>
                <a:srgbClr val="000000"/>
              </a:solidFill>
              <a:latin typeface="Arial"/>
            </a:endParaRPr>
          </a:p>
          <a:p>
            <a:pPr defTabSz="914400">
              <a:lnSpc>
                <a:spcPct val="90000"/>
              </a:lnSpc>
              <a:spcAft>
                <a:spcPts val="601"/>
              </a:spcAft>
              <a:tabLst>
                <a:tab pos="0" algn="l"/>
              </a:tabLst>
            </a:pPr>
            <a:r>
              <a:rPr lang="en-US" sz="3600" b="0" strike="noStrike" spc="-1">
                <a:solidFill>
                  <a:srgbClr val="000000"/>
                </a:solidFill>
                <a:latin typeface="Calibri"/>
              </a:rPr>
              <a:t>Rita Kmeid, UWL, UK</a:t>
            </a:r>
            <a:endParaRPr lang="en-GB" sz="3600" b="0" strike="noStrike" spc="-1">
              <a:solidFill>
                <a:srgbClr val="000000"/>
              </a:solidFill>
              <a:latin typeface="Arial"/>
            </a:endParaRPr>
          </a:p>
          <a:p>
            <a:pPr defTabSz="914400">
              <a:lnSpc>
                <a:spcPct val="90000"/>
              </a:lnSpc>
              <a:spcAft>
                <a:spcPts val="601"/>
              </a:spcAft>
              <a:tabLst>
                <a:tab pos="0" algn="l"/>
              </a:tabLst>
            </a:pPr>
            <a:endParaRPr lang="en-GB" sz="3600" b="0" strike="noStrike" spc="-1">
              <a:solidFill>
                <a:srgbClr val="000000"/>
              </a:solidFill>
              <a:latin typeface="Arial"/>
            </a:endParaRPr>
          </a:p>
        </p:txBody>
      </p:sp>
      <p:sp>
        <p:nvSpPr>
          <p:cNvPr id="86" name="Rectangle 60">
            <a:extLst>
              <a:ext uri="{C183D7F6-B498-43B3-948B-1728B52AA6E4}">
                <adec:decorative xmlns:adec="http://schemas.microsoft.com/office/drawing/2017/decorative" val="1"/>
              </a:ext>
            </a:extLst>
          </p:cNvPr>
          <p:cNvSpPr/>
          <p:nvPr/>
        </p:nvSpPr>
        <p:spPr>
          <a:xfrm flipH="1">
            <a:off x="-720" y="7687440"/>
            <a:ext cx="14630040" cy="553680"/>
          </a:xfrm>
          <a:prstGeom prst="rect">
            <a:avLst/>
          </a:prstGeom>
          <a:gradFill rotWithShape="0">
            <a:gsLst>
              <a:gs pos="0">
                <a:srgbClr val="000000"/>
              </a:gs>
              <a:gs pos="100000">
                <a:srgbClr val="2F5597"/>
              </a:gs>
            </a:gsLst>
            <a:lin ang="17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87" name="Rectangle 62">
            <a:extLst>
              <a:ext uri="{C183D7F6-B498-43B3-948B-1728B52AA6E4}">
                <adec:decorative xmlns:adec="http://schemas.microsoft.com/office/drawing/2017/decorative" val="1"/>
              </a:ext>
            </a:extLst>
          </p:cNvPr>
          <p:cNvSpPr/>
          <p:nvPr/>
        </p:nvSpPr>
        <p:spPr>
          <a:xfrm flipH="1">
            <a:off x="9738360" y="7687440"/>
            <a:ext cx="4891680" cy="556920"/>
          </a:xfrm>
          <a:prstGeom prst="rect">
            <a:avLst/>
          </a:prstGeom>
          <a:gradFill rotWithShape="0">
            <a:gsLst>
              <a:gs pos="19000">
                <a:srgbClr val="000000">
                  <a:alpha val="31000"/>
                </a:srgbClr>
              </a:gs>
              <a:gs pos="99000">
                <a:srgbClr val="4472C4"/>
              </a:gs>
            </a:gsLst>
            <a:lin ang="192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88" name="Text 3"/>
          <p:cNvSpPr/>
          <p:nvPr/>
        </p:nvSpPr>
        <p:spPr>
          <a:xfrm>
            <a:off x="833040" y="3670560"/>
            <a:ext cx="7476480" cy="2665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2625"/>
              </a:lnSpc>
              <a:spcAft>
                <a:spcPts val="601"/>
              </a:spcAft>
              <a:tabLst>
                <a:tab pos="0" algn="l"/>
              </a:tabLst>
            </a:pPr>
            <a:endParaRPr lang="en-GB" sz="1750" b="0" strike="noStrike" spc="-1">
              <a:solidFill>
                <a:srgbClr val="000000"/>
              </a:solidFill>
              <a:latin typeface="Arial"/>
            </a:endParaRPr>
          </a:p>
          <a:p>
            <a:pPr defTabSz="914400">
              <a:lnSpc>
                <a:spcPts val="2625"/>
              </a:lnSpc>
              <a:spcAft>
                <a:spcPts val="601"/>
              </a:spcAft>
              <a:tabLst>
                <a:tab pos="0" algn="l"/>
              </a:tabLst>
            </a:pPr>
            <a:endParaRPr lang="en-GB" sz="1750" b="0" strike="noStrike" spc="-1">
              <a:solidFill>
                <a:srgbClr val="000000"/>
              </a:solidFill>
              <a:latin typeface="Arial"/>
            </a:endParaRPr>
          </a:p>
        </p:txBody>
      </p:sp>
      <p:sp>
        <p:nvSpPr>
          <p:cNvPr id="89" name="TextBox 3"/>
          <p:cNvSpPr/>
          <p:nvPr/>
        </p:nvSpPr>
        <p:spPr>
          <a:xfrm>
            <a:off x="4571280" y="6821280"/>
            <a:ext cx="8021160" cy="74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90000"/>
              </a:lnSpc>
              <a:spcAft>
                <a:spcPts val="601"/>
              </a:spcAft>
              <a:tabLst>
                <a:tab pos="0" algn="l"/>
              </a:tabLst>
            </a:pPr>
            <a:r>
              <a:rPr lang="en-US" sz="2400" b="0" strike="noStrike" spc="-1">
                <a:solidFill>
                  <a:schemeClr val="dk1"/>
                </a:solidFill>
                <a:latin typeface="Calibri"/>
              </a:rPr>
              <a:t>Supervisors: Professor Heather Loveday and Professor Jennie Wilson, UWL, UK</a:t>
            </a:r>
            <a:endParaRPr lang="en-GB" sz="24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0"/>
          <p:cNvSpPr/>
          <p:nvPr/>
        </p:nvSpPr>
        <p:spPr>
          <a:xfrm>
            <a:off x="0" y="0"/>
            <a:ext cx="14629320" cy="8228520"/>
          </a:xfrm>
          <a:prstGeom prst="rect">
            <a:avLst/>
          </a:prstGeom>
          <a:solidFill>
            <a:srgbClr val="F4F0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173" name="Shape 1"/>
          <p:cNvSpPr/>
          <p:nvPr/>
        </p:nvSpPr>
        <p:spPr>
          <a:xfrm>
            <a:off x="0" y="360"/>
            <a:ext cx="14629320" cy="8228880"/>
          </a:xfrm>
          <a:prstGeom prst="rect">
            <a:avLst/>
          </a:prstGeom>
          <a:solidFill>
            <a:srgbClr val="FBFA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2733"/>
              </a:lnSpc>
              <a:tabLst>
                <a:tab pos="0" algn="l"/>
              </a:tabLst>
            </a:pPr>
            <a:endParaRPr lang="en-GB" sz="1800" b="0" strike="noStrike" spc="-1">
              <a:solidFill>
                <a:srgbClr val="000000"/>
              </a:solidFill>
              <a:latin typeface="Arial"/>
            </a:endParaRPr>
          </a:p>
        </p:txBody>
      </p:sp>
      <p:sp>
        <p:nvSpPr>
          <p:cNvPr id="174" name="Text 2"/>
          <p:cNvSpPr/>
          <p:nvPr/>
        </p:nvSpPr>
        <p:spPr>
          <a:xfrm>
            <a:off x="1075320" y="189360"/>
            <a:ext cx="12290400" cy="100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ts val="5162"/>
              </a:lnSpc>
              <a:tabLst>
                <a:tab pos="0" algn="l"/>
              </a:tabLst>
            </a:pPr>
            <a:r>
              <a:rPr lang="en-US" sz="4000" b="0" strike="noStrike" spc="-1">
                <a:solidFill>
                  <a:srgbClr val="5955EB"/>
                </a:solidFill>
                <a:latin typeface="Calibri"/>
                <a:ea typeface="Libre Baskerville"/>
              </a:rPr>
              <a:t>Looking ahead: Exploring Knowledge and Beliefs – COM-B </a:t>
            </a:r>
            <a:endParaRPr lang="en-GB" sz="4000" b="0" strike="noStrike" spc="-1">
              <a:solidFill>
                <a:srgbClr val="000000"/>
              </a:solidFill>
              <a:latin typeface="Arial"/>
            </a:endParaRPr>
          </a:p>
          <a:p>
            <a:pPr algn="ctr" defTabSz="914400">
              <a:lnSpc>
                <a:spcPts val="5162"/>
              </a:lnSpc>
              <a:tabLst>
                <a:tab pos="0" algn="l"/>
              </a:tabLst>
            </a:pPr>
            <a:endParaRPr lang="en-GB" sz="4000" b="0" strike="noStrike" spc="-1">
              <a:solidFill>
                <a:srgbClr val="000000"/>
              </a:solidFill>
              <a:latin typeface="Arial"/>
            </a:endParaRPr>
          </a:p>
          <a:p>
            <a:pPr algn="ctr" defTabSz="914400">
              <a:lnSpc>
                <a:spcPts val="5162"/>
              </a:lnSpc>
              <a:tabLst>
                <a:tab pos="0" algn="l"/>
              </a:tabLst>
            </a:pPr>
            <a:r>
              <a:rPr lang="en-GB" sz="4000" b="0" strike="noStrike" spc="-1">
                <a:solidFill>
                  <a:srgbClr val="000000"/>
                </a:solidFill>
                <a:latin typeface="Calibri"/>
                <a:ea typeface="Libre Baskerville"/>
              </a:rPr>
              <a:t>                                       </a:t>
            </a:r>
            <a:endParaRPr lang="en-GB" sz="4000" b="0" strike="noStrike" spc="-1">
              <a:solidFill>
                <a:srgbClr val="000000"/>
              </a:solidFill>
              <a:latin typeface="Arial"/>
            </a:endParaRPr>
          </a:p>
          <a:p>
            <a:pPr algn="ctr" defTabSz="914400">
              <a:lnSpc>
                <a:spcPts val="5162"/>
              </a:lnSpc>
              <a:tabLst>
                <a:tab pos="0" algn="l"/>
              </a:tabLst>
            </a:pPr>
            <a:r>
              <a:rPr lang="en-GB" sz="4000" b="0" strike="noStrike" spc="-1">
                <a:solidFill>
                  <a:srgbClr val="000000"/>
                </a:solidFill>
                <a:latin typeface="Calibri"/>
                <a:ea typeface="Libre Baskerville"/>
              </a:rPr>
              <a:t>                                       </a:t>
            </a:r>
            <a:endParaRPr lang="en-GB" sz="4000" b="0" strike="noStrike" spc="-1">
              <a:solidFill>
                <a:srgbClr val="000000"/>
              </a:solidFill>
              <a:latin typeface="Arial"/>
            </a:endParaRPr>
          </a:p>
          <a:p>
            <a:pPr algn="ctr" defTabSz="914400">
              <a:lnSpc>
                <a:spcPts val="5162"/>
              </a:lnSpc>
              <a:tabLst>
                <a:tab pos="0" algn="l"/>
              </a:tabLst>
            </a:pPr>
            <a:endParaRPr lang="en-GB" sz="4000" b="0" strike="noStrike" spc="-1">
              <a:solidFill>
                <a:srgbClr val="000000"/>
              </a:solidFill>
              <a:latin typeface="Arial"/>
            </a:endParaRPr>
          </a:p>
        </p:txBody>
      </p:sp>
      <p:pic>
        <p:nvPicPr>
          <p:cNvPr id="175" name="Image 1" descr="preencoded.png"/>
          <p:cNvPicPr/>
          <p:nvPr/>
        </p:nvPicPr>
        <p:blipFill>
          <a:blip r:embed="rId3"/>
          <a:stretch/>
        </p:blipFill>
        <p:spPr>
          <a:xfrm>
            <a:off x="457560" y="1556280"/>
            <a:ext cx="1047600" cy="1815840"/>
          </a:xfrm>
          <a:prstGeom prst="rect">
            <a:avLst/>
          </a:prstGeom>
          <a:ln w="0">
            <a:noFill/>
          </a:ln>
        </p:spPr>
      </p:pic>
      <p:sp>
        <p:nvSpPr>
          <p:cNvPr id="176" name="Text 3"/>
          <p:cNvSpPr/>
          <p:nvPr/>
        </p:nvSpPr>
        <p:spPr>
          <a:xfrm>
            <a:off x="1758600" y="1456200"/>
            <a:ext cx="2620800" cy="326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582"/>
              </a:lnSpc>
              <a:tabLst>
                <a:tab pos="0" algn="l"/>
              </a:tabLst>
            </a:pPr>
            <a:r>
              <a:rPr lang="en-US" sz="2060" b="0" strike="noStrike" spc="-1">
                <a:solidFill>
                  <a:srgbClr val="5955EB"/>
                </a:solidFill>
                <a:latin typeface="Libre Baskerville"/>
              </a:rPr>
              <a:t>Capability (C)</a:t>
            </a:r>
            <a:endParaRPr lang="en-GB" sz="2060" b="0" strike="noStrike" spc="-1">
              <a:solidFill>
                <a:srgbClr val="000000"/>
              </a:solidFill>
              <a:latin typeface="Arial"/>
            </a:endParaRPr>
          </a:p>
        </p:txBody>
      </p:sp>
      <p:pic>
        <p:nvPicPr>
          <p:cNvPr id="177" name="Image 2" descr="preencoded.png"/>
          <p:cNvPicPr/>
          <p:nvPr/>
        </p:nvPicPr>
        <p:blipFill>
          <a:blip r:embed="rId4"/>
          <a:stretch/>
        </p:blipFill>
        <p:spPr>
          <a:xfrm>
            <a:off x="457560" y="3620160"/>
            <a:ext cx="1047600" cy="1815840"/>
          </a:xfrm>
          <a:prstGeom prst="rect">
            <a:avLst/>
          </a:prstGeom>
          <a:ln w="0">
            <a:noFill/>
          </a:ln>
        </p:spPr>
      </p:pic>
      <p:pic>
        <p:nvPicPr>
          <p:cNvPr id="178" name="Image 3" descr="preencoded.png"/>
          <p:cNvPicPr/>
          <p:nvPr/>
        </p:nvPicPr>
        <p:blipFill>
          <a:blip r:embed="rId5"/>
          <a:stretch/>
        </p:blipFill>
        <p:spPr>
          <a:xfrm>
            <a:off x="478440" y="5684400"/>
            <a:ext cx="1047600" cy="1815840"/>
          </a:xfrm>
          <a:prstGeom prst="rect">
            <a:avLst/>
          </a:prstGeom>
          <a:ln w="0">
            <a:noFill/>
          </a:ln>
        </p:spPr>
      </p:pic>
      <p:sp>
        <p:nvSpPr>
          <p:cNvPr id="179" name="Text 3"/>
          <p:cNvSpPr/>
          <p:nvPr/>
        </p:nvSpPr>
        <p:spPr>
          <a:xfrm>
            <a:off x="1834560" y="3209040"/>
            <a:ext cx="2620800" cy="326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582"/>
              </a:lnSpc>
              <a:tabLst>
                <a:tab pos="0" algn="l"/>
              </a:tabLst>
            </a:pPr>
            <a:r>
              <a:rPr lang="en-US" sz="2060" b="0" strike="noStrike" spc="-1">
                <a:solidFill>
                  <a:srgbClr val="5955EB"/>
                </a:solidFill>
                <a:latin typeface="Libre Baskerville"/>
              </a:rPr>
              <a:t>Opportunity (O)</a:t>
            </a:r>
            <a:endParaRPr lang="en-GB" sz="2060" b="0" strike="noStrike" spc="-1">
              <a:solidFill>
                <a:srgbClr val="000000"/>
              </a:solidFill>
              <a:latin typeface="Arial"/>
            </a:endParaRPr>
          </a:p>
        </p:txBody>
      </p:sp>
      <p:sp>
        <p:nvSpPr>
          <p:cNvPr id="180" name="Text 3"/>
          <p:cNvSpPr/>
          <p:nvPr/>
        </p:nvSpPr>
        <p:spPr>
          <a:xfrm>
            <a:off x="1834560" y="5159160"/>
            <a:ext cx="2620800" cy="143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582"/>
              </a:lnSpc>
              <a:tabLst>
                <a:tab pos="0" algn="l"/>
              </a:tabLst>
            </a:pPr>
            <a:r>
              <a:rPr lang="en-US" sz="2060" b="0" strike="noStrike" spc="-1">
                <a:solidFill>
                  <a:srgbClr val="5955EB"/>
                </a:solidFill>
                <a:latin typeface="Libre Baskerville"/>
              </a:rPr>
              <a:t>Motivation (M)</a:t>
            </a:r>
            <a:endParaRPr lang="en-GB" sz="2060" b="0" strike="noStrike" spc="-1">
              <a:solidFill>
                <a:srgbClr val="000000"/>
              </a:solidFill>
              <a:latin typeface="Arial"/>
            </a:endParaRPr>
          </a:p>
        </p:txBody>
      </p:sp>
      <p:cxnSp>
        <p:nvCxnSpPr>
          <p:cNvPr id="181" name="Straight Arrow Connector 4"/>
          <p:cNvCxnSpPr/>
          <p:nvPr/>
        </p:nvCxnSpPr>
        <p:spPr>
          <a:xfrm flipV="1">
            <a:off x="9228600" y="839880"/>
            <a:ext cx="117720" cy="415080"/>
          </a:xfrm>
          <a:prstGeom prst="straightConnector1">
            <a:avLst/>
          </a:prstGeom>
          <a:ln>
            <a:noFill/>
          </a:ln>
        </p:spPr>
      </p:cxnSp>
      <p:cxnSp>
        <p:nvCxnSpPr>
          <p:cNvPr id="182" name="Straight Arrow Connector 7"/>
          <p:cNvCxnSpPr/>
          <p:nvPr/>
        </p:nvCxnSpPr>
        <p:spPr>
          <a:xfrm flipV="1">
            <a:off x="7485120" y="1445760"/>
            <a:ext cx="1861200" cy="255600"/>
          </a:xfrm>
          <a:prstGeom prst="straightConnector1">
            <a:avLst/>
          </a:prstGeom>
          <a:ln>
            <a:noFill/>
          </a:ln>
        </p:spPr>
      </p:cxnSp>
      <p:cxnSp>
        <p:nvCxnSpPr>
          <p:cNvPr id="183" name="Straight Arrow Connector 9"/>
          <p:cNvCxnSpPr/>
          <p:nvPr/>
        </p:nvCxnSpPr>
        <p:spPr>
          <a:xfrm flipV="1">
            <a:off x="7644600" y="1445760"/>
            <a:ext cx="1414440" cy="255600"/>
          </a:xfrm>
          <a:prstGeom prst="straightConnector1">
            <a:avLst/>
          </a:prstGeom>
          <a:ln>
            <a:noFill/>
          </a:ln>
        </p:spPr>
      </p:cxnSp>
      <p:sp>
        <p:nvSpPr>
          <p:cNvPr id="184" name="TextBox 14"/>
          <p:cNvSpPr/>
          <p:nvPr/>
        </p:nvSpPr>
        <p:spPr>
          <a:xfrm>
            <a:off x="1758240" y="1845000"/>
            <a:ext cx="1264248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0" strike="noStrike" spc="-1">
                <a:solidFill>
                  <a:schemeClr val="dk1"/>
                </a:solidFill>
                <a:latin typeface="Calibri"/>
              </a:rPr>
              <a:t> </a:t>
            </a:r>
            <a:r>
              <a:rPr lang="en-GB" sz="2400" b="0" strike="noStrike" spc="-1">
                <a:solidFill>
                  <a:schemeClr val="dk1"/>
                </a:solidFill>
                <a:latin typeface="Calibri"/>
              </a:rPr>
              <a:t>‘</a:t>
            </a:r>
            <a:r>
              <a:rPr lang="en-GB" sz="2400" b="0" i="1" strike="noStrike" spc="-1">
                <a:solidFill>
                  <a:schemeClr val="dk1"/>
                </a:solidFill>
                <a:latin typeface="Calibri"/>
              </a:rPr>
              <a:t> I am a workaholic and I think sitting down, preparing food and eating is a waste of time. This is why I don't like to waste time by preparing food, especially when you don't have anyone to do it for you’ (Tony, UK).</a:t>
            </a:r>
            <a:endParaRPr lang="en-GB" sz="2400" b="0" strike="noStrike" spc="-1">
              <a:solidFill>
                <a:srgbClr val="000000"/>
              </a:solidFill>
              <a:latin typeface="Arial"/>
            </a:endParaRPr>
          </a:p>
        </p:txBody>
      </p:sp>
      <p:sp>
        <p:nvSpPr>
          <p:cNvPr id="185" name="TextBox 15"/>
          <p:cNvSpPr/>
          <p:nvPr/>
        </p:nvSpPr>
        <p:spPr>
          <a:xfrm>
            <a:off x="1758600" y="3599640"/>
            <a:ext cx="1264248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400" b="0" i="1" strike="noStrike" spc="-1" dirty="0">
                <a:solidFill>
                  <a:schemeClr val="dk1"/>
                </a:solidFill>
                <a:latin typeface="Calibri"/>
              </a:rPr>
              <a:t>‘ I have no one to watch my kids, you know, where in Lebanon I might say, OK, mom, take my kids, my sister, or even my dad. I have this kind of activity that I must attend, even my husband works long hours. I'm stuck. It is so hard for me to really find the time to do anything. I'm doing everything by myself since I moved to the USA. In Lebanon I would find the support I need’ (Chloe, USA). </a:t>
            </a:r>
            <a:endParaRPr lang="en-GB" sz="2400" b="0" strike="noStrike" spc="-1" dirty="0">
              <a:solidFill>
                <a:srgbClr val="000000"/>
              </a:solidFill>
              <a:latin typeface="Arial"/>
            </a:endParaRPr>
          </a:p>
        </p:txBody>
      </p:sp>
      <p:sp>
        <p:nvSpPr>
          <p:cNvPr id="186" name="TextBox 16"/>
          <p:cNvSpPr/>
          <p:nvPr/>
        </p:nvSpPr>
        <p:spPr>
          <a:xfrm>
            <a:off x="1834560" y="5581080"/>
            <a:ext cx="12454560" cy="230687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400" b="0" strike="noStrike" spc="-1" dirty="0">
                <a:solidFill>
                  <a:schemeClr val="dk1"/>
                </a:solidFill>
                <a:latin typeface="Calibri"/>
              </a:rPr>
              <a:t>‘ </a:t>
            </a:r>
            <a:r>
              <a:rPr lang="en-GB" sz="2400" b="0" i="1" strike="noStrike" spc="-1" dirty="0">
                <a:solidFill>
                  <a:schemeClr val="dk1"/>
                </a:solidFill>
                <a:latin typeface="Calibri"/>
              </a:rPr>
              <a:t>In Lebanon, people are barely managing their expenses. Their daily struggles are increasing, the Lebanese people</a:t>
            </a:r>
            <a:r>
              <a:rPr lang="en-GB" sz="2400" i="1" spc="-1" dirty="0">
                <a:solidFill>
                  <a:schemeClr val="dk1"/>
                </a:solidFill>
                <a:latin typeface="Calibri"/>
              </a:rPr>
              <a:t>’s</a:t>
            </a:r>
            <a:r>
              <a:rPr lang="en-GB" sz="2400" b="0" i="1" strike="noStrike" spc="-1" dirty="0">
                <a:solidFill>
                  <a:schemeClr val="dk1"/>
                </a:solidFill>
                <a:latin typeface="Calibri"/>
              </a:rPr>
              <a:t> only concern now is how to get along and provide food on their tables and for their children... We have had an unstable series of events especially after the Beirut Port explosion 3 years ago. This has affected every Lebanese person whether they lived close to the Port or not. We are all emotionally and physically drained because of this situation... We just want to live, we don’t really think of our health at some point, it is not a priority anymore…’ (</a:t>
            </a:r>
            <a:r>
              <a:rPr lang="en-GB" sz="2400" b="0" i="1" strike="noStrike" spc="-1" dirty="0" err="1">
                <a:solidFill>
                  <a:schemeClr val="dk1"/>
                </a:solidFill>
                <a:latin typeface="Calibri"/>
              </a:rPr>
              <a:t>Soumayya</a:t>
            </a:r>
            <a:r>
              <a:rPr lang="en-GB" sz="2400" b="0" i="1" strike="noStrike" spc="-1" dirty="0">
                <a:solidFill>
                  <a:schemeClr val="dk1"/>
                </a:solidFill>
                <a:latin typeface="Calibri"/>
              </a:rPr>
              <a:t>, Lebanon)</a:t>
            </a:r>
            <a:r>
              <a:rPr lang="en-GB" sz="2400" b="0" strike="noStrike" spc="-1" dirty="0">
                <a:solidFill>
                  <a:schemeClr val="dk1"/>
                </a:solidFill>
                <a:latin typeface="Calibri"/>
              </a:rPr>
              <a:t>.</a:t>
            </a:r>
            <a:endParaRPr lang="en-GB" sz="2400" b="0" strike="noStrike" spc="-1" dirty="0">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187" name="Rectangle 15">
            <a:extLst>
              <a:ext uri="{C183D7F6-B498-43B3-948B-1728B52AA6E4}">
                <adec:decorative xmlns:adec="http://schemas.microsoft.com/office/drawing/2017/decorative" val="1"/>
              </a:ext>
            </a:extLst>
          </p:cNvPr>
          <p:cNvSpPr/>
          <p:nvPr/>
        </p:nvSpPr>
        <p:spPr>
          <a:xfrm>
            <a:off x="0" y="0"/>
            <a:ext cx="14630040" cy="82292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88" name="PlaceHolder 1"/>
          <p:cNvSpPr>
            <a:spLocks noGrp="1"/>
          </p:cNvSpPr>
          <p:nvPr>
            <p:ph type="title"/>
          </p:nvPr>
        </p:nvSpPr>
        <p:spPr>
          <a:xfrm>
            <a:off x="757080" y="768240"/>
            <a:ext cx="5782320" cy="1777320"/>
          </a:xfrm>
          <a:prstGeom prst="rect">
            <a:avLst/>
          </a:prstGeom>
          <a:noFill/>
          <a:ln w="0">
            <a:noFill/>
          </a:ln>
        </p:spPr>
        <p:txBody>
          <a:bodyPr lIns="91440" tIns="45720" rIns="91440" bIns="45720" anchor="b">
            <a:normAutofit/>
          </a:bodyPr>
          <a:lstStyle/>
          <a:p>
            <a:pPr indent="0" defTabSz="914400">
              <a:lnSpc>
                <a:spcPct val="90000"/>
              </a:lnSpc>
              <a:buNone/>
            </a:pPr>
            <a:r>
              <a:rPr lang="en-US" sz="6500" b="0" strike="noStrike" spc="-1">
                <a:solidFill>
                  <a:schemeClr val="dk1"/>
                </a:solidFill>
                <a:latin typeface="Calibri Light"/>
              </a:rPr>
              <a:t>References</a:t>
            </a:r>
            <a:endParaRPr lang="en-US" sz="6500" b="0" strike="noStrike" spc="-1">
              <a:solidFill>
                <a:schemeClr val="dk1"/>
              </a:solidFill>
              <a:latin typeface="Calibri"/>
            </a:endParaRPr>
          </a:p>
        </p:txBody>
      </p:sp>
      <p:sp>
        <p:nvSpPr>
          <p:cNvPr id="189" name="sketch line">
            <a:extLst>
              <a:ext uri="{C183D7F6-B498-43B3-948B-1728B52AA6E4}">
                <adec:decorative xmlns:adec="http://schemas.microsoft.com/office/drawing/2017/decorative" val="1"/>
              </a:ext>
            </a:extLst>
          </p:cNvPr>
          <p:cNvSpPr/>
          <p:nvPr/>
        </p:nvSpPr>
        <p:spPr>
          <a:xfrm>
            <a:off x="771840" y="2847600"/>
            <a:ext cx="3905640" cy="21600"/>
          </a:xfrm>
          <a:custGeom>
            <a:avLst/>
            <a:gdLst>
              <a:gd name="textAreaLeft" fmla="*/ 0 w 3905640"/>
              <a:gd name="textAreaRight" fmla="*/ 3906000 w 3905640"/>
              <a:gd name="textAreaTop" fmla="*/ 0 h 21600"/>
              <a:gd name="textAreaBottom" fmla="*/ 21960 h 21600"/>
            </a:gdLst>
            <a:ahLst/>
            <a:cxnLst/>
            <a:rect l="textAreaLeft" t="textAreaTop" r="textAreaRight" b="textAreaBottom"/>
            <a:pathLst>
              <a:path w="3906114" h="21946" fill="none">
                <a:moveTo>
                  <a:pt x="0" y="0"/>
                </a:moveTo>
                <a:cubicBezTo>
                  <a:pt x="252156" y="-20460"/>
                  <a:pt x="476174" y="-27800"/>
                  <a:pt x="729141" y="0"/>
                </a:cubicBezTo>
                <a:cubicBezTo>
                  <a:pt x="982108" y="27800"/>
                  <a:pt x="1081401" y="-4067"/>
                  <a:pt x="1419221" y="0"/>
                </a:cubicBezTo>
                <a:cubicBezTo>
                  <a:pt x="1757041" y="4067"/>
                  <a:pt x="1835425" y="27359"/>
                  <a:pt x="2109302" y="0"/>
                </a:cubicBezTo>
                <a:cubicBezTo>
                  <a:pt x="2383179" y="-27359"/>
                  <a:pt x="2437492" y="-20254"/>
                  <a:pt x="2643137" y="0"/>
                </a:cubicBezTo>
                <a:cubicBezTo>
                  <a:pt x="2848783" y="20254"/>
                  <a:pt x="2986492" y="22460"/>
                  <a:pt x="3216034" y="0"/>
                </a:cubicBezTo>
                <a:cubicBezTo>
                  <a:pt x="3445576" y="-22460"/>
                  <a:pt x="3574572" y="-31501"/>
                  <a:pt x="3906114" y="0"/>
                </a:cubicBezTo>
                <a:cubicBezTo>
                  <a:pt x="3905647" y="10233"/>
                  <a:pt x="3905122" y="11611"/>
                  <a:pt x="3906114" y="21946"/>
                </a:cubicBezTo>
                <a:cubicBezTo>
                  <a:pt x="3684360" y="3697"/>
                  <a:pt x="3562432" y="-10333"/>
                  <a:pt x="3255095" y="21946"/>
                </a:cubicBezTo>
                <a:cubicBezTo>
                  <a:pt x="2947758" y="54225"/>
                  <a:pt x="2881475" y="33033"/>
                  <a:pt x="2721259" y="21946"/>
                </a:cubicBezTo>
                <a:cubicBezTo>
                  <a:pt x="2561043" y="10859"/>
                  <a:pt x="2330921" y="37540"/>
                  <a:pt x="2187424" y="21946"/>
                </a:cubicBezTo>
                <a:cubicBezTo>
                  <a:pt x="2043927" y="6352"/>
                  <a:pt x="1756372" y="33030"/>
                  <a:pt x="1497344" y="21946"/>
                </a:cubicBezTo>
                <a:cubicBezTo>
                  <a:pt x="1238316" y="10862"/>
                  <a:pt x="1125800" y="18078"/>
                  <a:pt x="924447" y="21946"/>
                </a:cubicBezTo>
                <a:cubicBezTo>
                  <a:pt x="723094" y="25814"/>
                  <a:pt x="399256" y="2502"/>
                  <a:pt x="0" y="21946"/>
                </a:cubicBezTo>
                <a:cubicBezTo>
                  <a:pt x="999" y="16912"/>
                  <a:pt x="-379" y="8769"/>
                  <a:pt x="0" y="0"/>
                </a:cubicBezTo>
                <a:close/>
              </a:path>
              <a:path w="3906114" h="21946" stroke="0">
                <a:moveTo>
                  <a:pt x="0" y="0"/>
                </a:moveTo>
                <a:cubicBezTo>
                  <a:pt x="204270" y="-19114"/>
                  <a:pt x="320245" y="-8859"/>
                  <a:pt x="611958" y="0"/>
                </a:cubicBezTo>
                <a:cubicBezTo>
                  <a:pt x="903671" y="8859"/>
                  <a:pt x="954540" y="768"/>
                  <a:pt x="1145793" y="0"/>
                </a:cubicBezTo>
                <a:cubicBezTo>
                  <a:pt x="1337047" y="-768"/>
                  <a:pt x="1676795" y="-34102"/>
                  <a:pt x="1874935" y="0"/>
                </a:cubicBezTo>
                <a:cubicBezTo>
                  <a:pt x="2073075" y="34102"/>
                  <a:pt x="2202627" y="11146"/>
                  <a:pt x="2486893" y="0"/>
                </a:cubicBezTo>
                <a:cubicBezTo>
                  <a:pt x="2771159" y="-11146"/>
                  <a:pt x="2869791" y="-15785"/>
                  <a:pt x="3098850" y="0"/>
                </a:cubicBezTo>
                <a:cubicBezTo>
                  <a:pt x="3327909" y="15785"/>
                  <a:pt x="3739236" y="-28068"/>
                  <a:pt x="3906114" y="0"/>
                </a:cubicBezTo>
                <a:cubicBezTo>
                  <a:pt x="3905865" y="5270"/>
                  <a:pt x="3905823" y="17483"/>
                  <a:pt x="3906114" y="21946"/>
                </a:cubicBezTo>
                <a:cubicBezTo>
                  <a:pt x="3642508" y="23045"/>
                  <a:pt x="3480132" y="32863"/>
                  <a:pt x="3255095" y="21946"/>
                </a:cubicBezTo>
                <a:cubicBezTo>
                  <a:pt x="3030058" y="11029"/>
                  <a:pt x="2873451" y="7335"/>
                  <a:pt x="2721259" y="21946"/>
                </a:cubicBezTo>
                <a:cubicBezTo>
                  <a:pt x="2569067" y="36557"/>
                  <a:pt x="2382684" y="13320"/>
                  <a:pt x="2070240" y="21946"/>
                </a:cubicBezTo>
                <a:cubicBezTo>
                  <a:pt x="1757796" y="30572"/>
                  <a:pt x="1718913" y="11568"/>
                  <a:pt x="1419221" y="21946"/>
                </a:cubicBezTo>
                <a:cubicBezTo>
                  <a:pt x="1119529" y="32324"/>
                  <a:pt x="995238" y="9896"/>
                  <a:pt x="807264" y="21946"/>
                </a:cubicBezTo>
                <a:cubicBezTo>
                  <a:pt x="619290" y="33996"/>
                  <a:pt x="365530" y="18100"/>
                  <a:pt x="0" y="21946"/>
                </a:cubicBezTo>
                <a:cubicBezTo>
                  <a:pt x="428" y="16188"/>
                  <a:pt x="7" y="7480"/>
                  <a:pt x="0" y="0"/>
                </a:cubicBezTo>
                <a:close/>
              </a:path>
            </a:pathLst>
          </a:custGeom>
          <a:solidFill>
            <a:schemeClr val="accent2"/>
          </a:solidFill>
          <a:ln w="38100" cap="rnd">
            <a:solidFill>
              <a:srgbClr val="ED7D31"/>
            </a:solidFill>
            <a:round/>
          </a:ln>
        </p:spPr>
        <p:style>
          <a:lnRef idx="2">
            <a:schemeClr val="accent1">
              <a:shade val="50000"/>
            </a:schemeClr>
          </a:lnRef>
          <a:fillRef idx="1">
            <a:schemeClr val="accent1"/>
          </a:fillRef>
          <a:effectRef idx="0">
            <a:schemeClr val="accent1"/>
          </a:effectRef>
          <a:fontRef idx="minor"/>
        </p:style>
        <p:txBody>
          <a:bodyPr lIns="90000" tIns="-23040" rIns="90000" bIns="-23040" anchor="ctr">
            <a:noAutofit/>
          </a:bodyPr>
          <a:lstStyle/>
          <a:p>
            <a:pPr algn="ctr" defTabSz="914400">
              <a:lnSpc>
                <a:spcPct val="100000"/>
              </a:lnSpc>
            </a:pPr>
            <a:endParaRPr lang="en-US" sz="1800" b="0" strike="noStrike" spc="-1">
              <a:solidFill>
                <a:schemeClr val="lt1"/>
              </a:solidFill>
              <a:latin typeface="Calibri"/>
            </a:endParaRPr>
          </a:p>
        </p:txBody>
      </p:sp>
      <p:pic>
        <p:nvPicPr>
          <p:cNvPr id="190" name="Picture 3"/>
          <p:cNvPicPr/>
          <p:nvPr/>
        </p:nvPicPr>
        <p:blipFill>
          <a:blip r:embed="rId2"/>
          <a:stretch/>
        </p:blipFill>
        <p:spPr>
          <a:xfrm>
            <a:off x="7318800" y="855360"/>
            <a:ext cx="6550560" cy="6518520"/>
          </a:xfrm>
          <a:prstGeom prst="rect">
            <a:avLst/>
          </a:prstGeom>
          <a:ln w="0">
            <a:noFill/>
          </a:ln>
        </p:spPr>
      </p:pic>
      <p:sp>
        <p:nvSpPr>
          <p:cNvPr id="191" name="PlaceHolder 2"/>
          <p:cNvSpPr>
            <a:spLocks noGrp="1"/>
          </p:cNvSpPr>
          <p:nvPr>
            <p:ph type="subTitle"/>
          </p:nvPr>
        </p:nvSpPr>
        <p:spPr>
          <a:xfrm>
            <a:off x="771840" y="2895480"/>
            <a:ext cx="5419800" cy="3268440"/>
          </a:xfrm>
          <a:prstGeom prst="rect">
            <a:avLst/>
          </a:prstGeom>
          <a:noFill/>
          <a:ln w="0">
            <a:noFill/>
          </a:ln>
        </p:spPr>
        <p:txBody>
          <a:bodyPr lIns="0" tIns="0" rIns="0" bIns="0" anchor="ctr">
            <a:noAutofit/>
          </a:bodyPr>
          <a:lstStyle/>
          <a:p>
            <a:pPr defTabSz="914400">
              <a:lnSpc>
                <a:spcPct val="90000"/>
              </a:lnSpc>
              <a:spcBef>
                <a:spcPts val="1001"/>
              </a:spcBef>
              <a:spcAft>
                <a:spcPts val="601"/>
              </a:spcAft>
              <a:tabLst>
                <a:tab pos="0" algn="l"/>
              </a:tabLst>
            </a:pPr>
            <a:r>
              <a:rPr lang="en-GB" sz="2800" b="1" strike="noStrike" spc="-1">
                <a:solidFill>
                  <a:schemeClr val="dk1"/>
                </a:solidFill>
                <a:latin typeface="Calibri"/>
              </a:rPr>
              <a:t>Thank you!</a:t>
            </a:r>
            <a:endParaRPr lang="en-GB" sz="28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1"/>
          <p:cNvSpPr/>
          <p:nvPr/>
        </p:nvSpPr>
        <p:spPr>
          <a:xfrm>
            <a:off x="540000" y="540000"/>
            <a:ext cx="12959640" cy="75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5468"/>
              </a:lnSpc>
              <a:tabLst>
                <a:tab pos="0" algn="l"/>
              </a:tabLst>
            </a:pPr>
            <a:r>
              <a:rPr lang="en-US" sz="4800" b="1" strike="noStrike" spc="-1">
                <a:solidFill>
                  <a:schemeClr val="accent1">
                    <a:lumMod val="75000"/>
                  </a:schemeClr>
                </a:solidFill>
                <a:latin typeface="Calibri"/>
                <a:ea typeface="Libre Baskerville"/>
              </a:rPr>
              <a:t>What is the Gut Microbiome?</a:t>
            </a:r>
            <a:endParaRPr lang="en-GB" sz="4800" b="0" strike="noStrike" spc="-1">
              <a:solidFill>
                <a:srgbClr val="000000"/>
              </a:solidFill>
              <a:latin typeface="Arial"/>
            </a:endParaRPr>
          </a:p>
        </p:txBody>
      </p:sp>
      <p:sp>
        <p:nvSpPr>
          <p:cNvPr id="91" name="Text 19"/>
          <p:cNvSpPr/>
          <p:nvPr/>
        </p:nvSpPr>
        <p:spPr>
          <a:xfrm>
            <a:off x="510120" y="1440000"/>
            <a:ext cx="7769520" cy="557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85840" indent="-285840" defTabSz="914400">
              <a:lnSpc>
                <a:spcPct val="100000"/>
              </a:lnSpc>
              <a:buClr>
                <a:srgbClr val="49495A"/>
              </a:buClr>
              <a:buFont typeface="Arial"/>
              <a:buChar char="•"/>
            </a:pPr>
            <a:r>
              <a:rPr lang="en-US" sz="2800" b="0" strike="noStrike" spc="-1">
                <a:solidFill>
                  <a:srgbClr val="49495A"/>
                </a:solidFill>
                <a:latin typeface="Calibri"/>
                <a:ea typeface="Open Sans"/>
              </a:rPr>
              <a:t>Human gut is home to microorganisms</a:t>
            </a:r>
            <a:endParaRPr lang="en-GB" sz="2800" b="0" strike="noStrike" spc="-1">
              <a:solidFill>
                <a:srgbClr val="000000"/>
              </a:solidFill>
              <a:latin typeface="Arial"/>
            </a:endParaRPr>
          </a:p>
          <a:p>
            <a:pPr marL="285840" indent="-285840" defTabSz="914400">
              <a:lnSpc>
                <a:spcPct val="100000"/>
              </a:lnSpc>
              <a:buClr>
                <a:srgbClr val="49495A"/>
              </a:buClr>
              <a:buFont typeface="Arial"/>
              <a:buChar char="•"/>
            </a:pPr>
            <a:r>
              <a:rPr lang="en-US" sz="2800" b="0" strike="noStrike" spc="-1">
                <a:solidFill>
                  <a:srgbClr val="49495A"/>
                </a:solidFill>
                <a:latin typeface="Calibri"/>
                <a:ea typeface="Open Sans"/>
              </a:rPr>
              <a:t>Live in communities in the intestines</a:t>
            </a:r>
            <a:endParaRPr lang="en-GB" sz="2800" b="0" strike="noStrike" spc="-1">
              <a:solidFill>
                <a:srgbClr val="000000"/>
              </a:solidFill>
              <a:latin typeface="Arial"/>
            </a:endParaRPr>
          </a:p>
          <a:p>
            <a:pPr marL="285840" indent="-285840" defTabSz="914400">
              <a:lnSpc>
                <a:spcPct val="100000"/>
              </a:lnSpc>
              <a:buClr>
                <a:srgbClr val="49495A"/>
              </a:buClr>
              <a:buFont typeface="Arial"/>
              <a:buChar char="•"/>
            </a:pPr>
            <a:r>
              <a:rPr lang="en-US" sz="2800" b="0" strike="noStrike" spc="-1">
                <a:solidFill>
                  <a:srgbClr val="49495A"/>
                </a:solidFill>
                <a:latin typeface="Calibri"/>
                <a:ea typeface="Open Sans"/>
              </a:rPr>
              <a:t>known as the gut microbiome (GM)</a:t>
            </a:r>
            <a:endParaRPr lang="en-GB" sz="2800" b="0" strike="noStrike" spc="-1">
              <a:solidFill>
                <a:srgbClr val="000000"/>
              </a:solidFill>
              <a:latin typeface="Arial"/>
            </a:endParaRPr>
          </a:p>
          <a:p>
            <a:pPr marL="285840" indent="-285840" defTabSz="914400">
              <a:lnSpc>
                <a:spcPct val="100000"/>
              </a:lnSpc>
              <a:buClr>
                <a:srgbClr val="49495A"/>
              </a:buClr>
              <a:buFont typeface="Arial"/>
              <a:buChar char="•"/>
            </a:pPr>
            <a:r>
              <a:rPr lang="en-US" sz="2800" b="0" strike="noStrike" spc="-1">
                <a:solidFill>
                  <a:srgbClr val="49495A"/>
                </a:solidFill>
                <a:latin typeface="Calibri"/>
                <a:ea typeface="Open Sans"/>
              </a:rPr>
              <a:t>Factors affecting GM</a:t>
            </a:r>
            <a:endParaRPr lang="en-GB" sz="2800" b="0" strike="noStrike" spc="-1">
              <a:solidFill>
                <a:srgbClr val="000000"/>
              </a:solidFill>
              <a:latin typeface="Arial"/>
            </a:endParaRPr>
          </a:p>
          <a:p>
            <a:pPr marL="285840" indent="-285840" defTabSz="914400">
              <a:lnSpc>
                <a:spcPct val="100000"/>
              </a:lnSpc>
              <a:buClr>
                <a:srgbClr val="49495A"/>
              </a:buClr>
              <a:buFont typeface="Arial"/>
              <a:buChar char="•"/>
            </a:pPr>
            <a:r>
              <a:rPr lang="en-US" sz="2800" b="0" strike="noStrike" spc="-1">
                <a:solidFill>
                  <a:srgbClr val="49495A"/>
                </a:solidFill>
                <a:latin typeface="Calibri"/>
                <a:ea typeface="Open Sans"/>
              </a:rPr>
              <a:t>Has a vital role in health and wellbeing</a:t>
            </a:r>
            <a:endParaRPr lang="en-GB" sz="2800" b="0" strike="noStrike" spc="-1">
              <a:solidFill>
                <a:srgbClr val="000000"/>
              </a:solidFill>
              <a:latin typeface="Arial"/>
            </a:endParaRPr>
          </a:p>
          <a:p>
            <a:pPr marL="285840" indent="-285840" defTabSz="914400">
              <a:lnSpc>
                <a:spcPct val="100000"/>
              </a:lnSpc>
              <a:buClr>
                <a:srgbClr val="49495A"/>
              </a:buClr>
              <a:buFont typeface="Arial"/>
              <a:buChar char="•"/>
            </a:pPr>
            <a:r>
              <a:rPr lang="en-US" sz="2800" b="0" strike="noStrike" spc="-1">
                <a:solidFill>
                  <a:srgbClr val="49495A"/>
                </a:solidFill>
                <a:latin typeface="Calibri"/>
                <a:ea typeface="Open Sans"/>
              </a:rPr>
              <a:t>Can prevent long-term conditions (LTC’s)</a:t>
            </a:r>
            <a:endParaRPr lang="en-GB" sz="2800" b="0" strike="noStrike" spc="-1">
              <a:solidFill>
                <a:srgbClr val="000000"/>
              </a:solidFill>
              <a:latin typeface="Arial"/>
            </a:endParaRPr>
          </a:p>
          <a:p>
            <a:pPr defTabSz="914400">
              <a:lnSpc>
                <a:spcPct val="100000"/>
              </a:lnSpc>
            </a:pPr>
            <a:r>
              <a:rPr lang="en-US" sz="2800" b="0" strike="noStrike" spc="-1">
                <a:solidFill>
                  <a:srgbClr val="49495A"/>
                </a:solidFill>
                <a:latin typeface="Calibri"/>
                <a:ea typeface="Open Sans"/>
              </a:rPr>
              <a:t>  </a:t>
            </a:r>
            <a:endParaRPr lang="en-GB" sz="2800" b="0" strike="noStrike" spc="-1">
              <a:solidFill>
                <a:srgbClr val="000000"/>
              </a:solidFill>
              <a:latin typeface="Arial"/>
            </a:endParaRPr>
          </a:p>
          <a:p>
            <a:pPr defTabSz="914400">
              <a:lnSpc>
                <a:spcPct val="100000"/>
              </a:lnSpc>
            </a:pPr>
            <a:r>
              <a:rPr lang="en-US" sz="2800" b="1" strike="noStrike" spc="-1">
                <a:solidFill>
                  <a:srgbClr val="49495A"/>
                </a:solidFill>
                <a:latin typeface="Calibri"/>
                <a:ea typeface="Open Sans"/>
              </a:rPr>
              <a:t>The aim of this study is to explore the health beliefs, lifestyle choices and knowledge of Lebanese communities to maintain a healthy gut and to co-design health information resources to improve people’s knowledge and health choices.</a:t>
            </a:r>
            <a:endParaRPr lang="en-GB" sz="2800" b="0" strike="noStrike" spc="-1">
              <a:solidFill>
                <a:srgbClr val="000000"/>
              </a:solidFill>
              <a:latin typeface="Arial"/>
            </a:endParaRPr>
          </a:p>
        </p:txBody>
      </p:sp>
      <p:pic>
        <p:nvPicPr>
          <p:cNvPr id="92" name="Picture 3"/>
          <p:cNvPicPr/>
          <p:nvPr/>
        </p:nvPicPr>
        <p:blipFill>
          <a:blip r:embed="rId3"/>
          <a:stretch/>
        </p:blipFill>
        <p:spPr>
          <a:xfrm>
            <a:off x="7921080" y="1830960"/>
            <a:ext cx="6328440" cy="5037120"/>
          </a:xfrm>
          <a:prstGeom prst="rect">
            <a:avLst/>
          </a:prstGeom>
          <a:ln w="0">
            <a:noFill/>
          </a:ln>
        </p:spPr>
      </p:pic>
      <p:sp>
        <p:nvSpPr>
          <p:cNvPr id="93" name="TextBox 4"/>
          <p:cNvSpPr/>
          <p:nvPr/>
        </p:nvSpPr>
        <p:spPr>
          <a:xfrm>
            <a:off x="8451360" y="7496640"/>
            <a:ext cx="60508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0" strike="noStrike" spc="-1">
                <a:solidFill>
                  <a:schemeClr val="dk1"/>
                </a:solidFill>
                <a:latin typeface="Calibri"/>
              </a:rPr>
              <a:t>Figure 1: The gut-brain axis and the factors affecting it (Hou et al., 2022)</a:t>
            </a:r>
            <a:endParaRPr lang="en-GB" sz="18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0"/>
          <p:cNvSpPr/>
          <p:nvPr/>
        </p:nvSpPr>
        <p:spPr>
          <a:xfrm>
            <a:off x="0" y="0"/>
            <a:ext cx="14629320" cy="8228520"/>
          </a:xfrm>
          <a:prstGeom prst="rect">
            <a:avLst/>
          </a:prstGeom>
          <a:solidFill>
            <a:srgbClr val="F4F0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95" name="Shape 1"/>
          <p:cNvSpPr/>
          <p:nvPr/>
        </p:nvSpPr>
        <p:spPr>
          <a:xfrm>
            <a:off x="0" y="-46080"/>
            <a:ext cx="14629320" cy="8228520"/>
          </a:xfrm>
          <a:prstGeom prst="rect">
            <a:avLst/>
          </a:prstGeom>
          <a:solidFill>
            <a:srgbClr val="FBFA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chemeClr val="accent1">
                  <a:lumMod val="75000"/>
                </a:schemeClr>
              </a:solidFill>
              <a:latin typeface="Arial"/>
            </a:endParaRPr>
          </a:p>
        </p:txBody>
      </p:sp>
      <p:sp>
        <p:nvSpPr>
          <p:cNvPr id="96" name="Text 2"/>
          <p:cNvSpPr/>
          <p:nvPr/>
        </p:nvSpPr>
        <p:spPr>
          <a:xfrm>
            <a:off x="3966120" y="180000"/>
            <a:ext cx="5932440" cy="678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4297"/>
              </a:lnSpc>
              <a:tabLst>
                <a:tab pos="0" algn="l"/>
              </a:tabLst>
            </a:pPr>
            <a:r>
              <a:rPr lang="en-US" sz="4800" b="1" strike="noStrike" spc="-1">
                <a:solidFill>
                  <a:schemeClr val="accent1">
                    <a:lumMod val="75000"/>
                  </a:schemeClr>
                </a:solidFill>
                <a:latin typeface="Calibri"/>
                <a:ea typeface="Libre Baskerville"/>
              </a:rPr>
              <a:t>Rationale of the Study</a:t>
            </a:r>
            <a:endParaRPr lang="en-GB" sz="4800" b="0" strike="noStrike" spc="-1">
              <a:solidFill>
                <a:srgbClr val="000000"/>
              </a:solidFill>
              <a:latin typeface="Arial"/>
            </a:endParaRPr>
          </a:p>
        </p:txBody>
      </p:sp>
      <p:sp>
        <p:nvSpPr>
          <p:cNvPr id="97" name="Shape 3"/>
          <p:cNvSpPr/>
          <p:nvPr/>
        </p:nvSpPr>
        <p:spPr>
          <a:xfrm>
            <a:off x="6040080" y="1029960"/>
            <a:ext cx="33840" cy="5671440"/>
          </a:xfrm>
          <a:prstGeom prst="rect">
            <a:avLst/>
          </a:prstGeom>
          <a:solidFill>
            <a:srgbClr val="B8B7E0"/>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98" name="Shape 4"/>
          <p:cNvSpPr/>
          <p:nvPr/>
        </p:nvSpPr>
        <p:spPr>
          <a:xfrm>
            <a:off x="6218640" y="1162080"/>
            <a:ext cx="610200" cy="33840"/>
          </a:xfrm>
          <a:prstGeom prst="rect">
            <a:avLst/>
          </a:prstGeom>
          <a:solidFill>
            <a:srgbClr val="B8B7E0"/>
          </a:solidFill>
          <a:ln w="0">
            <a:noFill/>
          </a:ln>
        </p:spPr>
        <p:style>
          <a:lnRef idx="0">
            <a:scrgbClr r="0" g="0" b="0"/>
          </a:lnRef>
          <a:fillRef idx="0">
            <a:scrgbClr r="0" g="0" b="0"/>
          </a:fillRef>
          <a:effectRef idx="0">
            <a:scrgbClr r="0" g="0" b="0"/>
          </a:effectRef>
          <a:fontRef idx="minor"/>
        </p:style>
        <p:txBody>
          <a:bodyPr lIns="90000" tIns="-10080" rIns="90000" bIns="-10080" anchor="t">
            <a:noAutofit/>
          </a:bodyPr>
          <a:lstStyle/>
          <a:p>
            <a:pPr defTabSz="914400">
              <a:lnSpc>
                <a:spcPct val="100000"/>
              </a:lnSpc>
            </a:pPr>
            <a:endParaRPr lang="en-GB" sz="1800" b="0" strike="noStrike" spc="-1">
              <a:solidFill>
                <a:srgbClr val="000000"/>
              </a:solidFill>
              <a:latin typeface="Arial"/>
            </a:endParaRPr>
          </a:p>
        </p:txBody>
      </p:sp>
      <p:sp>
        <p:nvSpPr>
          <p:cNvPr id="99" name="Text 7"/>
          <p:cNvSpPr/>
          <p:nvPr/>
        </p:nvSpPr>
        <p:spPr>
          <a:xfrm>
            <a:off x="7112520" y="982440"/>
            <a:ext cx="6121800" cy="326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149"/>
              </a:lnSpc>
              <a:tabLst>
                <a:tab pos="0" algn="l"/>
              </a:tabLst>
            </a:pPr>
            <a:r>
              <a:rPr lang="en-US" sz="2800" b="0" strike="noStrike" spc="-1">
                <a:solidFill>
                  <a:schemeClr val="accent1">
                    <a:lumMod val="75000"/>
                  </a:schemeClr>
                </a:solidFill>
                <a:latin typeface="Calibri"/>
                <a:ea typeface="Libre Baskerville"/>
              </a:rPr>
              <a:t>Understanding</a:t>
            </a:r>
            <a:r>
              <a:rPr lang="en-US" sz="2400" b="0" strike="noStrike" spc="-1">
                <a:solidFill>
                  <a:schemeClr val="accent1">
                    <a:lumMod val="75000"/>
                  </a:schemeClr>
                </a:solidFill>
                <a:latin typeface="Calibri"/>
                <a:ea typeface="Libre Baskerville"/>
              </a:rPr>
              <a:t> the role of Gut Microbiome </a:t>
            </a:r>
            <a:endParaRPr lang="en-GB" sz="2400" b="0" strike="noStrike" spc="-1">
              <a:solidFill>
                <a:srgbClr val="000000"/>
              </a:solidFill>
              <a:latin typeface="Arial"/>
            </a:endParaRPr>
          </a:p>
        </p:txBody>
      </p:sp>
      <p:sp>
        <p:nvSpPr>
          <p:cNvPr id="100" name="Text 8"/>
          <p:cNvSpPr/>
          <p:nvPr/>
        </p:nvSpPr>
        <p:spPr>
          <a:xfrm>
            <a:off x="6903360" y="1539720"/>
            <a:ext cx="7380360" cy="187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85840" indent="-285840" defTabSz="914400">
              <a:lnSpc>
                <a:spcPts val="2064"/>
              </a:lnSpc>
              <a:buClr>
                <a:srgbClr val="49495A"/>
              </a:buClr>
              <a:buFont typeface="Arial"/>
              <a:buChar char="•"/>
              <a:tabLst>
                <a:tab pos="0" algn="l"/>
              </a:tabLst>
            </a:pPr>
            <a:r>
              <a:rPr lang="en-US" sz="2800" b="0" strike="noStrike" spc="-1">
                <a:solidFill>
                  <a:srgbClr val="49495A"/>
                </a:solidFill>
                <a:latin typeface="Calibri"/>
                <a:ea typeface="Open Sans"/>
              </a:rPr>
              <a:t>Bodily functions</a:t>
            </a:r>
            <a:endParaRPr lang="en-GB" sz="2800" b="0" strike="noStrike" spc="-1">
              <a:solidFill>
                <a:srgbClr val="000000"/>
              </a:solidFill>
              <a:latin typeface="Arial"/>
            </a:endParaRPr>
          </a:p>
          <a:p>
            <a:pPr defTabSz="914400">
              <a:lnSpc>
                <a:spcPts val="2064"/>
              </a:lnSpc>
              <a:tabLst>
                <a:tab pos="0" algn="l"/>
              </a:tabLst>
            </a:pPr>
            <a:endParaRPr lang="en-GB" sz="2800" b="0" strike="noStrike" spc="-1">
              <a:solidFill>
                <a:srgbClr val="000000"/>
              </a:solidFill>
              <a:latin typeface="Arial"/>
            </a:endParaRPr>
          </a:p>
          <a:p>
            <a:pPr marL="285840" indent="-285840" defTabSz="914400">
              <a:lnSpc>
                <a:spcPts val="2064"/>
              </a:lnSpc>
              <a:buClr>
                <a:srgbClr val="49495A"/>
              </a:buClr>
              <a:buFont typeface="Arial"/>
              <a:buChar char="•"/>
              <a:tabLst>
                <a:tab pos="0" algn="l"/>
              </a:tabLst>
            </a:pPr>
            <a:r>
              <a:rPr lang="en-US" sz="2800" b="0" strike="noStrike" spc="-1">
                <a:solidFill>
                  <a:srgbClr val="49495A"/>
                </a:solidFill>
                <a:latin typeface="Calibri"/>
                <a:ea typeface="Open Sans"/>
              </a:rPr>
              <a:t>Disturbed GM</a:t>
            </a:r>
            <a:endParaRPr lang="en-GB" sz="2800" b="0" strike="noStrike" spc="-1">
              <a:solidFill>
                <a:srgbClr val="000000"/>
              </a:solidFill>
              <a:latin typeface="Arial"/>
            </a:endParaRPr>
          </a:p>
          <a:p>
            <a:pPr defTabSz="914400">
              <a:lnSpc>
                <a:spcPts val="2064"/>
              </a:lnSpc>
              <a:tabLst>
                <a:tab pos="0" algn="l"/>
              </a:tabLst>
            </a:pPr>
            <a:endParaRPr lang="en-GB" sz="2800" b="0" strike="noStrike" spc="-1">
              <a:solidFill>
                <a:srgbClr val="000000"/>
              </a:solidFill>
              <a:latin typeface="Arial"/>
            </a:endParaRPr>
          </a:p>
          <a:p>
            <a:pPr marL="285840" indent="-285840" defTabSz="914400">
              <a:lnSpc>
                <a:spcPts val="2064"/>
              </a:lnSpc>
              <a:buClr>
                <a:srgbClr val="49495A"/>
              </a:buClr>
              <a:buFont typeface="Arial"/>
              <a:buChar char="•"/>
              <a:tabLst>
                <a:tab pos="0" algn="l"/>
              </a:tabLst>
            </a:pPr>
            <a:r>
              <a:rPr lang="en-US" sz="2800" b="0" strike="noStrike" spc="-1">
                <a:solidFill>
                  <a:srgbClr val="49495A"/>
                </a:solidFill>
                <a:latin typeface="Calibri"/>
                <a:ea typeface="Open Sans"/>
              </a:rPr>
              <a:t>LTC’s  are a public health concern</a:t>
            </a:r>
            <a:endParaRPr lang="en-GB" sz="2800" b="0" strike="noStrike" spc="-1">
              <a:solidFill>
                <a:srgbClr val="000000"/>
              </a:solidFill>
              <a:latin typeface="Arial"/>
            </a:endParaRPr>
          </a:p>
          <a:p>
            <a:pPr defTabSz="914400">
              <a:lnSpc>
                <a:spcPts val="2064"/>
              </a:lnSpc>
              <a:tabLst>
                <a:tab pos="0" algn="l"/>
              </a:tabLst>
            </a:pPr>
            <a:endParaRPr lang="en-GB" sz="2800" b="0" strike="noStrike" spc="-1">
              <a:solidFill>
                <a:srgbClr val="000000"/>
              </a:solidFill>
              <a:latin typeface="Arial"/>
            </a:endParaRPr>
          </a:p>
          <a:p>
            <a:pPr defTabSz="914400">
              <a:lnSpc>
                <a:spcPts val="2064"/>
              </a:lnSpc>
              <a:tabLst>
                <a:tab pos="0" algn="l"/>
              </a:tabLst>
            </a:pPr>
            <a:endParaRPr lang="en-GB" sz="2800" b="0" strike="noStrike" spc="-1">
              <a:solidFill>
                <a:srgbClr val="000000"/>
              </a:solidFill>
              <a:latin typeface="Arial"/>
            </a:endParaRPr>
          </a:p>
        </p:txBody>
      </p:sp>
      <p:sp>
        <p:nvSpPr>
          <p:cNvPr id="101" name="Shape 9"/>
          <p:cNvSpPr/>
          <p:nvPr/>
        </p:nvSpPr>
        <p:spPr>
          <a:xfrm>
            <a:off x="6266520" y="3253680"/>
            <a:ext cx="610200" cy="33840"/>
          </a:xfrm>
          <a:prstGeom prst="rect">
            <a:avLst/>
          </a:prstGeom>
          <a:solidFill>
            <a:srgbClr val="B8B7E0"/>
          </a:solidFill>
          <a:ln w="0">
            <a:noFill/>
          </a:ln>
        </p:spPr>
        <p:style>
          <a:lnRef idx="0">
            <a:scrgbClr r="0" g="0" b="0"/>
          </a:lnRef>
          <a:fillRef idx="0">
            <a:scrgbClr r="0" g="0" b="0"/>
          </a:fillRef>
          <a:effectRef idx="0">
            <a:scrgbClr r="0" g="0" b="0"/>
          </a:effectRef>
          <a:fontRef idx="minor"/>
        </p:style>
        <p:txBody>
          <a:bodyPr lIns="90000" tIns="-10080" rIns="90000" bIns="-10080" anchor="t">
            <a:noAutofit/>
          </a:bodyPr>
          <a:lstStyle/>
          <a:p>
            <a:pPr defTabSz="914400">
              <a:lnSpc>
                <a:spcPct val="100000"/>
              </a:lnSpc>
            </a:pPr>
            <a:endParaRPr lang="en-GB" sz="1800" b="0" strike="noStrike" spc="-1">
              <a:solidFill>
                <a:srgbClr val="000000"/>
              </a:solidFill>
              <a:latin typeface="Arial"/>
            </a:endParaRPr>
          </a:p>
        </p:txBody>
      </p:sp>
      <p:sp>
        <p:nvSpPr>
          <p:cNvPr id="102" name="Shape 10"/>
          <p:cNvSpPr/>
          <p:nvPr/>
        </p:nvSpPr>
        <p:spPr>
          <a:xfrm>
            <a:off x="5900760" y="2984760"/>
            <a:ext cx="391680" cy="473760"/>
          </a:xfrm>
          <a:prstGeom prst="roundRect">
            <a:avLst>
              <a:gd name="adj" fmla="val 26671"/>
            </a:avLst>
          </a:prstGeom>
          <a:solidFill>
            <a:srgbClr val="DED6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103" name="Text 11"/>
          <p:cNvSpPr/>
          <p:nvPr/>
        </p:nvSpPr>
        <p:spPr>
          <a:xfrm rot="21544200">
            <a:off x="6026040" y="3064680"/>
            <a:ext cx="141120" cy="261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algn="ctr" defTabSz="914400">
              <a:lnSpc>
                <a:spcPts val="2064"/>
              </a:lnSpc>
              <a:tabLst>
                <a:tab pos="0" algn="l"/>
              </a:tabLst>
            </a:pPr>
            <a:r>
              <a:rPr lang="en-US" sz="2060" b="0" strike="noStrike" spc="-1">
                <a:solidFill>
                  <a:srgbClr val="5955EB"/>
                </a:solidFill>
                <a:latin typeface="Libre Baskerville"/>
                <a:ea typeface="Libre Baskerville"/>
              </a:rPr>
              <a:t>2</a:t>
            </a:r>
            <a:endParaRPr lang="en-GB" sz="2060" b="0" strike="noStrike" spc="-1">
              <a:solidFill>
                <a:srgbClr val="000000"/>
              </a:solidFill>
              <a:latin typeface="Arial"/>
            </a:endParaRPr>
          </a:p>
        </p:txBody>
      </p:sp>
      <p:sp>
        <p:nvSpPr>
          <p:cNvPr id="104" name="Text 12"/>
          <p:cNvSpPr/>
          <p:nvPr/>
        </p:nvSpPr>
        <p:spPr>
          <a:xfrm>
            <a:off x="7204680" y="3101400"/>
            <a:ext cx="3631680" cy="271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149"/>
              </a:lnSpc>
              <a:tabLst>
                <a:tab pos="0" algn="l"/>
              </a:tabLst>
            </a:pPr>
            <a:r>
              <a:rPr lang="en-US" sz="2800" b="0" strike="noStrike" spc="-1">
                <a:solidFill>
                  <a:schemeClr val="accent1">
                    <a:lumMod val="75000"/>
                  </a:schemeClr>
                </a:solidFill>
                <a:latin typeface="Calibri"/>
              </a:rPr>
              <a:t>Factors affecting the GM</a:t>
            </a:r>
            <a:endParaRPr lang="en-GB" sz="2800" b="0" strike="noStrike" spc="-1">
              <a:solidFill>
                <a:srgbClr val="000000"/>
              </a:solidFill>
              <a:latin typeface="Arial"/>
            </a:endParaRPr>
          </a:p>
        </p:txBody>
      </p:sp>
      <p:sp>
        <p:nvSpPr>
          <p:cNvPr id="105" name="Text 13"/>
          <p:cNvSpPr/>
          <p:nvPr/>
        </p:nvSpPr>
        <p:spPr>
          <a:xfrm>
            <a:off x="6825240" y="3566880"/>
            <a:ext cx="7023600" cy="136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85840" indent="-285840" defTabSz="914400">
              <a:lnSpc>
                <a:spcPts val="2064"/>
              </a:lnSpc>
              <a:buClr>
                <a:srgbClr val="49495A"/>
              </a:buClr>
              <a:buFont typeface="Arial"/>
              <a:buChar char="•"/>
              <a:tabLst>
                <a:tab pos="0" algn="l"/>
              </a:tabLst>
            </a:pPr>
            <a:r>
              <a:rPr lang="en-GB" sz="2800" b="0" strike="noStrike" spc="-1">
                <a:solidFill>
                  <a:srgbClr val="000000"/>
                </a:solidFill>
                <a:latin typeface="Calibri"/>
              </a:rPr>
              <a:t>Associated risk factors</a:t>
            </a:r>
            <a:endParaRPr lang="en-GB" sz="2800" b="0" strike="noStrike" spc="-1">
              <a:solidFill>
                <a:srgbClr val="000000"/>
              </a:solidFill>
              <a:latin typeface="Arial"/>
            </a:endParaRPr>
          </a:p>
        </p:txBody>
      </p:sp>
      <p:sp>
        <p:nvSpPr>
          <p:cNvPr id="106" name="Shape 14"/>
          <p:cNvSpPr/>
          <p:nvPr/>
        </p:nvSpPr>
        <p:spPr>
          <a:xfrm flipV="1">
            <a:off x="6264000" y="4975200"/>
            <a:ext cx="643680" cy="45000"/>
          </a:xfrm>
          <a:prstGeom prst="rect">
            <a:avLst/>
          </a:prstGeom>
          <a:solidFill>
            <a:srgbClr val="B8B7E0"/>
          </a:solidFill>
          <a:ln w="0">
            <a:noFill/>
          </a:ln>
        </p:spPr>
        <p:style>
          <a:lnRef idx="0">
            <a:scrgbClr r="0" g="0" b="0"/>
          </a:lnRef>
          <a:fillRef idx="0">
            <a:scrgbClr r="0" g="0" b="0"/>
          </a:fillRef>
          <a:effectRef idx="0">
            <a:scrgbClr r="0" g="0" b="0"/>
          </a:effectRef>
          <a:fontRef idx="minor"/>
        </p:style>
        <p:txBody>
          <a:bodyPr lIns="90000" tIns="-10080" rIns="90000" bIns="-10080" anchor="t">
            <a:noAutofit/>
          </a:bodyPr>
          <a:lstStyle/>
          <a:p>
            <a:pPr defTabSz="914400">
              <a:lnSpc>
                <a:spcPct val="100000"/>
              </a:lnSpc>
            </a:pPr>
            <a:endParaRPr lang="en-GB" sz="1800" b="0" strike="noStrike" spc="-1">
              <a:solidFill>
                <a:srgbClr val="000000"/>
              </a:solidFill>
              <a:latin typeface="Arial"/>
            </a:endParaRPr>
          </a:p>
        </p:txBody>
      </p:sp>
      <p:sp>
        <p:nvSpPr>
          <p:cNvPr id="107" name="Shape 15"/>
          <p:cNvSpPr/>
          <p:nvPr/>
        </p:nvSpPr>
        <p:spPr>
          <a:xfrm>
            <a:off x="5855760" y="4789440"/>
            <a:ext cx="391680" cy="391680"/>
          </a:xfrm>
          <a:prstGeom prst="roundRect">
            <a:avLst>
              <a:gd name="adj" fmla="val 26671"/>
            </a:avLst>
          </a:prstGeom>
          <a:solidFill>
            <a:srgbClr val="DED6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108" name="Text 16"/>
          <p:cNvSpPr/>
          <p:nvPr/>
        </p:nvSpPr>
        <p:spPr>
          <a:xfrm>
            <a:off x="5990760" y="4824000"/>
            <a:ext cx="160200" cy="261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algn="ctr" defTabSz="914400">
              <a:lnSpc>
                <a:spcPts val="2064"/>
              </a:lnSpc>
              <a:tabLst>
                <a:tab pos="0" algn="l"/>
              </a:tabLst>
            </a:pPr>
            <a:r>
              <a:rPr lang="en-US" sz="2060" b="0" strike="noStrike" spc="-1">
                <a:solidFill>
                  <a:srgbClr val="5955EB"/>
                </a:solidFill>
                <a:latin typeface="Libre Baskerville"/>
                <a:ea typeface="Libre Baskerville"/>
              </a:rPr>
              <a:t>3</a:t>
            </a:r>
            <a:endParaRPr lang="en-GB" sz="2060" b="0" strike="noStrike" spc="-1">
              <a:solidFill>
                <a:srgbClr val="000000"/>
              </a:solidFill>
              <a:latin typeface="Arial"/>
            </a:endParaRPr>
          </a:p>
        </p:txBody>
      </p:sp>
      <p:sp>
        <p:nvSpPr>
          <p:cNvPr id="109" name="Text 17"/>
          <p:cNvSpPr/>
          <p:nvPr/>
        </p:nvSpPr>
        <p:spPr>
          <a:xfrm>
            <a:off x="6825240" y="4824000"/>
            <a:ext cx="4964760" cy="271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149"/>
              </a:lnSpc>
              <a:tabLst>
                <a:tab pos="0" algn="l"/>
              </a:tabLst>
            </a:pPr>
            <a:r>
              <a:rPr lang="en-US" sz="2800" b="0" strike="noStrike" spc="-1">
                <a:solidFill>
                  <a:schemeClr val="accent1">
                    <a:lumMod val="75000"/>
                  </a:schemeClr>
                </a:solidFill>
                <a:latin typeface="Calibri"/>
              </a:rPr>
              <a:t>The knowledge gap among the Lebanese community</a:t>
            </a:r>
            <a:endParaRPr lang="en-GB" sz="2800" b="0" strike="noStrike" spc="-1">
              <a:solidFill>
                <a:srgbClr val="000000"/>
              </a:solidFill>
              <a:latin typeface="Arial"/>
            </a:endParaRPr>
          </a:p>
        </p:txBody>
      </p:sp>
      <p:sp>
        <p:nvSpPr>
          <p:cNvPr id="110" name="Text 18"/>
          <p:cNvSpPr/>
          <p:nvPr/>
        </p:nvSpPr>
        <p:spPr>
          <a:xfrm>
            <a:off x="6818400" y="5266440"/>
            <a:ext cx="7465680" cy="1795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85840" indent="-285840" defTabSz="914400">
              <a:lnSpc>
                <a:spcPct val="100000"/>
              </a:lnSpc>
              <a:buClr>
                <a:srgbClr val="000000"/>
              </a:buClr>
              <a:buFont typeface="Arial"/>
              <a:buChar char="•"/>
            </a:pPr>
            <a:r>
              <a:rPr lang="en-GB" sz="2800" b="0" strike="noStrike" spc="-1">
                <a:solidFill>
                  <a:srgbClr val="000000"/>
                </a:solidFill>
                <a:latin typeface="Calibri"/>
              </a:rPr>
              <a:t>Related studies in the Middle East Area</a:t>
            </a:r>
            <a:endParaRPr lang="en-GB" sz="2800" b="0" strike="noStrike" spc="-1">
              <a:solidFill>
                <a:srgbClr val="000000"/>
              </a:solidFill>
              <a:latin typeface="Arial"/>
            </a:endParaRPr>
          </a:p>
          <a:p>
            <a:pPr marL="285840" indent="-285840" defTabSz="914400">
              <a:lnSpc>
                <a:spcPct val="100000"/>
              </a:lnSpc>
              <a:buClr>
                <a:srgbClr val="000000"/>
              </a:buClr>
              <a:buFont typeface="Arial"/>
              <a:buChar char="•"/>
            </a:pPr>
            <a:r>
              <a:rPr lang="en-GB" sz="2800" b="0" strike="noStrike" spc="-1">
                <a:solidFill>
                  <a:srgbClr val="000000"/>
                </a:solidFill>
                <a:latin typeface="Calibri"/>
              </a:rPr>
              <a:t>Gap in the knowledge and perception of the Lebanese communities</a:t>
            </a:r>
            <a:endParaRPr lang="en-GB" sz="2800" b="0" strike="noStrike" spc="-1">
              <a:solidFill>
                <a:srgbClr val="000000"/>
              </a:solidFill>
              <a:latin typeface="Arial"/>
            </a:endParaRPr>
          </a:p>
        </p:txBody>
      </p:sp>
      <p:pic>
        <p:nvPicPr>
          <p:cNvPr id="111" name="Picture 1"/>
          <p:cNvPicPr/>
          <p:nvPr/>
        </p:nvPicPr>
        <p:blipFill>
          <a:blip r:embed="rId3"/>
          <a:stretch/>
        </p:blipFill>
        <p:spPr>
          <a:xfrm>
            <a:off x="76320" y="964440"/>
            <a:ext cx="5650920" cy="5002200"/>
          </a:xfrm>
          <a:prstGeom prst="rect">
            <a:avLst/>
          </a:prstGeom>
          <a:ln w="0">
            <a:noFill/>
          </a:ln>
        </p:spPr>
      </p:pic>
      <p:sp>
        <p:nvSpPr>
          <p:cNvPr id="112" name="TextBox 2"/>
          <p:cNvSpPr/>
          <p:nvPr/>
        </p:nvSpPr>
        <p:spPr>
          <a:xfrm>
            <a:off x="170280" y="6378480"/>
            <a:ext cx="581904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0" strike="noStrike" spc="-1" dirty="0">
                <a:solidFill>
                  <a:srgbClr val="222222"/>
                </a:solidFill>
              </a:rPr>
              <a:t>Figure 2: GM </a:t>
            </a:r>
            <a:r>
              <a:rPr lang="en-GB" sz="1800" b="0" strike="noStrike" spc="-1" dirty="0" err="1">
                <a:solidFill>
                  <a:srgbClr val="222222"/>
                </a:solidFill>
              </a:rPr>
              <a:t>dysbiosis</a:t>
            </a:r>
            <a:r>
              <a:rPr lang="en-GB" sz="1800" b="0" strike="noStrike" spc="-1" dirty="0">
                <a:solidFill>
                  <a:srgbClr val="222222"/>
                </a:solidFill>
              </a:rPr>
              <a:t> contributing to various diseases (</a:t>
            </a:r>
            <a:r>
              <a:rPr lang="en-GB" sz="1800" b="0" strike="noStrike" spc="-1" dirty="0" err="1">
                <a:solidFill>
                  <a:srgbClr val="222222"/>
                </a:solidFill>
              </a:rPr>
              <a:t>Hou</a:t>
            </a:r>
            <a:r>
              <a:rPr lang="en-GB" sz="1800" b="0" strike="noStrike" spc="-1" dirty="0">
                <a:solidFill>
                  <a:srgbClr val="222222"/>
                </a:solidFill>
              </a:rPr>
              <a:t> et al., 2022)</a:t>
            </a:r>
            <a:endParaRPr lang="en-GB" sz="1800" b="0" strike="noStrike" spc="-1" dirty="0">
              <a:solidFill>
                <a:srgbClr val="000000"/>
              </a:solidFill>
            </a:endParaRPr>
          </a:p>
          <a:p>
            <a:pPr defTabSz="914400">
              <a:lnSpc>
                <a:spcPct val="100000"/>
              </a:lnSpc>
            </a:pPr>
            <a:endParaRPr lang="en-GB" sz="1800" b="0" strike="noStrike" spc="-1" dirty="0">
              <a:solidFill>
                <a:srgbClr val="000000"/>
              </a:solidFill>
              <a:latin typeface="Arial"/>
            </a:endParaRPr>
          </a:p>
        </p:txBody>
      </p:sp>
      <p:sp>
        <p:nvSpPr>
          <p:cNvPr id="113" name="Shape 10"/>
          <p:cNvSpPr/>
          <p:nvPr/>
        </p:nvSpPr>
        <p:spPr>
          <a:xfrm>
            <a:off x="5855760" y="980640"/>
            <a:ext cx="391680" cy="473760"/>
          </a:xfrm>
          <a:prstGeom prst="roundRect">
            <a:avLst>
              <a:gd name="adj" fmla="val 26671"/>
            </a:avLst>
          </a:prstGeom>
          <a:solidFill>
            <a:srgbClr val="DED6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114" name="Text 11"/>
          <p:cNvSpPr/>
          <p:nvPr/>
        </p:nvSpPr>
        <p:spPr>
          <a:xfrm rot="21544200">
            <a:off x="5991480" y="1045800"/>
            <a:ext cx="141120" cy="261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algn="ctr" defTabSz="914400">
              <a:lnSpc>
                <a:spcPts val="2064"/>
              </a:lnSpc>
              <a:tabLst>
                <a:tab pos="0" algn="l"/>
              </a:tabLst>
            </a:pPr>
            <a:r>
              <a:rPr lang="en-US" sz="2060" b="0" strike="noStrike" spc="-1">
                <a:solidFill>
                  <a:srgbClr val="5955EB"/>
                </a:solidFill>
                <a:latin typeface="Libre Baskerville"/>
                <a:ea typeface="Libre Baskerville"/>
              </a:rPr>
              <a:t>1</a:t>
            </a:r>
            <a:endParaRPr lang="en-GB" sz="206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0"/>
          <p:cNvSpPr/>
          <p:nvPr/>
        </p:nvSpPr>
        <p:spPr>
          <a:xfrm>
            <a:off x="0" y="0"/>
            <a:ext cx="14629320" cy="8228520"/>
          </a:xfrm>
          <a:prstGeom prst="rect">
            <a:avLst/>
          </a:prstGeom>
          <a:solidFill>
            <a:srgbClr val="F4F0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116" name="Shape 1"/>
          <p:cNvSpPr/>
          <p:nvPr/>
        </p:nvSpPr>
        <p:spPr>
          <a:xfrm>
            <a:off x="0" y="1440"/>
            <a:ext cx="14629320" cy="8228520"/>
          </a:xfrm>
          <a:prstGeom prst="rect">
            <a:avLst/>
          </a:prstGeom>
          <a:solidFill>
            <a:srgbClr val="FBFA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Calibri"/>
            </a:endParaRPr>
          </a:p>
        </p:txBody>
      </p:sp>
      <p:sp>
        <p:nvSpPr>
          <p:cNvPr id="117" name="Text 2"/>
          <p:cNvSpPr/>
          <p:nvPr/>
        </p:nvSpPr>
        <p:spPr>
          <a:xfrm>
            <a:off x="4643640" y="90720"/>
            <a:ext cx="3647520" cy="69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5468"/>
              </a:lnSpc>
              <a:tabLst>
                <a:tab pos="0" algn="l"/>
              </a:tabLst>
            </a:pPr>
            <a:r>
              <a:rPr lang="en-US" sz="4800" b="1" strike="noStrike" spc="-1">
                <a:solidFill>
                  <a:schemeClr val="accent1">
                    <a:lumMod val="75000"/>
                  </a:schemeClr>
                </a:solidFill>
                <a:latin typeface="Calibri"/>
                <a:ea typeface="Libre Baskerville"/>
              </a:rPr>
              <a:t>Methodology </a:t>
            </a:r>
            <a:endParaRPr lang="en-GB" sz="4800" b="0" strike="noStrike" spc="-1">
              <a:solidFill>
                <a:srgbClr val="000000"/>
              </a:solidFill>
              <a:latin typeface="Arial"/>
            </a:endParaRPr>
          </a:p>
        </p:txBody>
      </p:sp>
      <p:sp>
        <p:nvSpPr>
          <p:cNvPr id="118" name="Text 3"/>
          <p:cNvSpPr/>
          <p:nvPr/>
        </p:nvSpPr>
        <p:spPr>
          <a:xfrm>
            <a:off x="9367200" y="870480"/>
            <a:ext cx="3508560" cy="69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2733"/>
              </a:lnSpc>
              <a:tabLst>
                <a:tab pos="0" algn="l"/>
              </a:tabLst>
            </a:pPr>
            <a:r>
              <a:rPr lang="en-US" sz="3200" b="0" strike="noStrike" spc="-1">
                <a:solidFill>
                  <a:schemeClr val="accent1">
                    <a:lumMod val="75000"/>
                  </a:schemeClr>
                </a:solidFill>
                <a:latin typeface="Calibri"/>
                <a:ea typeface="Libre Baskerville"/>
              </a:rPr>
              <a:t>Study Design</a:t>
            </a:r>
            <a:endParaRPr lang="en-GB" sz="3200" b="0" strike="noStrike" spc="-1">
              <a:solidFill>
                <a:srgbClr val="000000"/>
              </a:solidFill>
              <a:latin typeface="Arial"/>
            </a:endParaRPr>
          </a:p>
        </p:txBody>
      </p:sp>
      <p:sp>
        <p:nvSpPr>
          <p:cNvPr id="119" name="Text 4"/>
          <p:cNvSpPr/>
          <p:nvPr/>
        </p:nvSpPr>
        <p:spPr>
          <a:xfrm>
            <a:off x="7028280" y="1585440"/>
            <a:ext cx="7055640" cy="6507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750" b="0" strike="noStrike" spc="-1" dirty="0">
              <a:solidFill>
                <a:srgbClr val="000000"/>
              </a:solidFill>
              <a:latin typeface="Arial"/>
            </a:endParaRPr>
          </a:p>
          <a:p>
            <a:pPr defTabSz="914400">
              <a:lnSpc>
                <a:spcPct val="100000"/>
              </a:lnSpc>
            </a:pPr>
            <a:endParaRPr lang="en-GB" sz="1800" b="0" strike="noStrike" spc="-1" dirty="0">
              <a:solidFill>
                <a:srgbClr val="000000"/>
              </a:solidFill>
              <a:latin typeface="Arial"/>
            </a:endParaRPr>
          </a:p>
          <a:p>
            <a:pPr defTabSz="914400">
              <a:lnSpc>
                <a:spcPct val="100000"/>
              </a:lnSpc>
            </a:pPr>
            <a:endParaRPr lang="en-GB" sz="1800" b="0" strike="noStrike" spc="-1" dirty="0">
              <a:solidFill>
                <a:srgbClr val="000000"/>
              </a:solidFill>
              <a:latin typeface="Arial"/>
            </a:endParaRPr>
          </a:p>
          <a:p>
            <a:pPr defTabSz="914400">
              <a:lnSpc>
                <a:spcPct val="100000"/>
              </a:lnSpc>
            </a:pPr>
            <a:endParaRPr lang="en-GB" sz="1800" b="0" strike="noStrike" spc="-1" dirty="0">
              <a:solidFill>
                <a:srgbClr val="000000"/>
              </a:solidFill>
              <a:latin typeface="Arial"/>
            </a:endParaRPr>
          </a:p>
          <a:p>
            <a:pPr defTabSz="914400">
              <a:lnSpc>
                <a:spcPct val="100000"/>
              </a:lnSpc>
            </a:pPr>
            <a:endParaRPr lang="en-GB" sz="1800" b="0" strike="noStrike" spc="-1" dirty="0">
              <a:solidFill>
                <a:srgbClr val="000000"/>
              </a:solidFill>
              <a:latin typeface="Arial"/>
            </a:endParaRPr>
          </a:p>
          <a:p>
            <a:pPr defTabSz="914400">
              <a:lnSpc>
                <a:spcPct val="100000"/>
              </a:lnSpc>
            </a:pPr>
            <a:endParaRPr lang="en-GB" sz="1800" b="0" strike="noStrike" spc="-1" dirty="0">
              <a:solidFill>
                <a:srgbClr val="000000"/>
              </a:solidFill>
              <a:latin typeface="Arial"/>
            </a:endParaRPr>
          </a:p>
          <a:p>
            <a:pPr defTabSz="914400">
              <a:lnSpc>
                <a:spcPct val="100000"/>
              </a:lnSpc>
            </a:pPr>
            <a:r>
              <a:rPr lang="en-US" sz="1800" b="0" strike="noStrike" spc="-1" dirty="0">
                <a:solidFill>
                  <a:srgbClr val="000000"/>
                </a:solidFill>
                <a:latin typeface="Calibri"/>
                <a:ea typeface="Open Sans"/>
              </a:rPr>
              <a:t>Figure 3:</a:t>
            </a:r>
            <a:r>
              <a:rPr lang="en-US" sz="1800" b="0" strike="noStrike" spc="-1" dirty="0">
                <a:solidFill>
                  <a:srgbClr val="49495A"/>
                </a:solidFill>
                <a:latin typeface="Calibri"/>
                <a:ea typeface="Open Sans"/>
              </a:rPr>
              <a:t> </a:t>
            </a:r>
            <a:r>
              <a:rPr lang="en-GB" sz="1800" b="0" strike="noStrike" spc="-1" dirty="0">
                <a:solidFill>
                  <a:srgbClr val="000000"/>
                </a:solidFill>
                <a:latin typeface="Calibri"/>
                <a:ea typeface="Open Sans"/>
              </a:rPr>
              <a:t>Sequential Exploratory Mixed Method Design (adapted from Creswell and Plano-Clarke, 2013)</a:t>
            </a:r>
            <a:endParaRPr lang="en-GB" sz="1800" b="0" strike="noStrike" spc="-1" dirty="0">
              <a:solidFill>
                <a:srgbClr val="000000"/>
              </a:solidFill>
              <a:latin typeface="Arial"/>
            </a:endParaRPr>
          </a:p>
        </p:txBody>
      </p:sp>
      <p:sp>
        <p:nvSpPr>
          <p:cNvPr id="120" name="Text 5"/>
          <p:cNvSpPr/>
          <p:nvPr/>
        </p:nvSpPr>
        <p:spPr>
          <a:xfrm>
            <a:off x="600480" y="929880"/>
            <a:ext cx="4260600" cy="655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733"/>
              </a:lnSpc>
              <a:tabLst>
                <a:tab pos="0" algn="l"/>
              </a:tabLst>
            </a:pPr>
            <a:r>
              <a:rPr lang="en-US" sz="3200" b="0" strike="noStrike" spc="-1">
                <a:solidFill>
                  <a:schemeClr val="accent1">
                    <a:lumMod val="75000"/>
                  </a:schemeClr>
                </a:solidFill>
                <a:latin typeface="Calibri"/>
                <a:ea typeface="Libre Baskerville"/>
              </a:rPr>
              <a:t>Research Questions</a:t>
            </a:r>
            <a:endParaRPr lang="en-GB" sz="3200" b="0" strike="noStrike" spc="-1">
              <a:solidFill>
                <a:srgbClr val="000000"/>
              </a:solidFill>
              <a:latin typeface="Arial"/>
            </a:endParaRPr>
          </a:p>
        </p:txBody>
      </p:sp>
      <p:sp>
        <p:nvSpPr>
          <p:cNvPr id="121" name="Text 6"/>
          <p:cNvSpPr/>
          <p:nvPr/>
        </p:nvSpPr>
        <p:spPr>
          <a:xfrm>
            <a:off x="382680" y="1470600"/>
            <a:ext cx="6932160" cy="6507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en-US" sz="2800" b="0" strike="noStrike" spc="-1">
                <a:solidFill>
                  <a:srgbClr val="49495A"/>
                </a:solidFill>
                <a:latin typeface="Calibri"/>
                <a:ea typeface="Open Sans"/>
              </a:rPr>
              <a:t>What do Lebanese communities know about maintaining a healthy gut and its relationship to lifestyle factors and long-term conditions, and what information would help them to make healthy </a:t>
            </a:r>
            <a:endParaRPr lang="en-GB" sz="2800" b="0" strike="noStrike" spc="-1">
              <a:solidFill>
                <a:srgbClr val="000000"/>
              </a:solidFill>
              <a:latin typeface="Arial"/>
            </a:endParaRPr>
          </a:p>
          <a:p>
            <a:pPr defTabSz="914400">
              <a:lnSpc>
                <a:spcPct val="100000"/>
              </a:lnSpc>
            </a:pPr>
            <a:r>
              <a:rPr lang="en-US" sz="2800" b="0" strike="noStrike" spc="-1">
                <a:solidFill>
                  <a:srgbClr val="49495A"/>
                </a:solidFill>
                <a:latin typeface="Calibri"/>
                <a:ea typeface="Open Sans"/>
              </a:rPr>
              <a:t>lifestyle choices?</a:t>
            </a:r>
            <a:endParaRPr lang="en-GB" sz="2800" b="0" strike="noStrike" spc="-1">
              <a:solidFill>
                <a:srgbClr val="000000"/>
              </a:solidFill>
              <a:latin typeface="Arial"/>
            </a:endParaRPr>
          </a:p>
          <a:p>
            <a:pPr defTabSz="914400">
              <a:lnSpc>
                <a:spcPct val="100000"/>
              </a:lnSpc>
            </a:pPr>
            <a:endParaRPr lang="en-GB" sz="2800" b="0" strike="noStrike" spc="-1">
              <a:solidFill>
                <a:srgbClr val="000000"/>
              </a:solidFill>
              <a:latin typeface="Arial"/>
            </a:endParaRPr>
          </a:p>
          <a:p>
            <a:pPr defTabSz="914400">
              <a:lnSpc>
                <a:spcPct val="100000"/>
              </a:lnSpc>
            </a:pPr>
            <a:r>
              <a:rPr lang="en-US" sz="2800" b="0" strike="noStrike" spc="-1">
                <a:solidFill>
                  <a:srgbClr val="49495A"/>
                </a:solidFill>
                <a:latin typeface="Calibri"/>
                <a:ea typeface="Open Sans"/>
              </a:rPr>
              <a:t>Sub-questions:</a:t>
            </a:r>
            <a:endParaRPr lang="en-GB" sz="2800" b="0" strike="noStrike" spc="-1">
              <a:solidFill>
                <a:srgbClr val="000000"/>
              </a:solidFill>
              <a:latin typeface="Arial"/>
            </a:endParaRPr>
          </a:p>
          <a:p>
            <a:pPr defTabSz="914400">
              <a:lnSpc>
                <a:spcPct val="100000"/>
              </a:lnSpc>
            </a:pPr>
            <a:r>
              <a:rPr lang="en-US" sz="2800" b="0" strike="noStrike" spc="-1">
                <a:solidFill>
                  <a:srgbClr val="49495A"/>
                </a:solidFill>
                <a:latin typeface="Calibri"/>
                <a:ea typeface="Open Sans"/>
              </a:rPr>
              <a:t>(1) Knowledge and health beliefs </a:t>
            </a:r>
            <a:endParaRPr lang="en-GB" sz="2800" b="0" strike="noStrike" spc="-1">
              <a:solidFill>
                <a:srgbClr val="000000"/>
              </a:solidFill>
              <a:latin typeface="Arial"/>
            </a:endParaRPr>
          </a:p>
          <a:p>
            <a:pPr defTabSz="914400">
              <a:lnSpc>
                <a:spcPct val="100000"/>
              </a:lnSpc>
            </a:pPr>
            <a:r>
              <a:rPr lang="en-US" sz="2800" b="0" strike="noStrike" spc="-1">
                <a:solidFill>
                  <a:srgbClr val="49495A"/>
                </a:solidFill>
                <a:latin typeface="Calibri"/>
                <a:ea typeface="Open Sans"/>
              </a:rPr>
              <a:t>(2) Factors</a:t>
            </a:r>
            <a:endParaRPr lang="en-GB" sz="2800" b="0" strike="noStrike" spc="-1">
              <a:solidFill>
                <a:srgbClr val="000000"/>
              </a:solidFill>
              <a:latin typeface="Arial"/>
            </a:endParaRPr>
          </a:p>
          <a:p>
            <a:pPr defTabSz="914400">
              <a:lnSpc>
                <a:spcPct val="100000"/>
              </a:lnSpc>
            </a:pPr>
            <a:r>
              <a:rPr lang="en-US" sz="2800" b="0" strike="noStrike" spc="-1">
                <a:solidFill>
                  <a:srgbClr val="49495A"/>
                </a:solidFill>
                <a:latin typeface="Calibri"/>
                <a:ea typeface="Open Sans"/>
              </a:rPr>
              <a:t>(3) Lifestyle choices and impact of migration </a:t>
            </a:r>
            <a:endParaRPr lang="en-GB" sz="2800" b="0" strike="noStrike" spc="-1">
              <a:solidFill>
                <a:srgbClr val="000000"/>
              </a:solidFill>
              <a:latin typeface="Arial"/>
            </a:endParaRPr>
          </a:p>
          <a:p>
            <a:pPr defTabSz="914400">
              <a:lnSpc>
                <a:spcPct val="100000"/>
              </a:lnSpc>
            </a:pPr>
            <a:r>
              <a:rPr lang="en-US" sz="2800" b="0" strike="noStrike" spc="-1">
                <a:solidFill>
                  <a:srgbClr val="49495A"/>
                </a:solidFill>
                <a:latin typeface="Calibri"/>
                <a:ea typeface="Open Sans"/>
              </a:rPr>
              <a:t>(4) Information and resources</a:t>
            </a:r>
            <a:endParaRPr lang="en-GB" sz="2800" b="0" strike="noStrike" spc="-1">
              <a:solidFill>
                <a:srgbClr val="000000"/>
              </a:solidFill>
              <a:latin typeface="Arial"/>
            </a:endParaRPr>
          </a:p>
        </p:txBody>
      </p:sp>
      <p:sp>
        <p:nvSpPr>
          <p:cNvPr id="122" name="Text 7"/>
          <p:cNvSpPr/>
          <p:nvPr/>
        </p:nvSpPr>
        <p:spPr>
          <a:xfrm>
            <a:off x="9963720" y="1132200"/>
            <a:ext cx="2776320" cy="345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733"/>
              </a:lnSpc>
              <a:tabLst>
                <a:tab pos="0" algn="l"/>
              </a:tabLst>
            </a:pPr>
            <a:endParaRPr lang="en-GB" sz="2190" b="0" strike="noStrike" spc="-1">
              <a:solidFill>
                <a:srgbClr val="000000"/>
              </a:solidFill>
              <a:latin typeface="Arial"/>
            </a:endParaRPr>
          </a:p>
        </p:txBody>
      </p:sp>
      <p:sp>
        <p:nvSpPr>
          <p:cNvPr id="123" name="Text 8"/>
          <p:cNvSpPr/>
          <p:nvPr/>
        </p:nvSpPr>
        <p:spPr>
          <a:xfrm>
            <a:off x="9576360" y="1754280"/>
            <a:ext cx="4859280" cy="439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750" b="0" strike="noStrike" spc="-1">
              <a:solidFill>
                <a:srgbClr val="000000"/>
              </a:solidFill>
              <a:latin typeface="Arial"/>
            </a:endParaRPr>
          </a:p>
          <a:p>
            <a:pPr defTabSz="914400">
              <a:lnSpc>
                <a:spcPct val="100000"/>
              </a:lnSpc>
            </a:pPr>
            <a:endParaRPr lang="en-GB" sz="1750" b="0" strike="noStrike" spc="-1">
              <a:solidFill>
                <a:srgbClr val="000000"/>
              </a:solidFill>
              <a:latin typeface="Arial"/>
            </a:endParaRPr>
          </a:p>
        </p:txBody>
      </p:sp>
      <p:graphicFrame>
        <p:nvGraphicFramePr>
          <p:cNvPr id="2" name="Diagram1"/>
          <p:cNvGraphicFramePr/>
          <p:nvPr>
            <p:extLst>
              <p:ext uri="{D42A27DB-BD31-4B8C-83A1-F6EECF244321}">
                <p14:modId xmlns:p14="http://schemas.microsoft.com/office/powerpoint/2010/main" val="402941431"/>
              </p:ext>
            </p:extLst>
          </p:nvPr>
        </p:nvGraphicFramePr>
        <p:xfrm>
          <a:off x="7028280" y="1593360"/>
          <a:ext cx="7407360" cy="550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21"/>
          <p:cNvSpPr/>
          <p:nvPr/>
        </p:nvSpPr>
        <p:spPr>
          <a:xfrm>
            <a:off x="0" y="0"/>
            <a:ext cx="14629320" cy="8228520"/>
          </a:xfrm>
          <a:prstGeom prst="rect">
            <a:avLst/>
          </a:prstGeom>
          <a:solidFill>
            <a:srgbClr val="F4F0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125" name="Shape 22"/>
          <p:cNvSpPr/>
          <p:nvPr/>
        </p:nvSpPr>
        <p:spPr>
          <a:xfrm>
            <a:off x="-360" y="37440"/>
            <a:ext cx="14629680" cy="8228520"/>
          </a:xfrm>
          <a:prstGeom prst="rect">
            <a:avLst/>
          </a:prstGeom>
          <a:solidFill>
            <a:srgbClr val="FBFA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126" name="Text 37"/>
          <p:cNvSpPr/>
          <p:nvPr/>
        </p:nvSpPr>
        <p:spPr>
          <a:xfrm>
            <a:off x="4220280" y="228240"/>
            <a:ext cx="5431320" cy="69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5468"/>
              </a:lnSpc>
              <a:tabLst>
                <a:tab pos="0" algn="l"/>
              </a:tabLst>
            </a:pPr>
            <a:r>
              <a:rPr lang="en-US" sz="4800" b="1" strike="noStrike" spc="-1">
                <a:solidFill>
                  <a:schemeClr val="accent1">
                    <a:lumMod val="75000"/>
                  </a:schemeClr>
                </a:solidFill>
                <a:latin typeface="Calibri"/>
                <a:ea typeface="Libre Baskerville"/>
              </a:rPr>
              <a:t>Phase I:  Interviews</a:t>
            </a:r>
            <a:endParaRPr lang="en-GB" sz="4800" b="0" strike="noStrike" spc="-1">
              <a:solidFill>
                <a:srgbClr val="000000"/>
              </a:solidFill>
              <a:latin typeface="Arial"/>
            </a:endParaRPr>
          </a:p>
        </p:txBody>
      </p:sp>
      <p:sp>
        <p:nvSpPr>
          <p:cNvPr id="127" name="Text 39"/>
          <p:cNvSpPr/>
          <p:nvPr/>
        </p:nvSpPr>
        <p:spPr>
          <a:xfrm>
            <a:off x="114840" y="1249200"/>
            <a:ext cx="5569200" cy="714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2733"/>
              </a:lnSpc>
              <a:tabLst>
                <a:tab pos="0" algn="l"/>
              </a:tabLst>
            </a:pPr>
            <a:r>
              <a:rPr lang="en-US" sz="3600" b="0" strike="noStrike" spc="-1">
                <a:solidFill>
                  <a:schemeClr val="accent1">
                    <a:lumMod val="75000"/>
                  </a:schemeClr>
                </a:solidFill>
                <a:latin typeface="Calibri"/>
                <a:ea typeface="Libre Baskerville"/>
              </a:rPr>
              <a:t>Participants</a:t>
            </a:r>
            <a:r>
              <a:rPr lang="en-US" sz="3600" b="0" strike="noStrike" spc="-1">
                <a:solidFill>
                  <a:srgbClr val="5955EB"/>
                </a:solidFill>
                <a:latin typeface="Calibri"/>
                <a:ea typeface="Libre Baskerville"/>
              </a:rPr>
              <a:t> </a:t>
            </a:r>
            <a:endParaRPr lang="en-GB" sz="3600" b="0" strike="noStrike" spc="-1">
              <a:solidFill>
                <a:srgbClr val="000000"/>
              </a:solidFill>
              <a:latin typeface="Arial"/>
            </a:endParaRPr>
          </a:p>
        </p:txBody>
      </p:sp>
      <p:sp>
        <p:nvSpPr>
          <p:cNvPr id="128" name="Text 40"/>
          <p:cNvSpPr/>
          <p:nvPr/>
        </p:nvSpPr>
        <p:spPr>
          <a:xfrm>
            <a:off x="881640" y="1818000"/>
            <a:ext cx="4061520" cy="164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tabLst>
                <a:tab pos="0" algn="l"/>
              </a:tabLst>
            </a:pPr>
            <a:endParaRPr lang="en-GB" sz="1600" b="0" strike="noStrike" spc="-1">
              <a:solidFill>
                <a:srgbClr val="000000"/>
              </a:solidFill>
              <a:latin typeface="Arial"/>
            </a:endParaRPr>
          </a:p>
          <a:p>
            <a:pPr defTabSz="914400">
              <a:lnSpc>
                <a:spcPct val="100000"/>
              </a:lnSpc>
              <a:tabLst>
                <a:tab pos="0" algn="l"/>
              </a:tabLst>
            </a:pPr>
            <a:endParaRPr lang="en-GB" sz="1750" b="0" strike="noStrike" spc="-1">
              <a:solidFill>
                <a:srgbClr val="000000"/>
              </a:solidFill>
              <a:latin typeface="Arial"/>
            </a:endParaRPr>
          </a:p>
        </p:txBody>
      </p:sp>
      <p:sp>
        <p:nvSpPr>
          <p:cNvPr id="129" name="Text 41"/>
          <p:cNvSpPr/>
          <p:nvPr/>
        </p:nvSpPr>
        <p:spPr>
          <a:xfrm>
            <a:off x="822960" y="4860000"/>
            <a:ext cx="3189960" cy="1490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733"/>
              </a:lnSpc>
              <a:tabLst>
                <a:tab pos="0" algn="l"/>
              </a:tabLst>
            </a:pPr>
            <a:endParaRPr lang="en-GB" sz="2190" b="0" strike="noStrike" spc="-1">
              <a:solidFill>
                <a:srgbClr val="000000"/>
              </a:solidFill>
              <a:latin typeface="Arial"/>
            </a:endParaRPr>
          </a:p>
        </p:txBody>
      </p:sp>
      <p:sp>
        <p:nvSpPr>
          <p:cNvPr id="130" name="Text 42"/>
          <p:cNvSpPr/>
          <p:nvPr/>
        </p:nvSpPr>
        <p:spPr>
          <a:xfrm>
            <a:off x="6305040" y="2048400"/>
            <a:ext cx="7913880" cy="420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171360" indent="-171360" defTabSz="914400">
              <a:lnSpc>
                <a:spcPct val="100000"/>
              </a:lnSpc>
              <a:buClr>
                <a:srgbClr val="000000"/>
              </a:buClr>
              <a:buFont typeface="Arial"/>
              <a:buChar char="•"/>
            </a:pPr>
            <a:r>
              <a:rPr lang="en-GB" sz="2800" b="0" strike="noStrike" spc="-1">
                <a:solidFill>
                  <a:srgbClr val="000000"/>
                </a:solidFill>
                <a:latin typeface="Calibri"/>
              </a:rPr>
              <a:t>Face-to-face interviews</a:t>
            </a:r>
            <a:endParaRPr lang="en-GB" sz="2800" b="0" strike="noStrike" spc="-1">
              <a:solidFill>
                <a:srgbClr val="000000"/>
              </a:solidFill>
              <a:latin typeface="Arial"/>
            </a:endParaRPr>
          </a:p>
          <a:p>
            <a:pPr marL="171360" indent="-171360" defTabSz="914400">
              <a:lnSpc>
                <a:spcPct val="100000"/>
              </a:lnSpc>
              <a:buClr>
                <a:srgbClr val="000000"/>
              </a:buClr>
              <a:buFont typeface="Arial"/>
              <a:buChar char="•"/>
            </a:pPr>
            <a:r>
              <a:rPr lang="en-GB" sz="2800" b="0" strike="noStrike" spc="-1">
                <a:solidFill>
                  <a:srgbClr val="000000"/>
                </a:solidFill>
                <a:latin typeface="Calibri"/>
              </a:rPr>
              <a:t>Virtual interviews using Windows Teams</a:t>
            </a:r>
            <a:endParaRPr lang="en-GB" sz="2800" b="0" strike="noStrike" spc="-1">
              <a:solidFill>
                <a:srgbClr val="000000"/>
              </a:solidFill>
              <a:latin typeface="Arial"/>
            </a:endParaRPr>
          </a:p>
          <a:p>
            <a:pPr marL="171360" indent="-171360" defTabSz="914400">
              <a:lnSpc>
                <a:spcPct val="100000"/>
              </a:lnSpc>
              <a:buClr>
                <a:srgbClr val="000000"/>
              </a:buClr>
              <a:buFont typeface="Arial"/>
              <a:buChar char="•"/>
            </a:pPr>
            <a:r>
              <a:rPr lang="en-GB" sz="2800" b="0" strike="noStrike" spc="-1">
                <a:solidFill>
                  <a:srgbClr val="000000"/>
                </a:solidFill>
                <a:latin typeface="Calibri"/>
              </a:rPr>
              <a:t>Semi-structured interview guide</a:t>
            </a:r>
            <a:endParaRPr lang="en-GB" sz="2800" b="0" strike="noStrike" spc="-1">
              <a:solidFill>
                <a:srgbClr val="000000"/>
              </a:solidFill>
              <a:latin typeface="Arial"/>
            </a:endParaRPr>
          </a:p>
          <a:p>
            <a:pPr marL="171360" indent="-171360" defTabSz="914400">
              <a:lnSpc>
                <a:spcPct val="100000"/>
              </a:lnSpc>
              <a:buClr>
                <a:srgbClr val="000000"/>
              </a:buClr>
              <a:buFont typeface="Arial"/>
              <a:buChar char="•"/>
            </a:pPr>
            <a:r>
              <a:rPr lang="en-GB" sz="2800" b="0" strike="noStrike" spc="-1">
                <a:solidFill>
                  <a:srgbClr val="000000"/>
                </a:solidFill>
                <a:latin typeface="Calibri"/>
              </a:rPr>
              <a:t>Duration: one to one hour and a half</a:t>
            </a:r>
            <a:endParaRPr lang="en-GB" sz="2800" b="0" strike="noStrike" spc="-1">
              <a:solidFill>
                <a:srgbClr val="000000"/>
              </a:solidFill>
              <a:latin typeface="Arial"/>
            </a:endParaRPr>
          </a:p>
        </p:txBody>
      </p:sp>
      <p:sp>
        <p:nvSpPr>
          <p:cNvPr id="131" name="Text 43"/>
          <p:cNvSpPr/>
          <p:nvPr/>
        </p:nvSpPr>
        <p:spPr>
          <a:xfrm>
            <a:off x="6291720" y="4355640"/>
            <a:ext cx="6479280" cy="345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733"/>
              </a:lnSpc>
              <a:tabLst>
                <a:tab pos="0" algn="l"/>
              </a:tabLst>
            </a:pPr>
            <a:r>
              <a:rPr lang="en-US" sz="3600" b="0" strike="noStrike" spc="-1">
                <a:solidFill>
                  <a:schemeClr val="accent1">
                    <a:lumMod val="75000"/>
                  </a:schemeClr>
                </a:solidFill>
                <a:latin typeface="Calibri"/>
                <a:ea typeface="Libre Baskerville"/>
              </a:rPr>
              <a:t>Qualitative Data Analysis</a:t>
            </a:r>
            <a:endParaRPr lang="en-GB" sz="3600" b="0" strike="noStrike" spc="-1">
              <a:solidFill>
                <a:srgbClr val="000000"/>
              </a:solidFill>
              <a:latin typeface="Arial"/>
            </a:endParaRPr>
          </a:p>
        </p:txBody>
      </p:sp>
      <p:sp>
        <p:nvSpPr>
          <p:cNvPr id="132" name="Text 44"/>
          <p:cNvSpPr/>
          <p:nvPr/>
        </p:nvSpPr>
        <p:spPr>
          <a:xfrm>
            <a:off x="6254640" y="4155840"/>
            <a:ext cx="8323560" cy="202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750" b="0" strike="noStrike" spc="-1">
              <a:solidFill>
                <a:srgbClr val="000000"/>
              </a:solidFill>
              <a:latin typeface="Arial"/>
            </a:endParaRPr>
          </a:p>
        </p:txBody>
      </p:sp>
      <p:graphicFrame>
        <p:nvGraphicFramePr>
          <p:cNvPr id="133" name="Table 98"/>
          <p:cNvGraphicFramePr/>
          <p:nvPr/>
        </p:nvGraphicFramePr>
        <p:xfrm>
          <a:off x="6254640" y="5040360"/>
          <a:ext cx="8142840" cy="1414440"/>
        </p:xfrm>
        <a:graphic>
          <a:graphicData uri="http://schemas.openxmlformats.org/drawingml/2006/table">
            <a:tbl>
              <a:tblPr/>
              <a:tblGrid>
                <a:gridCol w="804960">
                  <a:extLst>
                    <a:ext uri="{9D8B030D-6E8A-4147-A177-3AD203B41FA5}">
                      <a16:colId xmlns:a16="http://schemas.microsoft.com/office/drawing/2014/main" val="20000"/>
                    </a:ext>
                  </a:extLst>
                </a:gridCol>
                <a:gridCol w="1238040">
                  <a:extLst>
                    <a:ext uri="{9D8B030D-6E8A-4147-A177-3AD203B41FA5}">
                      <a16:colId xmlns:a16="http://schemas.microsoft.com/office/drawing/2014/main" val="20001"/>
                    </a:ext>
                  </a:extLst>
                </a:gridCol>
                <a:gridCol w="1630800">
                  <a:extLst>
                    <a:ext uri="{9D8B030D-6E8A-4147-A177-3AD203B41FA5}">
                      <a16:colId xmlns:a16="http://schemas.microsoft.com/office/drawing/2014/main" val="20002"/>
                    </a:ext>
                  </a:extLst>
                </a:gridCol>
                <a:gridCol w="1413000">
                  <a:extLst>
                    <a:ext uri="{9D8B030D-6E8A-4147-A177-3AD203B41FA5}">
                      <a16:colId xmlns:a16="http://schemas.microsoft.com/office/drawing/2014/main" val="20003"/>
                    </a:ext>
                  </a:extLst>
                </a:gridCol>
                <a:gridCol w="1305720">
                  <a:extLst>
                    <a:ext uri="{9D8B030D-6E8A-4147-A177-3AD203B41FA5}">
                      <a16:colId xmlns:a16="http://schemas.microsoft.com/office/drawing/2014/main" val="20004"/>
                    </a:ext>
                  </a:extLst>
                </a:gridCol>
                <a:gridCol w="1750320">
                  <a:extLst>
                    <a:ext uri="{9D8B030D-6E8A-4147-A177-3AD203B41FA5}">
                      <a16:colId xmlns:a16="http://schemas.microsoft.com/office/drawing/2014/main" val="20005"/>
                    </a:ext>
                  </a:extLst>
                </a:gridCol>
              </a:tblGrid>
              <a:tr h="333720">
                <a:tc>
                  <a:txBody>
                    <a:bodyPr/>
                    <a:lstStyle/>
                    <a:p>
                      <a:pPr defTabSz="914400">
                        <a:lnSpc>
                          <a:spcPct val="100000"/>
                        </a:lnSpc>
                      </a:pPr>
                      <a:r>
                        <a:rPr lang="en-GB" sz="1200" b="0" strike="noStrike" spc="-1">
                          <a:solidFill>
                            <a:srgbClr val="305496"/>
                          </a:solidFill>
                          <a:latin typeface="Arial"/>
                        </a:rPr>
                        <a:t>Stage 1</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0000"/>
                        </a:lnSpc>
                      </a:pPr>
                      <a:r>
                        <a:rPr lang="en-GB" sz="1200" b="0" strike="noStrike" spc="-1">
                          <a:solidFill>
                            <a:srgbClr val="305496"/>
                          </a:solidFill>
                          <a:latin typeface="Arial"/>
                        </a:rPr>
                        <a:t>Stage 2</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0000"/>
                        </a:lnSpc>
                      </a:pPr>
                      <a:r>
                        <a:rPr lang="en-GB" sz="1200" b="0" strike="noStrike" spc="-1">
                          <a:solidFill>
                            <a:srgbClr val="305496"/>
                          </a:solidFill>
                          <a:latin typeface="Arial"/>
                        </a:rPr>
                        <a:t>Stage 3</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0000"/>
                        </a:lnSpc>
                      </a:pPr>
                      <a:r>
                        <a:rPr lang="en-GB" sz="1200" b="0" strike="noStrike" spc="-1">
                          <a:solidFill>
                            <a:srgbClr val="305496"/>
                          </a:solidFill>
                          <a:latin typeface="Arial"/>
                        </a:rPr>
                        <a:t>Stage 4</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0000"/>
                        </a:lnSpc>
                      </a:pPr>
                      <a:r>
                        <a:rPr lang="en-GB" sz="1200" b="0" strike="noStrike" spc="-1">
                          <a:solidFill>
                            <a:srgbClr val="305496"/>
                          </a:solidFill>
                          <a:latin typeface="Arial"/>
                        </a:rPr>
                        <a:t>Stage 5</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0000"/>
                        </a:lnSpc>
                      </a:pPr>
                      <a:r>
                        <a:rPr lang="en-GB" sz="1200" b="0" strike="noStrike" spc="-1">
                          <a:solidFill>
                            <a:srgbClr val="305496"/>
                          </a:solidFill>
                          <a:latin typeface="Arial"/>
                        </a:rPr>
                        <a:t>Stage 6</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0"/>
                  </a:ext>
                </a:extLst>
              </a:tr>
              <a:tr h="1080720">
                <a:tc>
                  <a:txBody>
                    <a:bodyPr/>
                    <a:lstStyle/>
                    <a:p>
                      <a:pPr defTabSz="914400">
                        <a:lnSpc>
                          <a:spcPct val="100000"/>
                        </a:lnSpc>
                      </a:pPr>
                      <a:r>
                        <a:rPr lang="en-GB" sz="1200" b="0" strike="noStrike" spc="-1">
                          <a:solidFill>
                            <a:srgbClr val="305496"/>
                          </a:solidFill>
                          <a:latin typeface="Arial"/>
                        </a:rPr>
                        <a:t>Familiarisation with the data</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0000"/>
                        </a:lnSpc>
                      </a:pPr>
                      <a:r>
                        <a:rPr lang="en-GB" sz="1200" b="0" strike="noStrike" spc="-1">
                          <a:solidFill>
                            <a:srgbClr val="305496"/>
                          </a:solidFill>
                          <a:latin typeface="Arial"/>
                        </a:rPr>
                        <a:t>Generating initial codes</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0000"/>
                        </a:lnSpc>
                      </a:pPr>
                      <a:r>
                        <a:rPr lang="en-GB" sz="1200" b="0" strike="noStrike" spc="-1">
                          <a:solidFill>
                            <a:srgbClr val="305496"/>
                          </a:solidFill>
                          <a:latin typeface="Arial"/>
                        </a:rPr>
                        <a:t>Searching for themes</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0000"/>
                        </a:lnSpc>
                      </a:pPr>
                      <a:r>
                        <a:rPr lang="en-GB" sz="1200" b="0" strike="noStrike" spc="-1">
                          <a:solidFill>
                            <a:srgbClr val="305496"/>
                          </a:solidFill>
                          <a:latin typeface="Arial"/>
                        </a:rPr>
                        <a:t>Reviewing themes</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0000"/>
                        </a:lnSpc>
                      </a:pPr>
                      <a:r>
                        <a:rPr lang="en-GB" sz="1200" b="0" strike="noStrike" spc="-1">
                          <a:solidFill>
                            <a:srgbClr val="305496"/>
                          </a:solidFill>
                          <a:latin typeface="Arial"/>
                        </a:rPr>
                        <a:t>Defining and naming themes</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0000"/>
                        </a:lnSpc>
                      </a:pPr>
                      <a:r>
                        <a:rPr lang="en-GB" sz="1200" b="0" strike="noStrike" spc="-1">
                          <a:solidFill>
                            <a:srgbClr val="305496"/>
                          </a:solidFill>
                          <a:latin typeface="Arial"/>
                        </a:rPr>
                        <a:t>Writing the report</a:t>
                      </a:r>
                      <a:endParaRPr lang="en-GB" sz="1200" b="0" strike="noStrike" spc="-1">
                        <a:solidFill>
                          <a:srgbClr val="000000"/>
                        </a:solidFill>
                        <a:latin typeface="Arial"/>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bl>
          </a:graphicData>
        </a:graphic>
      </p:graphicFrame>
      <p:sp>
        <p:nvSpPr>
          <p:cNvPr id="134" name="TextBox 1"/>
          <p:cNvSpPr/>
          <p:nvPr/>
        </p:nvSpPr>
        <p:spPr>
          <a:xfrm>
            <a:off x="6231600" y="6611760"/>
            <a:ext cx="83235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0" strike="noStrike" spc="-1">
                <a:solidFill>
                  <a:schemeClr val="dk1"/>
                </a:solidFill>
                <a:latin typeface="Calibri"/>
              </a:rPr>
              <a:t>Table 1: The six-step method of manual coding and TA (Braun and Clarke, 2013)</a:t>
            </a:r>
            <a:endParaRPr lang="en-GB" sz="1800" b="0" strike="noStrike" spc="-1">
              <a:solidFill>
                <a:srgbClr val="000000"/>
              </a:solidFill>
              <a:latin typeface="Arial"/>
            </a:endParaRPr>
          </a:p>
        </p:txBody>
      </p:sp>
      <p:sp>
        <p:nvSpPr>
          <p:cNvPr id="135" name="Text 41"/>
          <p:cNvSpPr/>
          <p:nvPr/>
        </p:nvSpPr>
        <p:spPr>
          <a:xfrm>
            <a:off x="6304680" y="1354320"/>
            <a:ext cx="2770920" cy="714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733"/>
              </a:lnSpc>
              <a:tabLst>
                <a:tab pos="0" algn="l"/>
              </a:tabLst>
            </a:pPr>
            <a:r>
              <a:rPr lang="en-US" sz="3600" b="0" strike="noStrike" spc="-1">
                <a:solidFill>
                  <a:schemeClr val="accent1">
                    <a:lumMod val="75000"/>
                  </a:schemeClr>
                </a:solidFill>
                <a:latin typeface="Calibri"/>
                <a:ea typeface="Libre Baskerville"/>
              </a:rPr>
              <a:t>Data Collection</a:t>
            </a:r>
            <a:endParaRPr lang="en-GB" sz="3600" b="0" strike="noStrike" spc="-1">
              <a:solidFill>
                <a:srgbClr val="000000"/>
              </a:solidFill>
              <a:latin typeface="Arial"/>
            </a:endParaRPr>
          </a:p>
        </p:txBody>
      </p:sp>
      <p:sp>
        <p:nvSpPr>
          <p:cNvPr id="136" name="Text 40"/>
          <p:cNvSpPr/>
          <p:nvPr/>
        </p:nvSpPr>
        <p:spPr>
          <a:xfrm>
            <a:off x="881640" y="5282640"/>
            <a:ext cx="4426200" cy="180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750" b="0" strike="noStrike" spc="-1">
              <a:solidFill>
                <a:srgbClr val="000000"/>
              </a:solidFill>
              <a:latin typeface="Arial"/>
            </a:endParaRPr>
          </a:p>
        </p:txBody>
      </p:sp>
      <p:pic>
        <p:nvPicPr>
          <p:cNvPr id="137" name="Picture 3"/>
          <p:cNvPicPr/>
          <p:nvPr/>
        </p:nvPicPr>
        <p:blipFill>
          <a:blip r:embed="rId3"/>
          <a:stretch/>
        </p:blipFill>
        <p:spPr>
          <a:xfrm>
            <a:off x="46800" y="2700000"/>
            <a:ext cx="6073200" cy="3758040"/>
          </a:xfrm>
          <a:prstGeom prst="rect">
            <a:avLst/>
          </a:prstGeom>
          <a:ln w="0">
            <a:noFill/>
          </a:ln>
        </p:spPr>
      </p:pic>
      <p:sp>
        <p:nvSpPr>
          <p:cNvPr id="138" name="TextBox 1"/>
          <p:cNvSpPr/>
          <p:nvPr/>
        </p:nvSpPr>
        <p:spPr>
          <a:xfrm>
            <a:off x="411120" y="6611760"/>
            <a:ext cx="52729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GB" sz="1800" b="0" strike="noStrike" spc="-1">
              <a:solidFill>
                <a:srgbClr val="000000"/>
              </a:solidFill>
              <a:latin typeface="Arial"/>
            </a:endParaRPr>
          </a:p>
        </p:txBody>
      </p:sp>
      <p:sp>
        <p:nvSpPr>
          <p:cNvPr id="139" name="TextBox 138"/>
          <p:cNvSpPr txBox="1"/>
          <p:nvPr/>
        </p:nvSpPr>
        <p:spPr>
          <a:xfrm>
            <a:off x="-360" y="6480360"/>
            <a:ext cx="5940000" cy="602280"/>
          </a:xfrm>
          <a:prstGeom prst="rect">
            <a:avLst/>
          </a:prstGeom>
          <a:noFill/>
          <a:ln w="0">
            <a:noFill/>
          </a:ln>
        </p:spPr>
        <p:txBody>
          <a:bodyPr lIns="90000" tIns="45000" rIns="90000" bIns="45000" anchor="t">
            <a:noAutofit/>
          </a:bodyPr>
          <a:lstStyle/>
          <a:p>
            <a:r>
              <a:rPr lang="en-GB" sz="1800" b="0" strike="noStrike" spc="-1" dirty="0">
                <a:solidFill>
                  <a:srgbClr val="000000"/>
                </a:solidFill>
              </a:rPr>
              <a:t>Image: https://www.aljazeera.com/economy/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0"/>
          <p:cNvSpPr/>
          <p:nvPr/>
        </p:nvSpPr>
        <p:spPr>
          <a:xfrm>
            <a:off x="0" y="0"/>
            <a:ext cx="14629320" cy="8228520"/>
          </a:xfrm>
          <a:prstGeom prst="rect">
            <a:avLst/>
          </a:prstGeom>
          <a:solidFill>
            <a:srgbClr val="F4F0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141" name="Shape 1"/>
          <p:cNvSpPr/>
          <p:nvPr/>
        </p:nvSpPr>
        <p:spPr>
          <a:xfrm>
            <a:off x="0" y="38520"/>
            <a:ext cx="14768640" cy="8229600"/>
          </a:xfrm>
          <a:prstGeom prst="rect">
            <a:avLst/>
          </a:prstGeom>
          <a:solidFill>
            <a:srgbClr val="FBFA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142" name="Text 2"/>
          <p:cNvSpPr/>
          <p:nvPr/>
        </p:nvSpPr>
        <p:spPr>
          <a:xfrm>
            <a:off x="6269040" y="286560"/>
            <a:ext cx="223092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algn="ctr" defTabSz="914400">
              <a:lnSpc>
                <a:spcPts val="4609"/>
              </a:lnSpc>
              <a:tabLst>
                <a:tab pos="0" algn="l"/>
              </a:tabLst>
            </a:pPr>
            <a:r>
              <a:rPr lang="en-US" sz="4800" b="1" strike="noStrike" spc="-1">
                <a:solidFill>
                  <a:schemeClr val="accent1">
                    <a:lumMod val="75000"/>
                  </a:schemeClr>
                </a:solidFill>
                <a:latin typeface="Calibri"/>
              </a:rPr>
              <a:t>Findings</a:t>
            </a:r>
            <a:endParaRPr lang="en-GB" sz="4800" b="0" strike="noStrike" spc="-1">
              <a:solidFill>
                <a:srgbClr val="000000"/>
              </a:solidFill>
              <a:latin typeface="Arial"/>
            </a:endParaRPr>
          </a:p>
        </p:txBody>
      </p:sp>
      <p:sp>
        <p:nvSpPr>
          <p:cNvPr id="143" name="Text 5"/>
          <p:cNvSpPr/>
          <p:nvPr/>
        </p:nvSpPr>
        <p:spPr>
          <a:xfrm>
            <a:off x="900000" y="1541880"/>
            <a:ext cx="6176880" cy="3194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144" name="Text 8"/>
          <p:cNvSpPr/>
          <p:nvPr/>
        </p:nvSpPr>
        <p:spPr>
          <a:xfrm>
            <a:off x="7596000" y="2067480"/>
            <a:ext cx="6133680" cy="168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2214"/>
              </a:lnSpc>
              <a:tabLst>
                <a:tab pos="0" algn="l"/>
              </a:tabLst>
            </a:pPr>
            <a:endParaRPr lang="en-GB" sz="1470" b="0" strike="noStrike" spc="-1">
              <a:solidFill>
                <a:srgbClr val="000000"/>
              </a:solidFill>
              <a:latin typeface="Arial"/>
            </a:endParaRPr>
          </a:p>
        </p:txBody>
      </p:sp>
      <p:sp>
        <p:nvSpPr>
          <p:cNvPr id="145" name="Text 11"/>
          <p:cNvSpPr/>
          <p:nvPr/>
        </p:nvSpPr>
        <p:spPr>
          <a:xfrm>
            <a:off x="1260000" y="5281200"/>
            <a:ext cx="3979800" cy="224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2214"/>
              </a:lnSpc>
              <a:tabLst>
                <a:tab pos="0" algn="l"/>
              </a:tabLst>
            </a:pPr>
            <a:endParaRPr lang="en-GB" sz="1470" b="0" strike="noStrike" spc="-1">
              <a:solidFill>
                <a:srgbClr val="000000"/>
              </a:solidFill>
              <a:latin typeface="Arial"/>
            </a:endParaRPr>
          </a:p>
        </p:txBody>
      </p:sp>
      <p:sp>
        <p:nvSpPr>
          <p:cNvPr id="146" name="Text 13"/>
          <p:cNvSpPr/>
          <p:nvPr/>
        </p:nvSpPr>
        <p:spPr>
          <a:xfrm>
            <a:off x="7596000" y="4876200"/>
            <a:ext cx="3299760" cy="291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2305"/>
              </a:lnSpc>
              <a:tabLst>
                <a:tab pos="0" algn="l"/>
              </a:tabLst>
            </a:pPr>
            <a:endParaRPr lang="en-GB" sz="1850" b="0" strike="noStrike" spc="-1">
              <a:solidFill>
                <a:srgbClr val="000000"/>
              </a:solidFill>
              <a:latin typeface="Arial"/>
            </a:endParaRPr>
          </a:p>
        </p:txBody>
      </p:sp>
      <p:sp>
        <p:nvSpPr>
          <p:cNvPr id="147" name="Text 14"/>
          <p:cNvSpPr/>
          <p:nvPr/>
        </p:nvSpPr>
        <p:spPr>
          <a:xfrm>
            <a:off x="7596000" y="5281200"/>
            <a:ext cx="3979800" cy="224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2214"/>
              </a:lnSpc>
              <a:tabLst>
                <a:tab pos="0" algn="l"/>
              </a:tabLst>
            </a:pPr>
            <a:endParaRPr lang="en-GB" sz="1470" b="0" strike="noStrike" spc="-1">
              <a:solidFill>
                <a:srgbClr val="000000"/>
              </a:solidFill>
              <a:latin typeface="Arial"/>
            </a:endParaRPr>
          </a:p>
        </p:txBody>
      </p:sp>
      <p:graphicFrame>
        <p:nvGraphicFramePr>
          <p:cNvPr id="2" name="Diagram2"/>
          <p:cNvGraphicFramePr/>
          <p:nvPr>
            <p:extLst>
              <p:ext uri="{D42A27DB-BD31-4B8C-83A1-F6EECF244321}">
                <p14:modId xmlns:p14="http://schemas.microsoft.com/office/powerpoint/2010/main" val="896758974"/>
              </p:ext>
            </p:extLst>
          </p:nvPr>
        </p:nvGraphicFramePr>
        <p:xfrm>
          <a:off x="1452600" y="1343520"/>
          <a:ext cx="11863440" cy="6059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4" descr="United States | History, Map, Flag ..."/>
          <p:cNvPicPr/>
          <p:nvPr/>
        </p:nvPicPr>
        <p:blipFill>
          <a:blip r:embed="rId3"/>
          <a:stretch/>
        </p:blipFill>
        <p:spPr>
          <a:xfrm>
            <a:off x="622440" y="4008960"/>
            <a:ext cx="3757680" cy="3610080"/>
          </a:xfrm>
          <a:prstGeom prst="rect">
            <a:avLst/>
          </a:prstGeom>
          <a:ln w="0">
            <a:noFill/>
          </a:ln>
        </p:spPr>
      </p:pic>
      <p:pic>
        <p:nvPicPr>
          <p:cNvPr id="149" name="Picture 6" descr="Why should you visit the UK? | VisitEngland"/>
          <p:cNvPicPr/>
          <p:nvPr/>
        </p:nvPicPr>
        <p:blipFill>
          <a:blip r:embed="rId4"/>
          <a:stretch/>
        </p:blipFill>
        <p:spPr>
          <a:xfrm>
            <a:off x="5500800" y="3276360"/>
            <a:ext cx="3412800" cy="3839400"/>
          </a:xfrm>
          <a:prstGeom prst="rect">
            <a:avLst/>
          </a:prstGeom>
          <a:ln w="0">
            <a:noFill/>
          </a:ln>
        </p:spPr>
      </p:pic>
      <p:pic>
        <p:nvPicPr>
          <p:cNvPr id="150" name="Picture 2" descr="Governorates of Lebanon - Wikipedia"/>
          <p:cNvPicPr/>
          <p:nvPr/>
        </p:nvPicPr>
        <p:blipFill>
          <a:blip r:embed="rId5"/>
          <a:stretch/>
        </p:blipFill>
        <p:spPr>
          <a:xfrm>
            <a:off x="8559720" y="1012680"/>
            <a:ext cx="3140280" cy="3613680"/>
          </a:xfrm>
          <a:prstGeom prst="rect">
            <a:avLst/>
          </a:prstGeom>
          <a:ln w="0">
            <a:noFill/>
          </a:ln>
        </p:spPr>
      </p:pic>
      <p:pic>
        <p:nvPicPr>
          <p:cNvPr id="151" name="Picture 4"/>
          <p:cNvPicPr/>
          <p:nvPr/>
        </p:nvPicPr>
        <p:blipFill>
          <a:blip r:embed="rId6"/>
          <a:stretch/>
        </p:blipFill>
        <p:spPr>
          <a:xfrm>
            <a:off x="495000" y="1020960"/>
            <a:ext cx="6568200" cy="4124880"/>
          </a:xfrm>
          <a:prstGeom prst="rect">
            <a:avLst/>
          </a:prstGeom>
          <a:ln w="0">
            <a:noFill/>
          </a:ln>
        </p:spPr>
      </p:pic>
      <p:pic>
        <p:nvPicPr>
          <p:cNvPr id="152" name="Picture 7"/>
          <p:cNvPicPr/>
          <p:nvPr/>
        </p:nvPicPr>
        <p:blipFill>
          <a:blip r:embed="rId7"/>
          <a:stretch/>
        </p:blipFill>
        <p:spPr>
          <a:xfrm>
            <a:off x="9125602" y="3491460"/>
            <a:ext cx="6043680" cy="4822200"/>
          </a:xfrm>
          <a:prstGeom prst="rect">
            <a:avLst/>
          </a:prstGeom>
          <a:ln w="0">
            <a:noFill/>
          </a:ln>
        </p:spPr>
      </p:pic>
      <p:sp>
        <p:nvSpPr>
          <p:cNvPr id="153" name="TextBox 9"/>
          <p:cNvSpPr/>
          <p:nvPr/>
        </p:nvSpPr>
        <p:spPr>
          <a:xfrm>
            <a:off x="2439000" y="191520"/>
            <a:ext cx="1042416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4800" b="1" strike="noStrike" spc="-1">
                <a:solidFill>
                  <a:schemeClr val="accent1">
                    <a:lumMod val="75000"/>
                  </a:schemeClr>
                </a:solidFill>
                <a:latin typeface="Calibri"/>
              </a:rPr>
              <a:t>Being Lebanese - Being home and away</a:t>
            </a:r>
            <a:endParaRPr lang="en-GB" sz="4800" b="0" strike="noStrike" spc="-1">
              <a:solidFill>
                <a:srgbClr val="000000"/>
              </a:solidFill>
              <a:latin typeface="Arial"/>
            </a:endParaRPr>
          </a:p>
        </p:txBody>
      </p:sp>
      <p:sp>
        <p:nvSpPr>
          <p:cNvPr id="154" name="TextBox 2"/>
          <p:cNvSpPr/>
          <p:nvPr/>
        </p:nvSpPr>
        <p:spPr>
          <a:xfrm>
            <a:off x="5063761" y="7070040"/>
            <a:ext cx="4180600" cy="27554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en-GB" sz="1200" spc="-1" dirty="0">
                <a:latin typeface="Calibri"/>
                <a:hlinkClick r:id="rId8"/>
              </a:rPr>
              <a:t>Image: </a:t>
            </a:r>
            <a:r>
              <a:rPr lang="en-GB" sz="1200" b="0" strike="noStrike" spc="-1" dirty="0">
                <a:uFillTx/>
                <a:latin typeface="Calibri"/>
                <a:hlinkClick r:id="rId8"/>
              </a:rPr>
              <a:t>Why should you visit the UK? | </a:t>
            </a:r>
            <a:r>
              <a:rPr lang="en-GB" sz="1200" b="0" strike="noStrike" spc="-1" dirty="0" err="1">
                <a:uFillTx/>
                <a:latin typeface="Calibri"/>
                <a:hlinkClick r:id="rId8"/>
              </a:rPr>
              <a:t>VisitEngland</a:t>
            </a:r>
            <a:endParaRPr lang="en-GB" sz="1200" b="0" strike="noStrike" spc="-1" dirty="0">
              <a:latin typeface="Arial"/>
            </a:endParaRPr>
          </a:p>
        </p:txBody>
      </p:sp>
      <p:sp>
        <p:nvSpPr>
          <p:cNvPr id="155" name="TextBox 5"/>
          <p:cNvSpPr/>
          <p:nvPr/>
        </p:nvSpPr>
        <p:spPr>
          <a:xfrm>
            <a:off x="495000" y="7662240"/>
            <a:ext cx="456876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200" b="0" strike="noStrike" spc="-1" dirty="0">
                <a:solidFill>
                  <a:schemeClr val="dk1"/>
                </a:solidFill>
                <a:latin typeface="Calibri"/>
              </a:rPr>
              <a:t>Image: https://cdn.britannica.com/85/183785-050-77A0FDB5/The-United-States.jpg</a:t>
            </a:r>
            <a:endParaRPr lang="en-GB" sz="1200" b="0" strike="noStrike" spc="-1" dirty="0">
              <a:solidFill>
                <a:srgbClr val="000000"/>
              </a:solidFill>
              <a:latin typeface="Arial"/>
            </a:endParaRPr>
          </a:p>
        </p:txBody>
      </p:sp>
      <p:sp>
        <p:nvSpPr>
          <p:cNvPr id="156" name="TextBox 8"/>
          <p:cNvSpPr/>
          <p:nvPr/>
        </p:nvSpPr>
        <p:spPr>
          <a:xfrm>
            <a:off x="5063761" y="7432415"/>
            <a:ext cx="4966200"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en-GB" sz="1200" b="0" strike="noStrike" spc="-1" dirty="0">
                <a:solidFill>
                  <a:schemeClr val="dk1"/>
                </a:solidFill>
                <a:latin typeface="Calibri"/>
              </a:rPr>
              <a:t>Image: https://upload.wikimedia.org/wikipedia/commons/thumb/6/66/Lebanon_governorates_english.svg/1200px-Lebanon_governorates_english.svg.png</a:t>
            </a:r>
            <a:endParaRPr lang="en-GB" sz="1200" b="0" strike="noStrike" spc="-1" dirty="0">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3"/>
          <p:cNvSpPr/>
          <p:nvPr/>
        </p:nvSpPr>
        <p:spPr>
          <a:xfrm>
            <a:off x="0" y="0"/>
            <a:ext cx="14629320" cy="8228520"/>
          </a:xfrm>
          <a:prstGeom prst="rect">
            <a:avLst/>
          </a:prstGeom>
          <a:solidFill>
            <a:srgbClr val="F4F0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a:endParaRPr>
          </a:p>
        </p:txBody>
      </p:sp>
      <p:sp>
        <p:nvSpPr>
          <p:cNvPr id="158" name="Shape 16"/>
          <p:cNvSpPr/>
          <p:nvPr/>
        </p:nvSpPr>
        <p:spPr>
          <a:xfrm>
            <a:off x="86400" y="30240"/>
            <a:ext cx="14629320" cy="8228520"/>
          </a:xfrm>
          <a:prstGeom prst="rect">
            <a:avLst/>
          </a:prstGeom>
          <a:solidFill>
            <a:srgbClr val="FBFA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en-GB" sz="1800" b="1" strike="noStrike" spc="-1">
              <a:solidFill>
                <a:srgbClr val="000000"/>
              </a:solidFill>
              <a:latin typeface="Calibri"/>
            </a:endParaRPr>
          </a:p>
        </p:txBody>
      </p:sp>
      <p:sp>
        <p:nvSpPr>
          <p:cNvPr id="159" name="Text 20"/>
          <p:cNvSpPr/>
          <p:nvPr/>
        </p:nvSpPr>
        <p:spPr>
          <a:xfrm>
            <a:off x="230760" y="356040"/>
            <a:ext cx="9440640" cy="69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defTabSz="914400">
              <a:lnSpc>
                <a:spcPts val="5468"/>
              </a:lnSpc>
              <a:tabLst>
                <a:tab pos="0" algn="l"/>
              </a:tabLst>
            </a:pPr>
            <a:endParaRPr lang="en-GB" sz="4370" b="0" strike="noStrike" spc="-1">
              <a:solidFill>
                <a:srgbClr val="000000"/>
              </a:solidFill>
              <a:latin typeface="Arial"/>
            </a:endParaRPr>
          </a:p>
        </p:txBody>
      </p:sp>
      <p:sp>
        <p:nvSpPr>
          <p:cNvPr id="160" name="Text 21"/>
          <p:cNvSpPr/>
          <p:nvPr/>
        </p:nvSpPr>
        <p:spPr>
          <a:xfrm>
            <a:off x="230760" y="1143000"/>
            <a:ext cx="4962600" cy="262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2733"/>
              </a:lnSpc>
              <a:tabLst>
                <a:tab pos="0" algn="l"/>
              </a:tabLst>
            </a:pPr>
            <a:endParaRPr lang="en-GB" sz="2190" b="0" strike="noStrike" spc="-1">
              <a:solidFill>
                <a:srgbClr val="000000"/>
              </a:solidFill>
              <a:latin typeface="Arial"/>
            </a:endParaRPr>
          </a:p>
        </p:txBody>
      </p:sp>
      <p:sp>
        <p:nvSpPr>
          <p:cNvPr id="161" name="Text 22"/>
          <p:cNvSpPr/>
          <p:nvPr/>
        </p:nvSpPr>
        <p:spPr>
          <a:xfrm>
            <a:off x="230760" y="1607760"/>
            <a:ext cx="3155400" cy="558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2625"/>
              </a:lnSpc>
              <a:tabLst>
                <a:tab pos="0" algn="l"/>
              </a:tabLst>
            </a:pPr>
            <a:endParaRPr lang="en-GB" sz="1750" b="0" strike="noStrike" spc="-1">
              <a:solidFill>
                <a:srgbClr val="000000"/>
              </a:solidFill>
              <a:latin typeface="Arial"/>
            </a:endParaRPr>
          </a:p>
        </p:txBody>
      </p:sp>
      <p:sp>
        <p:nvSpPr>
          <p:cNvPr id="162" name="Text 24"/>
          <p:cNvSpPr/>
          <p:nvPr/>
        </p:nvSpPr>
        <p:spPr>
          <a:xfrm>
            <a:off x="4951440" y="2277360"/>
            <a:ext cx="3173400" cy="399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2625"/>
              </a:lnSpc>
              <a:tabLst>
                <a:tab pos="0" algn="l"/>
              </a:tabLst>
            </a:pPr>
            <a:endParaRPr lang="en-GB" sz="1750" b="0" strike="noStrike" spc="-1">
              <a:solidFill>
                <a:srgbClr val="000000"/>
              </a:solidFill>
              <a:latin typeface="Arial"/>
            </a:endParaRPr>
          </a:p>
        </p:txBody>
      </p:sp>
      <p:sp>
        <p:nvSpPr>
          <p:cNvPr id="163" name="Text 26"/>
          <p:cNvSpPr/>
          <p:nvPr/>
        </p:nvSpPr>
        <p:spPr>
          <a:xfrm>
            <a:off x="9450000" y="2917800"/>
            <a:ext cx="3155400" cy="399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ts val="2625"/>
              </a:lnSpc>
              <a:tabLst>
                <a:tab pos="0" algn="l"/>
              </a:tabLst>
            </a:pPr>
            <a:endParaRPr lang="en-GB" sz="1750" b="0" strike="noStrike" spc="-1">
              <a:solidFill>
                <a:srgbClr val="000000"/>
              </a:solidFill>
              <a:latin typeface="Arial"/>
            </a:endParaRPr>
          </a:p>
        </p:txBody>
      </p:sp>
      <p:sp>
        <p:nvSpPr>
          <p:cNvPr id="164" name="Text 23"/>
          <p:cNvSpPr/>
          <p:nvPr/>
        </p:nvSpPr>
        <p:spPr>
          <a:xfrm>
            <a:off x="1463040" y="477000"/>
            <a:ext cx="12391920" cy="840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algn="ctr" defTabSz="914400">
              <a:lnSpc>
                <a:spcPts val="2733"/>
              </a:lnSpc>
              <a:tabLst>
                <a:tab pos="0" algn="l"/>
              </a:tabLst>
            </a:pPr>
            <a:endParaRPr lang="en-GB" sz="4800" b="0" strike="noStrike" spc="-1">
              <a:solidFill>
                <a:srgbClr val="000000"/>
              </a:solidFill>
              <a:latin typeface="Arial"/>
            </a:endParaRPr>
          </a:p>
          <a:p>
            <a:pPr algn="ctr" defTabSz="914400">
              <a:lnSpc>
                <a:spcPts val="2733"/>
              </a:lnSpc>
              <a:tabLst>
                <a:tab pos="0" algn="l"/>
              </a:tabLst>
            </a:pPr>
            <a:r>
              <a:rPr lang="en-US" sz="4800" b="1" strike="noStrike" spc="-1">
                <a:solidFill>
                  <a:schemeClr val="accent1">
                    <a:lumMod val="75000"/>
                  </a:schemeClr>
                </a:solidFill>
                <a:latin typeface="Calibri"/>
              </a:rPr>
              <a:t>Being Lebanese – Eating and Diet </a:t>
            </a:r>
            <a:endParaRPr lang="en-GB" sz="4800" b="0" strike="noStrike" spc="-1">
              <a:solidFill>
                <a:srgbClr val="000000"/>
              </a:solidFill>
              <a:latin typeface="Arial"/>
            </a:endParaRPr>
          </a:p>
        </p:txBody>
      </p:sp>
      <p:pic>
        <p:nvPicPr>
          <p:cNvPr id="165" name="Picture 2"/>
          <p:cNvPicPr/>
          <p:nvPr/>
        </p:nvPicPr>
        <p:blipFill>
          <a:blip r:embed="rId3"/>
          <a:stretch/>
        </p:blipFill>
        <p:spPr>
          <a:xfrm>
            <a:off x="5013360" y="1622520"/>
            <a:ext cx="5384160" cy="4114440"/>
          </a:xfrm>
          <a:prstGeom prst="rect">
            <a:avLst/>
          </a:prstGeom>
          <a:ln w="0">
            <a:noFill/>
          </a:ln>
        </p:spPr>
      </p:pic>
      <p:sp>
        <p:nvSpPr>
          <p:cNvPr id="166" name="Speech Bubble: Oval 7"/>
          <p:cNvSpPr/>
          <p:nvPr/>
        </p:nvSpPr>
        <p:spPr>
          <a:xfrm>
            <a:off x="86400" y="1111680"/>
            <a:ext cx="5309640" cy="4794120"/>
          </a:xfrm>
          <a:prstGeom prst="wedgeEllipseCallout">
            <a:avLst>
              <a:gd name="adj1" fmla="val -20833"/>
              <a:gd name="adj2" fmla="val 62500"/>
            </a:avLst>
          </a:prstGeom>
          <a:gradFill rotWithShape="0">
            <a:gsLst>
              <a:gs pos="0">
                <a:srgbClr val="2A69A2"/>
              </a:gs>
              <a:gs pos="48000">
                <a:srgbClr val="609ED6"/>
              </a:gs>
              <a:gs pos="100000">
                <a:srgbClr val="9DC3E6"/>
              </a:gs>
            </a:gsLst>
            <a:lin ang="16200000"/>
          </a:gra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r>
              <a:rPr lang="en-GB" sz="2400" b="1" strike="noStrike" spc="-1">
                <a:solidFill>
                  <a:schemeClr val="lt1"/>
                </a:solidFill>
                <a:latin typeface="Calibri"/>
              </a:rPr>
              <a:t>It's part of the culture that you need to either drink or eat or take sweets or so it's like they get offended if you don’t … it's a big conflict. Because I noticed this when I'm back in Lebanon for few weeks for vacation. I must fight to say no. I don't want to eat  (Ely, UK)</a:t>
            </a:r>
            <a:endParaRPr lang="en-GB" sz="2400" b="0" strike="noStrike" spc="-1">
              <a:solidFill>
                <a:srgbClr val="000000"/>
              </a:solidFill>
              <a:latin typeface="Arial"/>
            </a:endParaRPr>
          </a:p>
        </p:txBody>
      </p:sp>
      <p:sp>
        <p:nvSpPr>
          <p:cNvPr id="167" name="Speech Bubble: Oval 4"/>
          <p:cNvSpPr/>
          <p:nvPr/>
        </p:nvSpPr>
        <p:spPr>
          <a:xfrm>
            <a:off x="8454240" y="3421080"/>
            <a:ext cx="6139080" cy="4387680"/>
          </a:xfrm>
          <a:prstGeom prst="wedgeEllipseCallout">
            <a:avLst>
              <a:gd name="adj1" fmla="val -20833"/>
              <a:gd name="adj2" fmla="val 62500"/>
            </a:avLst>
          </a:prstGeom>
          <a:gradFill rotWithShape="0">
            <a:gsLst>
              <a:gs pos="0">
                <a:srgbClr val="B1CBE7"/>
              </a:gs>
              <a:gs pos="50000">
                <a:srgbClr val="A3C1E3"/>
              </a:gs>
              <a:gs pos="100000">
                <a:srgbClr val="95B8E0"/>
              </a:gs>
            </a:gsLst>
            <a:lin ang="5400000"/>
          </a:gradFill>
          <a:ln>
            <a:noFill/>
          </a:ln>
        </p:spPr>
        <p:style>
          <a:lnRef idx="1">
            <a:schemeClr val="accent5"/>
          </a:lnRef>
          <a:fillRef idx="2">
            <a:schemeClr val="accent5"/>
          </a:fillRef>
          <a:effectRef idx="1">
            <a:schemeClr val="accent5"/>
          </a:effectRef>
          <a:fontRef idx="minor"/>
        </p:style>
        <p:txBody>
          <a:bodyPr lIns="90000" tIns="45000" rIns="90000" bIns="45000" anchor="ctr">
            <a:noAutofit/>
          </a:bodyPr>
          <a:lstStyle/>
          <a:p>
            <a:pPr defTabSz="914400">
              <a:lnSpc>
                <a:spcPct val="100000"/>
              </a:lnSpc>
            </a:pPr>
            <a:r>
              <a:rPr lang="en-GB" sz="2400" b="1" strike="noStrike" spc="-1">
                <a:solidFill>
                  <a:schemeClr val="dk1"/>
                </a:solidFill>
                <a:latin typeface="Calibri"/>
              </a:rPr>
              <a:t>‘ It's always a joy to gather with family and friends. Around the meal and that, of course, impacts my lifestyle. About the Lebanese culture, like all their gatherings, are around food… even if you're not hungry, you would sit down and eat'.  </a:t>
            </a:r>
            <a:r>
              <a:rPr lang="en-GB" sz="2800" b="1" strike="noStrike" spc="-1">
                <a:solidFill>
                  <a:schemeClr val="dk1"/>
                </a:solidFill>
                <a:latin typeface="Calibri"/>
              </a:rPr>
              <a:t>(Chelsea, USA) </a:t>
            </a:r>
            <a:endParaRPr lang="en-GB" sz="2800" b="0" strike="noStrike" spc="-1">
              <a:solidFill>
                <a:srgbClr val="000000"/>
              </a:solidFill>
              <a:latin typeface="Arial"/>
            </a:endParaRPr>
          </a:p>
        </p:txBody>
      </p:sp>
      <p:sp>
        <p:nvSpPr>
          <p:cNvPr id="168" name="TextBox 3"/>
          <p:cNvSpPr/>
          <p:nvPr/>
        </p:nvSpPr>
        <p:spPr>
          <a:xfrm>
            <a:off x="283320" y="7768080"/>
            <a:ext cx="74217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0" strike="noStrike" spc="-1" dirty="0">
                <a:solidFill>
                  <a:schemeClr val="dk1"/>
                </a:solidFill>
                <a:latin typeface="Calibri"/>
              </a:rPr>
              <a:t>Image: </a:t>
            </a:r>
            <a:r>
              <a:rPr lang="en-GB" sz="1800" b="0" u="sng" strike="noStrike" spc="-1" dirty="0">
                <a:solidFill>
                  <a:schemeClr val="dk1"/>
                </a:solidFill>
                <a:uFillTx/>
                <a:latin typeface="Calibri"/>
                <a:hlinkClick r:id="rId4"/>
              </a:rPr>
              <a:t>Lebanese Food: 20 Must-Try Dishes in Lebanon | Will Fly for Food</a:t>
            </a:r>
            <a:endParaRPr lang="en-GB" sz="1800" b="0" strike="noStrike" spc="-1" dirty="0">
              <a:solidFill>
                <a:srgbClr val="000000"/>
              </a:solidFill>
              <a:latin typeface="Arial"/>
            </a:endParaRPr>
          </a:p>
        </p:txBody>
      </p:sp>
      <p:pic>
        <p:nvPicPr>
          <p:cNvPr id="4" name="Picture 3"/>
          <p:cNvPicPr>
            <a:picLocks noChangeAspect="1"/>
          </p:cNvPicPr>
          <p:nvPr/>
        </p:nvPicPr>
        <p:blipFill>
          <a:blip r:embed="rId5"/>
          <a:stretch>
            <a:fillRect/>
          </a:stretch>
        </p:blipFill>
        <p:spPr>
          <a:xfrm>
            <a:off x="4222440" y="5452806"/>
            <a:ext cx="4218120" cy="23726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498960" y="201600"/>
            <a:ext cx="13166640" cy="1053360"/>
          </a:xfrm>
          <a:prstGeom prst="rect">
            <a:avLst/>
          </a:prstGeom>
          <a:noFill/>
          <a:ln w="0">
            <a:noFill/>
          </a:ln>
        </p:spPr>
        <p:txBody>
          <a:bodyPr lIns="0" tIns="0" rIns="0" bIns="0" anchor="ctr">
            <a:noAutofit/>
          </a:bodyPr>
          <a:lstStyle/>
          <a:p>
            <a:pPr indent="0" algn="ctr" defTabSz="914400">
              <a:lnSpc>
                <a:spcPct val="90000"/>
              </a:lnSpc>
              <a:buNone/>
            </a:pPr>
            <a:r>
              <a:rPr lang="en-GB" sz="4800" b="1" strike="noStrike" spc="-1">
                <a:solidFill>
                  <a:schemeClr val="accent1">
                    <a:lumMod val="75000"/>
                  </a:schemeClr>
                </a:solidFill>
                <a:latin typeface="Calibri"/>
              </a:rPr>
              <a:t>Being Lebanese - Activity </a:t>
            </a:r>
            <a:endParaRPr lang="en-US" sz="4800" b="0" strike="noStrike" spc="-1">
              <a:solidFill>
                <a:schemeClr val="dk1"/>
              </a:solidFill>
              <a:latin typeface="Calibri"/>
            </a:endParaRPr>
          </a:p>
        </p:txBody>
      </p:sp>
      <p:sp>
        <p:nvSpPr>
          <p:cNvPr id="170" name="Speech Bubble: Oval 3"/>
          <p:cNvSpPr/>
          <p:nvPr/>
        </p:nvSpPr>
        <p:spPr>
          <a:xfrm>
            <a:off x="-248040" y="1768680"/>
            <a:ext cx="7562880" cy="4390920"/>
          </a:xfrm>
          <a:prstGeom prst="wedgeEllipseCallout">
            <a:avLst>
              <a:gd name="adj1" fmla="val -49112"/>
              <a:gd name="adj2" fmla="val 70265"/>
            </a:avLst>
          </a:prstGeom>
          <a:solidFill>
            <a:srgbClr val="5B9BD5"/>
          </a:solidFill>
          <a:ln>
            <a:noFill/>
          </a:ln>
        </p:spPr>
        <p:style>
          <a:lnRef idx="2">
            <a:schemeClr val="accent5">
              <a:shade val="15000"/>
            </a:schemeClr>
          </a:lnRef>
          <a:fillRef idx="1">
            <a:schemeClr val="accent5"/>
          </a:fillRef>
          <a:effectRef idx="0">
            <a:schemeClr val="accent5"/>
          </a:effectRef>
          <a:fontRef idx="minor"/>
        </p:style>
        <p:txBody>
          <a:bodyPr lIns="90000" tIns="45000" rIns="90000" bIns="45000" anchor="ctr">
            <a:noAutofit/>
          </a:bodyPr>
          <a:lstStyle/>
          <a:p>
            <a:pPr defTabSz="914400">
              <a:lnSpc>
                <a:spcPct val="100000"/>
              </a:lnSpc>
              <a:spcAft>
                <a:spcPts val="799"/>
              </a:spcAft>
            </a:pPr>
            <a:r>
              <a:rPr lang="en-GB" sz="2300" b="0" strike="noStrike" spc="-1">
                <a:solidFill>
                  <a:schemeClr val="dk1"/>
                </a:solidFill>
                <a:latin typeface="Calibri"/>
                <a:ea typeface="Calibri"/>
              </a:rPr>
              <a:t>Maybe if I was there then I could carve out some time. OK, like Mom, can you watch the kid...While I exercise or go for a run. I should probably just carve out some time that is untouchable to do some physical activity for myself, I took some karate classes last year, which were great’… (Chelsea, USA).</a:t>
            </a:r>
            <a:endParaRPr lang="en-GB" sz="2300" b="0" strike="noStrike" spc="-1">
              <a:solidFill>
                <a:srgbClr val="000000"/>
              </a:solidFill>
              <a:latin typeface="Arial"/>
            </a:endParaRPr>
          </a:p>
        </p:txBody>
      </p:sp>
      <p:sp>
        <p:nvSpPr>
          <p:cNvPr id="171" name="Speech Bubble: Oval 4"/>
          <p:cNvSpPr/>
          <p:nvPr/>
        </p:nvSpPr>
        <p:spPr>
          <a:xfrm>
            <a:off x="6100560" y="3206520"/>
            <a:ext cx="9379800" cy="5274720"/>
          </a:xfrm>
          <a:prstGeom prst="wedgeEllipseCallout">
            <a:avLst>
              <a:gd name="adj1" fmla="val 47571"/>
              <a:gd name="adj2" fmla="val -68629"/>
            </a:avLst>
          </a:prstGeom>
          <a:solidFill>
            <a:srgbClr val="4472C4"/>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just" defTabSz="914400">
              <a:lnSpc>
                <a:spcPct val="100000"/>
              </a:lnSpc>
            </a:pPr>
            <a:r>
              <a:rPr lang="en-GB" sz="2300" b="0" strike="noStrike" spc="-1">
                <a:solidFill>
                  <a:schemeClr val="lt1"/>
                </a:solidFill>
                <a:latin typeface="Calibri"/>
              </a:rPr>
              <a:t>You become less active because when we first moved here as kids we were not allowed to go out. Whereas in Lebanon we are used to do lots of activities, we used to go to the countryside. When we moved to the UK, we had no friends or relatives. We stayed indoors most of the time because we were very young and my mom was not well acquainted with the country, so it wasn't easy. Everything changed when we came here...So when we go to Lebanon I never put on weight. I always lose weight. (Valentina, </a:t>
            </a:r>
            <a:r>
              <a:rPr lang="en-GB" sz="2300" b="1" strike="noStrike" spc="-1">
                <a:solidFill>
                  <a:schemeClr val="lt1"/>
                </a:solidFill>
                <a:latin typeface="Calibri"/>
              </a:rPr>
              <a:t>UK)</a:t>
            </a:r>
            <a:endParaRPr lang="en-GB" sz="23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1396</Words>
  <Application>Microsoft Office PowerPoint</Application>
  <PresentationFormat>Custom</PresentationFormat>
  <Paragraphs>150</Paragraphs>
  <Slides>11</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Light</vt:lpstr>
      <vt:lpstr>Libre Baskerville</vt:lpstr>
      <vt:lpstr>Open Sans</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Being Lebanese - Activity </vt:lpstr>
      <vt:lpstr>PowerPoint Presentation</vt:lpstr>
      <vt:lpstr>References</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dc:description/>
  <cp:lastModifiedBy>rita kmeid</cp:lastModifiedBy>
  <cp:revision>34</cp:revision>
  <dcterms:created xsi:type="dcterms:W3CDTF">2024-06-20T19:28:59Z</dcterms:created>
  <dcterms:modified xsi:type="dcterms:W3CDTF">2025-06-22T21:52:41Z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10</vt:i4>
  </property>
  <property fmtid="{D5CDD505-2E9C-101B-9397-08002B2CF9AE}" pid="3" name="PresentationFormat">
    <vt:lpwstr>Custom</vt:lpwstr>
  </property>
  <property fmtid="{D5CDD505-2E9C-101B-9397-08002B2CF9AE}" pid="4" name="Slides">
    <vt:i4>11</vt:i4>
  </property>
</Properties>
</file>