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25"/>
  </p:notesMasterIdLst>
  <p:sldIdLst>
    <p:sldId id="562" r:id="rId4"/>
    <p:sldId id="564" r:id="rId5"/>
    <p:sldId id="708" r:id="rId6"/>
    <p:sldId id="849" r:id="rId7"/>
    <p:sldId id="854" r:id="rId8"/>
    <p:sldId id="402" r:id="rId9"/>
    <p:sldId id="875" r:id="rId10"/>
    <p:sldId id="871" r:id="rId11"/>
    <p:sldId id="876" r:id="rId12"/>
    <p:sldId id="659" r:id="rId13"/>
    <p:sldId id="662" r:id="rId14"/>
    <p:sldId id="848" r:id="rId15"/>
    <p:sldId id="850" r:id="rId16"/>
    <p:sldId id="867" r:id="rId17"/>
    <p:sldId id="864" r:id="rId18"/>
    <p:sldId id="869" r:id="rId19"/>
    <p:sldId id="852" r:id="rId20"/>
    <p:sldId id="670" r:id="rId21"/>
    <p:sldId id="747" r:id="rId22"/>
    <p:sldId id="645" r:id="rId23"/>
    <p:sldId id="8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043EE9-47B3-4002-90EB-F2EF6B7BAA9E}" v="639" dt="2025-05-19T13:19:15.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2FFF4-3152-4F08-B496-A65425537D17}"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340FE-23B2-4487-977F-86DDF8802F47}" type="slidenum">
              <a:rPr lang="en-GB" smtClean="0"/>
              <a:t>‹#›</a:t>
            </a:fld>
            <a:endParaRPr lang="en-GB"/>
          </a:p>
        </p:txBody>
      </p:sp>
    </p:spTree>
    <p:extLst>
      <p:ext uri="{BB962C8B-B14F-4D97-AF65-F5344CB8AC3E}">
        <p14:creationId xmlns:p14="http://schemas.microsoft.com/office/powerpoint/2010/main" val="220862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6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648F6-8367-43DA-9F40-7315A08211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D6A4FE-89CD-4477-A839-2D1B53525676}"/>
              </a:ext>
            </a:extLst>
          </p:cNvPr>
          <p:cNvSpPr txBox="1"/>
          <p:nvPr/>
        </p:nvSpPr>
        <p:spPr>
          <a:xfrm>
            <a:off x="792321" y="6034783"/>
            <a:ext cx="499299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472C4">
                    <a:lumMod val="50000"/>
                  </a:srgbClr>
                </a:solidFill>
                <a:effectLst/>
                <a:uLnTx/>
                <a:uFillTx/>
                <a:latin typeface="Arial Narrow" panose="020B0606020202030204" pitchFamily="34" charset="0"/>
                <a:ea typeface="+mn-ea"/>
                <a:cs typeface="Arial" panose="020B0604020202020204" pitchFamily="34" charset="0"/>
              </a:rPr>
              <a:t>Reference to the source of information used in your research. When you directly quote, paraphrase or summarize the essential elements of someone else's idea in your work, it is followed by an in-text citation.</a:t>
            </a:r>
          </a:p>
        </p:txBody>
      </p:sp>
    </p:spTree>
    <p:extLst>
      <p:ext uri="{BB962C8B-B14F-4D97-AF65-F5344CB8AC3E}">
        <p14:creationId xmlns:p14="http://schemas.microsoft.com/office/powerpoint/2010/main" val="15100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01828"/>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01828"/>
                </a:solidFill>
                <a:effectLst/>
                <a:highlight>
                  <a:srgbClr val="FFFFFF"/>
                </a:highlight>
                <a:latin typeface="Inter"/>
              </a:rPr>
              <a:t>Gemini is an AI chatbot from Google AI that can be used for a variety of research tasks, including finding information, summarizing texts, and generating creative text formats. It can be used for both primary and secondary research and it is great for creating content.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A9A6F-AF16-4FB1-B380-67F7943000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7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6D72-36F9-4467-A8EC-695881D4C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921920-C671-40B6-A7A0-CD0801F13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0E25D9-AC49-46B6-B10E-9D25D4157D95}"/>
              </a:ext>
            </a:extLst>
          </p:cNvPr>
          <p:cNvSpPr>
            <a:spLocks noGrp="1"/>
          </p:cNvSpPr>
          <p:nvPr>
            <p:ph type="dt" sz="half" idx="10"/>
          </p:nvPr>
        </p:nvSpPr>
        <p:spPr/>
        <p:txBody>
          <a:bodyPr/>
          <a:lstStyle/>
          <a:p>
            <a:fld id="{F714BCB2-9086-4205-BE5B-64E6680E7DF6}" type="datetime1">
              <a:rPr lang="en-US" smtClean="0"/>
              <a:t>7/2/2025</a:t>
            </a:fld>
            <a:endParaRPr lang="en-GB"/>
          </a:p>
        </p:txBody>
      </p:sp>
      <p:sp>
        <p:nvSpPr>
          <p:cNvPr id="5" name="Footer Placeholder 4">
            <a:extLst>
              <a:ext uri="{FF2B5EF4-FFF2-40B4-BE49-F238E27FC236}">
                <a16:creationId xmlns:a16="http://schemas.microsoft.com/office/drawing/2014/main" id="{468C523F-2DC4-4E58-9168-E78081FBA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1A74E0-C578-4064-BF6B-F8C8147638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57154425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76FF-41EE-47A2-95D9-6E2B770234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DF09B1-C903-4CEC-B735-9C44DB75BD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34FC-D110-4906-A13B-537DA49189DC}"/>
              </a:ext>
            </a:extLst>
          </p:cNvPr>
          <p:cNvSpPr>
            <a:spLocks noGrp="1"/>
          </p:cNvSpPr>
          <p:nvPr>
            <p:ph type="dt" sz="half" idx="10"/>
          </p:nvPr>
        </p:nvSpPr>
        <p:spPr/>
        <p:txBody>
          <a:bodyPr/>
          <a:lstStyle/>
          <a:p>
            <a:fld id="{CF0BB816-0477-428B-847E-75C8B80E78F6}" type="datetime1">
              <a:rPr lang="en-US" smtClean="0"/>
              <a:t>7/2/2025</a:t>
            </a:fld>
            <a:endParaRPr lang="en-GB"/>
          </a:p>
        </p:txBody>
      </p:sp>
      <p:sp>
        <p:nvSpPr>
          <p:cNvPr id="5" name="Footer Placeholder 4">
            <a:extLst>
              <a:ext uri="{FF2B5EF4-FFF2-40B4-BE49-F238E27FC236}">
                <a16:creationId xmlns:a16="http://schemas.microsoft.com/office/drawing/2014/main" id="{3579AD77-508D-420F-8379-9F34F20A0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480B02-E4D9-436E-8253-02ACC9BE3CD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42154766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2B52F-4516-4B7D-8C6F-9B831D7AB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FF86B-2967-4D77-8564-8B97CBD3F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F4EF0-D808-43A4-832F-AE3EC4659F3A}"/>
              </a:ext>
            </a:extLst>
          </p:cNvPr>
          <p:cNvSpPr>
            <a:spLocks noGrp="1"/>
          </p:cNvSpPr>
          <p:nvPr>
            <p:ph type="dt" sz="half" idx="10"/>
          </p:nvPr>
        </p:nvSpPr>
        <p:spPr/>
        <p:txBody>
          <a:bodyPr/>
          <a:lstStyle/>
          <a:p>
            <a:fld id="{7E13D75F-A147-4DFD-AF6F-B67CE78347E7}" type="datetime1">
              <a:rPr lang="en-US" smtClean="0"/>
              <a:t>7/2/2025</a:t>
            </a:fld>
            <a:endParaRPr lang="en-GB"/>
          </a:p>
        </p:txBody>
      </p:sp>
      <p:sp>
        <p:nvSpPr>
          <p:cNvPr id="5" name="Footer Placeholder 4">
            <a:extLst>
              <a:ext uri="{FF2B5EF4-FFF2-40B4-BE49-F238E27FC236}">
                <a16:creationId xmlns:a16="http://schemas.microsoft.com/office/drawing/2014/main" id="{1D6BD3B9-F3D9-4987-B390-57BB1D6F8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465-6052-4F6A-9B3F-14AF219FFB5B}"/>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81243254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GB">
              <a:solidFill>
                <a:srgbClr val="465E9C"/>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782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694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523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6" name="Footer Placeholder 5"/>
          <p:cNvSpPr>
            <a:spLocks noGrp="1"/>
          </p:cNvSpPr>
          <p:nvPr>
            <p:ph type="ftr" sz="quarter" idx="11"/>
          </p:nvPr>
        </p:nvSpPr>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41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8" name="Footer Placeholder 7"/>
          <p:cNvSpPr>
            <a:spLocks noGrp="1"/>
          </p:cNvSpPr>
          <p:nvPr>
            <p:ph type="ftr" sz="quarter" idx="11"/>
          </p:nvPr>
        </p:nvSpPr>
        <p:spPr/>
        <p:txBody>
          <a:bodyPr/>
          <a:lstStyle/>
          <a:p>
            <a:endParaRPr lang="en-GB">
              <a:solidFill>
                <a:srgbClr val="465E9C"/>
              </a:solidFill>
            </a:endParaRPr>
          </a:p>
        </p:txBody>
      </p:sp>
      <p:sp>
        <p:nvSpPr>
          <p:cNvPr id="9" name="Slide Number Placeholder 8"/>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013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4" name="Footer Placeholder 3"/>
          <p:cNvSpPr>
            <a:spLocks noGrp="1"/>
          </p:cNvSpPr>
          <p:nvPr>
            <p:ph type="ftr" sz="quarter" idx="11"/>
          </p:nvPr>
        </p:nvSpPr>
        <p:spPr/>
        <p:txBody>
          <a:bodyPr/>
          <a:lstStyle/>
          <a:p>
            <a:endParaRPr lang="en-GB">
              <a:solidFill>
                <a:srgbClr val="465E9C"/>
              </a:solidFill>
            </a:endParaRPr>
          </a:p>
        </p:txBody>
      </p:sp>
      <p:sp>
        <p:nvSpPr>
          <p:cNvPr id="5" name="Slide Number Placeholder 4"/>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438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3" name="Footer Placeholder 2"/>
          <p:cNvSpPr>
            <a:spLocks noGrp="1"/>
          </p:cNvSpPr>
          <p:nvPr>
            <p:ph type="ftr" sz="quarter" idx="11"/>
          </p:nvPr>
        </p:nvSpPr>
        <p:spPr/>
        <p:txBody>
          <a:bodyPr/>
          <a:lstStyle/>
          <a:p>
            <a:endParaRPr lang="en-GB">
              <a:solidFill>
                <a:srgbClr val="465E9C"/>
              </a:solidFill>
            </a:endParaRPr>
          </a:p>
        </p:txBody>
      </p:sp>
      <p:sp>
        <p:nvSpPr>
          <p:cNvPr id="4" name="Slide Number Placeholder 3"/>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spTree>
    <p:extLst>
      <p:ext uri="{BB962C8B-B14F-4D97-AF65-F5344CB8AC3E}">
        <p14:creationId xmlns:p14="http://schemas.microsoft.com/office/powerpoint/2010/main" val="136317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6" name="Footer Placeholder 5"/>
          <p:cNvSpPr>
            <a:spLocks noGrp="1"/>
          </p:cNvSpPr>
          <p:nvPr>
            <p:ph type="ftr" sz="quarter" idx="11"/>
          </p:nvPr>
        </p:nvSpPr>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7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5C8A-1174-49F8-B278-0FC246B83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BE6C1-7FB1-40D2-A8B3-4700A8268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EF36-08F1-47CA-9194-6BC6D41F9A25}"/>
              </a:ext>
            </a:extLst>
          </p:cNvPr>
          <p:cNvSpPr>
            <a:spLocks noGrp="1"/>
          </p:cNvSpPr>
          <p:nvPr>
            <p:ph type="dt" sz="half" idx="10"/>
          </p:nvPr>
        </p:nvSpPr>
        <p:spPr/>
        <p:txBody>
          <a:bodyPr/>
          <a:lstStyle/>
          <a:p>
            <a:fld id="{04FEC50C-0864-436F-B3C5-2DEC0D781893}" type="datetime1">
              <a:rPr lang="en-US" smtClean="0"/>
              <a:t>7/2/2025</a:t>
            </a:fld>
            <a:endParaRPr lang="en-GB"/>
          </a:p>
        </p:txBody>
      </p:sp>
      <p:sp>
        <p:nvSpPr>
          <p:cNvPr id="5" name="Footer Placeholder 4">
            <a:extLst>
              <a:ext uri="{FF2B5EF4-FFF2-40B4-BE49-F238E27FC236}">
                <a16:creationId xmlns:a16="http://schemas.microsoft.com/office/drawing/2014/main" id="{F12050DE-4329-4573-8FB1-3BF3C3113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DF96F-945A-4A14-903B-568412A3DE38}"/>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1652333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GB">
              <a:solidFill>
                <a:srgbClr val="465E9C"/>
              </a:solidFill>
            </a:endParaRPr>
          </a:p>
        </p:txBody>
      </p:sp>
      <p:sp>
        <p:nvSpPr>
          <p:cNvPr id="7" name="Slide Number Placeholder 6"/>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8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262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6CBFD-9808-4CC8-A3F2-6A881B4FAA7A}" type="datetimeFigureOut">
              <a:rPr lang="en-GB" smtClean="0">
                <a:solidFill>
                  <a:srgbClr val="465E9C"/>
                </a:solidFill>
              </a:rPr>
              <a:pPr/>
              <a:t>02/07/2025</a:t>
            </a:fld>
            <a:endParaRPr lang="en-GB">
              <a:solidFill>
                <a:srgbClr val="465E9C"/>
              </a:solidFill>
            </a:endParaRPr>
          </a:p>
        </p:txBody>
      </p:sp>
      <p:sp>
        <p:nvSpPr>
          <p:cNvPr id="5" name="Footer Placeholder 4"/>
          <p:cNvSpPr>
            <a:spLocks noGrp="1"/>
          </p:cNvSpPr>
          <p:nvPr>
            <p:ph type="ftr" sz="quarter" idx="11"/>
          </p:nvPr>
        </p:nvSpPr>
        <p:spPr/>
        <p:txBody>
          <a:bodyPr/>
          <a:lstStyle/>
          <a:p>
            <a:endParaRPr lang="en-GB">
              <a:solidFill>
                <a:srgbClr val="465E9C"/>
              </a:solidFill>
            </a:endParaRPr>
          </a:p>
        </p:txBody>
      </p:sp>
      <p:sp>
        <p:nvSpPr>
          <p:cNvPr id="6" name="Slide Number Placeholder 5"/>
          <p:cNvSpPr>
            <a:spLocks noGrp="1"/>
          </p:cNvSpPr>
          <p:nvPr>
            <p:ph type="sldNum" sz="quarter" idx="12"/>
          </p:nvPr>
        </p:nvSpPr>
        <p:spPr/>
        <p:txBody>
          <a:bodyPr/>
          <a:lstStyle/>
          <a:p>
            <a:fld id="{A8AA973D-E87C-466D-A5AD-95D43ECDC87F}" type="slidenum">
              <a:rPr lang="en-GB" smtClean="0">
                <a:solidFill>
                  <a:srgbClr val="465E9C"/>
                </a:solidFill>
              </a:rPr>
              <a:pPr/>
              <a:t>‹#›</a:t>
            </a:fld>
            <a:endParaRPr lang="en-GB">
              <a:solidFill>
                <a:srgbClr val="465E9C"/>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124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KU 01">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1526368" y="2650159"/>
            <a:ext cx="10056033" cy="357188"/>
          </a:xfrm>
        </p:spPr>
        <p:txBody>
          <a:bodyPr/>
          <a:lstStyle>
            <a:lvl1pPr>
              <a:buNone/>
              <a:defRPr sz="1400" b="1" baseline="0">
                <a:solidFill>
                  <a:srgbClr val="1195D3"/>
                </a:solidFill>
              </a:defRPr>
            </a:lvl1pPr>
          </a:lstStyle>
          <a:p>
            <a:pPr lvl="0"/>
            <a:r>
              <a:rPr lang="en-US"/>
              <a:t>Click to edit Master text styles</a:t>
            </a:r>
          </a:p>
        </p:txBody>
      </p:sp>
      <p:sp>
        <p:nvSpPr>
          <p:cNvPr id="6" name="Rectangle 3"/>
          <p:cNvSpPr>
            <a:spLocks noGrp="1" noChangeArrowheads="1"/>
          </p:cNvSpPr>
          <p:nvPr>
            <p:ph idx="1"/>
          </p:nvPr>
        </p:nvSpPr>
        <p:spPr bwMode="auto">
          <a:xfrm>
            <a:off x="1524000" y="3069266"/>
            <a:ext cx="10058400" cy="3352799"/>
          </a:xfrm>
          <a:prstGeom prst="rect">
            <a:avLst/>
          </a:prstGeom>
          <a:noFill/>
          <a:ln w="9525">
            <a:noFill/>
            <a:miter lim="800000"/>
            <a:headEnd/>
            <a:tailEnd/>
          </a:ln>
        </p:spPr>
        <p:txBody>
          <a:bodyPr/>
          <a:lstStyle>
            <a:lvl1pPr>
              <a:buFontTx/>
              <a:buNone/>
              <a:defRPr sz="1400" b="0" baseline="0"/>
            </a:lvl1pPr>
            <a:lvl2pPr>
              <a:defRPr sz="1400" b="0"/>
            </a:lvl2pPr>
            <a:lvl3pPr>
              <a:defRPr sz="1400" b="0"/>
            </a:lvl3pPr>
            <a:lvl4pPr>
              <a:defRPr sz="1400" b="0"/>
            </a:lvl4pPr>
            <a:lvl5pPr>
              <a:defRPr sz="1400" b="0"/>
            </a:lvl5pPr>
          </a:lstStyle>
          <a:p>
            <a:pPr lvl="0"/>
            <a:r>
              <a:rPr lang="en-US" noProof="0"/>
              <a:t>Click to edit Master text styles</a:t>
            </a: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86846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2874D91-3B67-429C-AC41-1E0A6360928A}" type="datetime1">
              <a:rPr lang="en-US" smtClean="0"/>
              <a:t>7/2/2025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0852219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E0C49AD-F3B4-4C36-9516-54BBD6E3EB25}" type="datetime1">
              <a:rPr lang="en-US" smtClean="0"/>
              <a:t>7/2/2025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405061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2EB33658-0FDA-45AD-B874-02AA9A54C13F}" type="datetime1">
              <a:rPr lang="en-US" smtClean="0"/>
              <a:t>7/2/2025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082974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C0736E2-EB66-4706-9E3B-46B742857088}" type="datetime1">
              <a:rPr lang="en-US" smtClean="0"/>
              <a:t>7/2/2025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0351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4D8E3B95-97D0-4D26-BE68-DA478E617582}" type="datetime1">
              <a:rPr lang="en-US" smtClean="0"/>
              <a:t>7/2/2025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10817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26917CB-049D-4A4C-95FA-0DDECBAE5F2E}" type="datetime1">
              <a:rPr lang="en-US" smtClean="0"/>
              <a:t>7/2/2025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6120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B5FF-BE4B-45CA-8E63-75D47C358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39E0BD-8635-4ADA-9469-883CB071D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323A8-63C6-4B90-AB11-918BCE95FE43}"/>
              </a:ext>
            </a:extLst>
          </p:cNvPr>
          <p:cNvSpPr>
            <a:spLocks noGrp="1"/>
          </p:cNvSpPr>
          <p:nvPr>
            <p:ph type="dt" sz="half" idx="10"/>
          </p:nvPr>
        </p:nvSpPr>
        <p:spPr/>
        <p:txBody>
          <a:bodyPr/>
          <a:lstStyle/>
          <a:p>
            <a:fld id="{94E3782A-04AB-4082-A2C1-5CCFAE6578DE}" type="datetime1">
              <a:rPr lang="en-US" smtClean="0"/>
              <a:t>7/2/2025</a:t>
            </a:fld>
            <a:endParaRPr lang="en-GB"/>
          </a:p>
        </p:txBody>
      </p:sp>
      <p:sp>
        <p:nvSpPr>
          <p:cNvPr id="5" name="Footer Placeholder 4">
            <a:extLst>
              <a:ext uri="{FF2B5EF4-FFF2-40B4-BE49-F238E27FC236}">
                <a16:creationId xmlns:a16="http://schemas.microsoft.com/office/drawing/2014/main" id="{1C8E648E-FB86-4E06-8974-1A79C48270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8B739-B3C5-4C39-A9B4-4DC1C276FD2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91404955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37122B8-C1AB-4756-9726-0F21C3CD2986}" type="datetime1">
              <a:rPr lang="en-US" smtClean="0"/>
              <a:t>7/2/2025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931029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CEC1F8A-2F72-4B4F-AE54-3438818BE652}" type="datetime1">
              <a:rPr lang="en-US" smtClean="0"/>
              <a:t>7/2/2025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624597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040881E7-E232-469D-A013-BFE4E847FAFA}" type="datetime1">
              <a:rPr lang="en-US" smtClean="0"/>
              <a:t>7/2/2025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39983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4ED2A3FE-A6E3-4714-8963-F13C6F03573E}" type="datetime1">
              <a:rPr lang="en-US" smtClean="0"/>
              <a:t>7/2/2025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61115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49426FA9-DFD2-4B5E-B281-EEB1CFAA6302}" type="datetime1">
              <a:rPr lang="en-US" smtClean="0"/>
              <a:t>7/2/2025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10407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0" y="1"/>
            <a:ext cx="11158847" cy="5824846"/>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4159793"/>
            <a:ext cx="10122586" cy="0"/>
          </a:xfrm>
          <a:prstGeom prst="line">
            <a:avLst/>
          </a:prstGeom>
          <a:ln w="127000"/>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p:nvPr>
        </p:nvSpPr>
        <p:spPr>
          <a:xfrm>
            <a:off x="1033153" y="4728131"/>
            <a:ext cx="7806047" cy="281164"/>
          </a:xfrm>
          <a:prstGeom prst="rect">
            <a:avLst/>
          </a:prstGeom>
        </p:spPr>
        <p:txBody>
          <a:bodyPr lIns="0" tIns="0" rIns="0" bIns="0"/>
          <a:lstStyle>
            <a:lvl1pPr marL="0" indent="0">
              <a:buNone/>
              <a:defRPr sz="1600"/>
            </a:lvl1pPr>
          </a:lstStyle>
          <a:p>
            <a:pPr lvl="0"/>
            <a:r>
              <a:rPr lang="en-US" dirty="0"/>
              <a:t>Click to edit</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05737" cy="2113466"/>
          </a:xfrm>
          <a:prstGeom prst="rect">
            <a:avLst/>
          </a:prstGeom>
        </p:spPr>
        <p:txBody>
          <a:bodyPr anchor="b"/>
          <a:lstStyle>
            <a:lvl1pPr>
              <a:defRPr sz="6000"/>
            </a:lvl1pPr>
          </a:lstStyle>
          <a:p>
            <a:r>
              <a:rPr lang="en-US" dirty="0"/>
              <a:t>Click to edit</a:t>
            </a:r>
          </a:p>
        </p:txBody>
      </p:sp>
    </p:spTree>
    <p:extLst>
      <p:ext uri="{BB962C8B-B14F-4D97-AF65-F5344CB8AC3E}">
        <p14:creationId xmlns:p14="http://schemas.microsoft.com/office/powerpoint/2010/main" val="3119596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687ADE-BAA9-634F-96B8-ACF4EE9BDFC7}"/>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286000"/>
            <a:ext cx="7810499" cy="2904530"/>
          </a:xfrm>
          <a:prstGeom prst="rect">
            <a:avLst/>
          </a:prstGeom>
        </p:spPr>
        <p:txBody>
          <a:bodyPr lIns="0" tIns="0" rIns="0" bIns="0"/>
          <a:lstStyle>
            <a:lvl1pPr marL="0" indent="0">
              <a:lnSpc>
                <a:spcPct val="100000"/>
              </a:lnSpc>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13" name="Footer Placeholder 12">
            <a:extLst>
              <a:ext uri="{FF2B5EF4-FFF2-40B4-BE49-F238E27FC236}">
                <a16:creationId xmlns:a16="http://schemas.microsoft.com/office/drawing/2014/main" id="{71D589B3-67A1-4B39-9EEF-2FB7AB10ECED}"/>
              </a:ext>
            </a:extLst>
          </p:cNvPr>
          <p:cNvSpPr>
            <a:spLocks noGrp="1"/>
          </p:cNvSpPr>
          <p:nvPr>
            <p:ph type="ftr" sz="quarter" idx="12"/>
          </p:nvPr>
        </p:nvSpPr>
        <p:spPr/>
        <p:txBody>
          <a:bodyPr/>
          <a:lstStyle/>
          <a:p>
            <a:endParaRPr lang="en-US" dirty="0">
              <a:solidFill>
                <a:schemeClr val="bg1"/>
              </a:solidFill>
            </a:endParaRPr>
          </a:p>
        </p:txBody>
      </p:sp>
      <p:sp>
        <p:nvSpPr>
          <p:cNvPr id="14" name="Slide Number Placeholder 13">
            <a:extLst>
              <a:ext uri="{FF2B5EF4-FFF2-40B4-BE49-F238E27FC236}">
                <a16:creationId xmlns:a16="http://schemas.microsoft.com/office/drawing/2014/main" id="{F5D91E6B-55B5-4092-AD3B-F7E1FD004599}"/>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66090192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700"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700"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1033153"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4824" y="990600"/>
            <a:ext cx="4837176" cy="4837176"/>
          </a:xfrm>
          <a:prstGeom prst="rect">
            <a:avLst/>
          </a:prstGeom>
        </p:spPr>
        <p:txBody>
          <a:bodyPr/>
          <a:lstStyle/>
          <a:p>
            <a:endParaRPr lang="en-US" dirty="0"/>
          </a:p>
        </p:txBody>
      </p:sp>
      <p:sp>
        <p:nvSpPr>
          <p:cNvPr id="6" name="Date Placeholder 5">
            <a:extLst>
              <a:ext uri="{FF2B5EF4-FFF2-40B4-BE49-F238E27FC236}">
                <a16:creationId xmlns:a16="http://schemas.microsoft.com/office/drawing/2014/main" id="{AAE1D3B9-B2D1-4927-BE44-8408FBD84C06}"/>
              </a:ext>
            </a:extLst>
          </p:cNvPr>
          <p:cNvSpPr>
            <a:spLocks noGrp="1"/>
          </p:cNvSpPr>
          <p:nvPr>
            <p:ph type="dt" sz="half" idx="11"/>
          </p:nvPr>
        </p:nvSpPr>
        <p:spPr/>
        <p:txBody>
          <a:bodyPr/>
          <a:lstStyle/>
          <a:p>
            <a:fld id="{DA80E527-DB12-4FBC-9C31-130DB45B07A6}" type="datetime1">
              <a:rPr lang="en-US" smtClean="0"/>
              <a:t>7/2/2025</a:t>
            </a:fld>
            <a:endParaRPr lang="en-US" dirty="0"/>
          </a:p>
        </p:txBody>
      </p:sp>
      <p:sp>
        <p:nvSpPr>
          <p:cNvPr id="7" name="Footer Placeholder 6">
            <a:extLst>
              <a:ext uri="{FF2B5EF4-FFF2-40B4-BE49-F238E27FC236}">
                <a16:creationId xmlns:a16="http://schemas.microsoft.com/office/drawing/2014/main" id="{67447116-BCE7-456E-88B8-96ADC76E5FC5}"/>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D03B6347-A35F-4216-9988-7393E598E123}"/>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604840268"/>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92000" cy="6858000"/>
          </a:xfrm>
          <a:prstGeom prst="rect">
            <a:avLst/>
          </a:prstGeom>
        </p:spPr>
        <p:txBody>
          <a:bodyPr/>
          <a:lstStyle/>
          <a:p>
            <a:endParaRPr lang="en-US" dirty="0"/>
          </a:p>
        </p:txBody>
      </p:sp>
      <p:cxnSp>
        <p:nvCxnSpPr>
          <p:cNvPr id="11" name="Straight Connector 10">
            <a:extLst>
              <a:ext uri="{FF2B5EF4-FFF2-40B4-BE49-F238E27FC236}">
                <a16:creationId xmlns:a16="http://schemas.microsoft.com/office/drawing/2014/main" id="{4425CA9F-967F-1545-8E32-09F4DB0F04F6}"/>
              </a:ext>
            </a:extLst>
          </p:cNvPr>
          <p:cNvCxnSpPr>
            <a:cxnSpLocks/>
          </p:cNvCxnSpPr>
          <p:nvPr userDrawn="1"/>
        </p:nvCxnSpPr>
        <p:spPr>
          <a:xfrm flipV="1">
            <a:off x="1044475" y="1862667"/>
            <a:ext cx="10103049" cy="8670"/>
          </a:xfrm>
          <a:prstGeom prst="line">
            <a:avLst/>
          </a:prstGeom>
          <a:ln w="76200"/>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Tree>
    <p:extLst>
      <p:ext uri="{BB962C8B-B14F-4D97-AF65-F5344CB8AC3E}">
        <p14:creationId xmlns:p14="http://schemas.microsoft.com/office/powerpoint/2010/main" val="177432604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A6D65B-10A2-D743-9FFA-D14B8696F310}"/>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a:lstStyle/>
          <a:p>
            <a:r>
              <a:rPr lang="en-US" dirty="0"/>
              <a:t>Click icon to add chart</a:t>
            </a:r>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2" name="Straight Connector 11">
            <a:extLst>
              <a:ext uri="{FF2B5EF4-FFF2-40B4-BE49-F238E27FC236}">
                <a16:creationId xmlns:a16="http://schemas.microsoft.com/office/drawing/2014/main" id="{0C0F4C76-2690-7448-8D03-9692C2BB101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Date Placeholder 4">
            <a:extLst>
              <a:ext uri="{FF2B5EF4-FFF2-40B4-BE49-F238E27FC236}">
                <a16:creationId xmlns:a16="http://schemas.microsoft.com/office/drawing/2014/main" id="{BA1C09B5-CD25-4B65-9120-D8EBD79ABC86}"/>
              </a:ext>
            </a:extLst>
          </p:cNvPr>
          <p:cNvSpPr>
            <a:spLocks noGrp="1"/>
          </p:cNvSpPr>
          <p:nvPr>
            <p:ph type="dt" sz="half" idx="12"/>
          </p:nvPr>
        </p:nvSpPr>
        <p:spPr/>
        <p:txBody>
          <a:bodyPr/>
          <a:lstStyle/>
          <a:p>
            <a:fld id="{F8A38556-57FC-4C20-BF12-6EDA66120F1A}" type="datetime1">
              <a:rPr lang="en-US" smtClean="0"/>
              <a:t>7/2/2025</a:t>
            </a:fld>
            <a:endParaRPr lang="en-US" dirty="0"/>
          </a:p>
        </p:txBody>
      </p:sp>
      <p:sp>
        <p:nvSpPr>
          <p:cNvPr id="6" name="Footer Placeholder 5">
            <a:extLst>
              <a:ext uri="{FF2B5EF4-FFF2-40B4-BE49-F238E27FC236}">
                <a16:creationId xmlns:a16="http://schemas.microsoft.com/office/drawing/2014/main" id="{EC6281DE-BBF4-4AA1-B110-DC418232A013}"/>
              </a:ext>
            </a:extLst>
          </p:cNvPr>
          <p:cNvSpPr>
            <a:spLocks noGrp="1"/>
          </p:cNvSpPr>
          <p:nvPr>
            <p:ph type="ftr" sz="quarter" idx="13"/>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7839333A-6926-414D-9C9D-B62395A38A86}"/>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81172373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0603-4E17-4E69-B1F9-0E41E54874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848ADE-A18C-492C-A733-2722D89C2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A4DD8A-C77C-4344-A4CD-9EAEBE523D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ADE3E0-31C7-465B-A676-0B5281A2AE9D}"/>
              </a:ext>
            </a:extLst>
          </p:cNvPr>
          <p:cNvSpPr>
            <a:spLocks noGrp="1"/>
          </p:cNvSpPr>
          <p:nvPr>
            <p:ph type="dt" sz="half" idx="10"/>
          </p:nvPr>
        </p:nvSpPr>
        <p:spPr/>
        <p:txBody>
          <a:bodyPr/>
          <a:lstStyle/>
          <a:p>
            <a:fld id="{8F42384D-313C-49A8-B663-CFF3E25C4FBD}" type="datetime1">
              <a:rPr lang="en-US" smtClean="0"/>
              <a:t>7/2/2025</a:t>
            </a:fld>
            <a:endParaRPr lang="en-GB"/>
          </a:p>
        </p:txBody>
      </p:sp>
      <p:sp>
        <p:nvSpPr>
          <p:cNvPr id="6" name="Footer Placeholder 5">
            <a:extLst>
              <a:ext uri="{FF2B5EF4-FFF2-40B4-BE49-F238E27FC236}">
                <a16:creationId xmlns:a16="http://schemas.microsoft.com/office/drawing/2014/main" id="{5E7377C6-A5A1-47D5-81AF-0446FD23F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4BCC-2996-4DE0-8022-120EF113C77E}"/>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3246422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55E5B9-5A63-2D46-8653-3FD1F538F58A}"/>
              </a:ext>
              <a:ext uri="{C183D7F6-B498-43B3-948B-1728B52AA6E4}">
                <adec:decorative xmlns:adec="http://schemas.microsoft.com/office/drawing/2017/decorative" val="1"/>
              </a:ext>
            </a:extLst>
          </p:cNvPr>
          <p:cNvSpPr>
            <a:spLocks/>
          </p:cNvSpPr>
          <p:nvPr userDrawn="1"/>
        </p:nvSpPr>
        <p:spPr bwMode="auto">
          <a:xfrm>
            <a:off x="0" y="4453"/>
            <a:ext cx="11158847" cy="5824847"/>
          </a:xfrm>
          <a:prstGeom prst="rect">
            <a:avLst/>
          </a:prstGeom>
          <a:solidFill>
            <a:schemeClr val="accent2"/>
          </a:solidFill>
          <a:ln>
            <a:noFill/>
          </a:ln>
        </p:spPr>
        <p:txBody>
          <a:bodyPr rot="0" vert="horz" wrap="square" lIns="91440" tIns="45720" rIns="91440" bIns="45720" anchor="t" anchorCtr="0" upright="1">
            <a:noAutofit/>
          </a:bodyPr>
          <a:lstStyle/>
          <a:p>
            <a:endParaRPr lang="en-US" dirty="0"/>
          </a:p>
        </p:txBody>
      </p:sp>
      <p:sp>
        <p:nvSpPr>
          <p:cNvPr id="3" name="Table Placeholder 2">
            <a:extLst>
              <a:ext uri="{FF2B5EF4-FFF2-40B4-BE49-F238E27FC236}">
                <a16:creationId xmlns:a16="http://schemas.microsoft.com/office/drawing/2014/main" id="{03FB492B-801F-1741-BD1B-89F9C6BFF0EC}"/>
              </a:ext>
            </a:extLst>
          </p:cNvPr>
          <p:cNvSpPr>
            <a:spLocks noGrp="1"/>
          </p:cNvSpPr>
          <p:nvPr>
            <p:ph type="tbl" sz="quarter" idx="10"/>
          </p:nvPr>
        </p:nvSpPr>
        <p:spPr>
          <a:xfrm>
            <a:off x="1028700" y="2423161"/>
            <a:ext cx="9067800" cy="2227404"/>
          </a:xfrm>
          <a:prstGeom prst="rect">
            <a:avLst/>
          </a:prstGeom>
        </p:spPr>
        <p:txBody>
          <a:bodyPr/>
          <a:lstStyle/>
          <a:p>
            <a:r>
              <a:rPr lang="en-US" dirty="0"/>
              <a:t>Click icon to add table</a:t>
            </a:r>
          </a:p>
        </p:txBody>
      </p:sp>
      <p:sp>
        <p:nvSpPr>
          <p:cNvPr id="13" name="Title 1">
            <a:extLst>
              <a:ext uri="{FF2B5EF4-FFF2-40B4-BE49-F238E27FC236}">
                <a16:creationId xmlns:a16="http://schemas.microsoft.com/office/drawing/2014/main" id="{774545B3-0290-D848-BDB5-811BC52BD457}"/>
              </a:ext>
            </a:extLst>
          </p:cNvPr>
          <p:cNvSpPr>
            <a:spLocks noGrp="1"/>
          </p:cNvSpPr>
          <p:nvPr>
            <p:ph type="title"/>
          </p:nvPr>
        </p:nvSpPr>
        <p:spPr>
          <a:xfrm>
            <a:off x="1028700" y="999068"/>
            <a:ext cx="10096500" cy="645284"/>
          </a:xfrm>
          <a:prstGeom prst="rect">
            <a:avLst/>
          </a:prstGeom>
        </p:spPr>
        <p:txBody>
          <a:bodyPr lIns="0" tIns="0" rIns="0" bIns="0" anchor="b"/>
          <a:lstStyle/>
          <a:p>
            <a:r>
              <a:rPr lang="en-US" dirty="0"/>
              <a:t>Click to edit</a:t>
            </a:r>
          </a:p>
        </p:txBody>
      </p:sp>
      <p:cxnSp>
        <p:nvCxnSpPr>
          <p:cNvPr id="14" name="Straight Connector 13">
            <a:extLst>
              <a:ext uri="{FF2B5EF4-FFF2-40B4-BE49-F238E27FC236}">
                <a16:creationId xmlns:a16="http://schemas.microsoft.com/office/drawing/2014/main" id="{03709460-09E4-854A-889B-491A934DE40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6" name="Date Placeholder 5">
            <a:extLst>
              <a:ext uri="{FF2B5EF4-FFF2-40B4-BE49-F238E27FC236}">
                <a16:creationId xmlns:a16="http://schemas.microsoft.com/office/drawing/2014/main" id="{0F749A19-BE29-4599-ABBE-E7C61FF9EE3F}"/>
              </a:ext>
            </a:extLst>
          </p:cNvPr>
          <p:cNvSpPr>
            <a:spLocks noGrp="1"/>
          </p:cNvSpPr>
          <p:nvPr>
            <p:ph type="dt" sz="half" idx="11"/>
          </p:nvPr>
        </p:nvSpPr>
        <p:spPr/>
        <p:txBody>
          <a:bodyPr/>
          <a:lstStyle/>
          <a:p>
            <a:fld id="{5DDDC52F-9700-4662-B8F2-ED0A5E99A017}" type="datetime1">
              <a:rPr lang="en-US" smtClean="0"/>
              <a:t>7/2/2025</a:t>
            </a:fld>
            <a:endParaRPr lang="en-US" dirty="0"/>
          </a:p>
        </p:txBody>
      </p:sp>
      <p:sp>
        <p:nvSpPr>
          <p:cNvPr id="7" name="Footer Placeholder 6">
            <a:extLst>
              <a:ext uri="{FF2B5EF4-FFF2-40B4-BE49-F238E27FC236}">
                <a16:creationId xmlns:a16="http://schemas.microsoft.com/office/drawing/2014/main" id="{98F30C11-6611-47E2-9CF7-8EE77F4CD107}"/>
              </a:ext>
            </a:extLst>
          </p:cNvPr>
          <p:cNvSpPr>
            <a:spLocks noGrp="1"/>
          </p:cNvSpPr>
          <p:nvPr>
            <p:ph type="ftr" sz="quarter" idx="12"/>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5AF710E8-4CE9-4D79-8121-DD559D321EC4}"/>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56253817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A99595-F780-594B-8C36-E4E5AF5E1CD5}"/>
              </a:ext>
              <a:ext uri="{C183D7F6-B498-43B3-948B-1728B52AA6E4}">
                <adec:decorative xmlns:adec="http://schemas.microsoft.com/office/drawing/2017/decorative" val="1"/>
              </a:ext>
            </a:extLst>
          </p:cNvPr>
          <p:cNvSpPr>
            <a:spLocks/>
          </p:cNvSpPr>
          <p:nvPr userDrawn="1"/>
        </p:nvSpPr>
        <p:spPr bwMode="auto">
          <a:xfrm>
            <a:off x="0" y="-6836"/>
            <a:ext cx="11158847" cy="5824847"/>
          </a:xfrm>
          <a:prstGeom prst="rect">
            <a:avLst/>
          </a:prstGeom>
          <a:solidFill>
            <a:schemeClr val="accent1"/>
          </a:solidFill>
          <a:ln>
            <a:noFill/>
          </a:ln>
        </p:spPr>
        <p:txBody>
          <a:bodyPr rot="0" vert="horz" wrap="square" lIns="91440" tIns="45720" rIns="91440" bIns="45720" anchor="t" anchorCtr="0" upright="1">
            <a:noAutofit/>
          </a:bodyPr>
          <a:lstStyle/>
          <a:p>
            <a:endParaRPr lang="en-US" dirty="0"/>
          </a:p>
        </p:txBody>
      </p:sp>
      <p:cxnSp>
        <p:nvCxnSpPr>
          <p:cNvPr id="12" name="Straight Connector 11">
            <a:extLst>
              <a:ext uri="{FF2B5EF4-FFF2-40B4-BE49-F238E27FC236}">
                <a16:creationId xmlns:a16="http://schemas.microsoft.com/office/drawing/2014/main" id="{04AFB169-81B7-454B-BE19-407333C86F3B}"/>
              </a:ext>
            </a:extLst>
          </p:cNvPr>
          <p:cNvCxnSpPr>
            <a:cxnSpLocks/>
          </p:cNvCxnSpPr>
          <p:nvPr userDrawn="1"/>
        </p:nvCxnSpPr>
        <p:spPr>
          <a:xfrm>
            <a:off x="2184935" y="1874704"/>
            <a:ext cx="8973912"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304344"/>
            <a:ext cx="7810500" cy="2989263"/>
          </a:xfrm>
          <a:prstGeom prst="rect">
            <a:avLst/>
          </a:prstGeom>
        </p:spPr>
        <p:txBody>
          <a:bodyPr lIns="0" tIns="0" rIns="0" bIns="0"/>
          <a:lstStyle>
            <a:lvl1pPr marL="0" indent="0">
              <a:lnSpc>
                <a:spcPct val="15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lvl1pPr>
          </a:lstStyle>
          <a:p>
            <a:r>
              <a:rPr lang="en-US" dirty="0"/>
              <a:t>“</a:t>
            </a:r>
          </a:p>
        </p:txBody>
      </p:sp>
      <p:sp>
        <p:nvSpPr>
          <p:cNvPr id="7" name="Date Placeholder 6">
            <a:extLst>
              <a:ext uri="{FF2B5EF4-FFF2-40B4-BE49-F238E27FC236}">
                <a16:creationId xmlns:a16="http://schemas.microsoft.com/office/drawing/2014/main" id="{894887C6-2D97-4388-AA65-CEEA6591BFB1}"/>
              </a:ext>
            </a:extLst>
          </p:cNvPr>
          <p:cNvSpPr>
            <a:spLocks noGrp="1"/>
          </p:cNvSpPr>
          <p:nvPr>
            <p:ph type="dt" sz="half" idx="11"/>
          </p:nvPr>
        </p:nvSpPr>
        <p:spPr/>
        <p:txBody>
          <a:bodyPr/>
          <a:lstStyle/>
          <a:p>
            <a:fld id="{F93006C3-1DDF-4265-B72F-82D020E5132F}" type="datetime1">
              <a:rPr lang="en-US" smtClean="0"/>
              <a:t>7/2/2025</a:t>
            </a:fld>
            <a:endParaRPr lang="en-US" dirty="0"/>
          </a:p>
        </p:txBody>
      </p:sp>
      <p:sp>
        <p:nvSpPr>
          <p:cNvPr id="8" name="Footer Placeholder 7">
            <a:extLst>
              <a:ext uri="{FF2B5EF4-FFF2-40B4-BE49-F238E27FC236}">
                <a16:creationId xmlns:a16="http://schemas.microsoft.com/office/drawing/2014/main" id="{63F84EFA-1D77-40D3-B5AC-6652DC26F0ED}"/>
              </a:ext>
            </a:extLst>
          </p:cNvPr>
          <p:cNvSpPr>
            <a:spLocks noGrp="1"/>
          </p:cNvSpPr>
          <p:nvPr>
            <p:ph type="ftr" sz="quarter" idx="12"/>
          </p:nvPr>
        </p:nvSpPr>
        <p:spPr/>
        <p:txBody>
          <a:bodyPr/>
          <a:lstStyle/>
          <a:p>
            <a:endParaRPr lang="en-US" dirty="0">
              <a:solidFill>
                <a:schemeClr val="bg1"/>
              </a:solidFill>
            </a:endParaRPr>
          </a:p>
        </p:txBody>
      </p:sp>
      <p:sp>
        <p:nvSpPr>
          <p:cNvPr id="11" name="Slide Number Placeholder 10">
            <a:extLst>
              <a:ext uri="{FF2B5EF4-FFF2-40B4-BE49-F238E27FC236}">
                <a16:creationId xmlns:a16="http://schemas.microsoft.com/office/drawing/2014/main" id="{713CA07C-1BC2-4B16-8557-27C373CFCE9C}"/>
              </a:ext>
            </a:extLst>
          </p:cNvPr>
          <p:cNvSpPr>
            <a:spLocks noGrp="1"/>
          </p:cNvSpPr>
          <p:nvPr>
            <p:ph type="sldNum" sz="quarter" idx="13"/>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8846472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EFAD8BFA-14F6-F54A-AB64-29F9F7616A7D}"/>
              </a:ext>
            </a:extLst>
          </p:cNvPr>
          <p:cNvCxnSpPr>
            <a:cxnSpLocks/>
          </p:cNvCxnSpPr>
          <p:nvPr userDrawn="1"/>
        </p:nvCxnSpPr>
        <p:spPr>
          <a:xfrm>
            <a:off x="1033153" y="1874640"/>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4600" y="4332486"/>
            <a:ext cx="1828800" cy="40122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4600" y="4752757"/>
            <a:ext cx="1828800" cy="552450"/>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31512" y="431343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31512"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6400" y="4332486"/>
            <a:ext cx="1828800" cy="420271"/>
          </a:xfrm>
          <a:prstGeom prst="rect">
            <a:avLst/>
          </a:prstGeom>
        </p:spPr>
        <p:txBody>
          <a:bodyPr lIns="0" tIns="0" rIns="0" bIns="0"/>
          <a:lstStyle>
            <a:lvl1pPr marL="0" indent="0">
              <a:buNone/>
              <a:defRPr sz="1800" b="1"/>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6400" y="4752757"/>
            <a:ext cx="1828800" cy="552451"/>
          </a:xfrm>
          <a:prstGeom prst="rect">
            <a:avLst/>
          </a:prstGeom>
        </p:spPr>
        <p:txBody>
          <a:bodyPr lIns="0" tIns="0" rIns="0" bIns="0"/>
          <a:lstStyle>
            <a:lvl1pPr marL="0" indent="0">
              <a:buNone/>
              <a:defRPr sz="1600" b="0"/>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a:defRPr sz="2000"/>
            </a:lvl1pPr>
          </a:lstStyle>
          <a:p>
            <a:r>
              <a:rPr lang="en-US" dirty="0"/>
              <a:t>Click icon to add picture</a:t>
            </a:r>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a:defRPr sz="2000"/>
            </a:lvl1pPr>
          </a:lstStyle>
          <a:p>
            <a:r>
              <a:rPr lang="en-US" dirty="0"/>
              <a:t>Click icon to add picture</a:t>
            </a:r>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a:defRPr sz="2000"/>
            </a:lvl1pPr>
          </a:lstStyle>
          <a:p>
            <a:r>
              <a:rPr lang="en-US" dirty="0"/>
              <a:t>Click icon to add picture</a:t>
            </a:r>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a:defRPr sz="2000"/>
            </a:lvl1pPr>
          </a:lstStyle>
          <a:p>
            <a:r>
              <a:rPr lang="en-US" dirty="0"/>
              <a:t>Click icon to add picture</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sp>
        <p:nvSpPr>
          <p:cNvPr id="6" name="Date Placeholder 5">
            <a:extLst>
              <a:ext uri="{FF2B5EF4-FFF2-40B4-BE49-F238E27FC236}">
                <a16:creationId xmlns:a16="http://schemas.microsoft.com/office/drawing/2014/main" id="{383883EC-FACE-4093-9976-8B0D4C8BEBCC}"/>
              </a:ext>
            </a:extLst>
          </p:cNvPr>
          <p:cNvSpPr>
            <a:spLocks noGrp="1"/>
          </p:cNvSpPr>
          <p:nvPr>
            <p:ph type="dt" sz="half" idx="22"/>
          </p:nvPr>
        </p:nvSpPr>
        <p:spPr/>
        <p:txBody>
          <a:bodyPr/>
          <a:lstStyle/>
          <a:p>
            <a:fld id="{389B4476-DE2E-4662-B1C4-0BD7FFB69485}" type="datetime1">
              <a:rPr lang="en-US" smtClean="0"/>
              <a:t>7/2/2025</a:t>
            </a:fld>
            <a:endParaRPr lang="en-US" dirty="0"/>
          </a:p>
        </p:txBody>
      </p:sp>
      <p:sp>
        <p:nvSpPr>
          <p:cNvPr id="7" name="Footer Placeholder 6">
            <a:extLst>
              <a:ext uri="{FF2B5EF4-FFF2-40B4-BE49-F238E27FC236}">
                <a16:creationId xmlns:a16="http://schemas.microsoft.com/office/drawing/2014/main" id="{E2611EE2-9C8D-405E-9ABF-8EFD1E1D6BB5}"/>
              </a:ext>
            </a:extLst>
          </p:cNvPr>
          <p:cNvSpPr>
            <a:spLocks noGrp="1"/>
          </p:cNvSpPr>
          <p:nvPr>
            <p:ph type="ftr" sz="quarter" idx="23"/>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EFE126EB-13BB-4830-A999-3778C11747A6}"/>
              </a:ext>
            </a:extLst>
          </p:cNvPr>
          <p:cNvSpPr>
            <a:spLocks noGrp="1"/>
          </p:cNvSpPr>
          <p:nvPr>
            <p:ph type="sldNum" sz="quarter" idx="2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417289864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32" name="Straight Connector 31">
            <a:extLst>
              <a:ext uri="{FF2B5EF4-FFF2-40B4-BE49-F238E27FC236}">
                <a16:creationId xmlns:a16="http://schemas.microsoft.com/office/drawing/2014/main" id="{ED64AC08-85A6-6F44-88B4-3FAE91B70C1B}"/>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a:buNone/>
              <a:defRPr sz="1800" b="1"/>
            </a:lvl1pPr>
          </a:lstStyle>
          <a:p>
            <a:pPr lvl="0"/>
            <a:r>
              <a:rPr lang="en-US" dirty="0"/>
              <a:t>Click to edit</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a:buNone/>
              <a:defRPr sz="1800" b="1"/>
            </a:lvl1pPr>
          </a:lstStyle>
          <a:p>
            <a:pPr lvl="0"/>
            <a:r>
              <a:rPr lang="en-US"/>
              <a:t>Click to edit</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a:buNone/>
              <a:defRPr sz="1800" b="1"/>
            </a:lvl1pPr>
          </a:lstStyle>
          <a:p>
            <a:pPr lvl="0"/>
            <a:r>
              <a:rPr lang="en-US"/>
              <a:t>Click to edit</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a:buNone/>
              <a:defRPr sz="1800" b="1"/>
            </a:lvl1pPr>
          </a:lstStyle>
          <a:p>
            <a:pPr lvl="0"/>
            <a:r>
              <a:rPr lang="en-US"/>
              <a:t>Click to edit</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lvl1pPr>
          </a:lstStyle>
          <a:p>
            <a:pPr lvl="0"/>
            <a:r>
              <a:rPr lang="en-US" dirty="0"/>
              <a:t>Click to edit</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lvl1pPr>
            <a:lvl2pPr>
              <a:buNone/>
              <a:defRPr sz="1400"/>
            </a:lvl2pPr>
            <a:lvl3pPr>
              <a:buNone/>
              <a:defRPr sz="1400"/>
            </a:lvl3pPr>
            <a:lvl4pPr>
              <a:buNone/>
              <a:defRPr sz="1400"/>
            </a:lvl4pPr>
            <a:lvl5pPr>
              <a:buNone/>
              <a:defRPr sz="1400"/>
            </a:lvl5pPr>
          </a:lstStyle>
          <a:p>
            <a:pPr lvl="0"/>
            <a:r>
              <a:rPr lang="en-US" dirty="0"/>
              <a:t>Click to edit</a:t>
            </a:r>
          </a:p>
        </p:txBody>
      </p:sp>
      <p:sp>
        <p:nvSpPr>
          <p:cNvPr id="7" name="Date Placeholder 6">
            <a:extLst>
              <a:ext uri="{FF2B5EF4-FFF2-40B4-BE49-F238E27FC236}">
                <a16:creationId xmlns:a16="http://schemas.microsoft.com/office/drawing/2014/main" id="{8BC81DA9-1713-43A7-A2CF-A9525B11AF43}"/>
              </a:ext>
            </a:extLst>
          </p:cNvPr>
          <p:cNvSpPr>
            <a:spLocks noGrp="1"/>
          </p:cNvSpPr>
          <p:nvPr>
            <p:ph type="dt" sz="half" idx="26"/>
          </p:nvPr>
        </p:nvSpPr>
        <p:spPr/>
        <p:txBody>
          <a:bodyPr/>
          <a:lstStyle/>
          <a:p>
            <a:fld id="{C5CF2958-C6DF-4A8E-A66A-CCDB1F7C8037}" type="datetime1">
              <a:rPr lang="en-US" smtClean="0"/>
              <a:t>7/2/2025</a:t>
            </a:fld>
            <a:endParaRPr lang="en-US" dirty="0"/>
          </a:p>
        </p:txBody>
      </p:sp>
      <p:sp>
        <p:nvSpPr>
          <p:cNvPr id="8" name="Footer Placeholder 7">
            <a:extLst>
              <a:ext uri="{FF2B5EF4-FFF2-40B4-BE49-F238E27FC236}">
                <a16:creationId xmlns:a16="http://schemas.microsoft.com/office/drawing/2014/main" id="{CA76A8F0-5D79-4C8A-9966-308409EB26B0}"/>
              </a:ext>
            </a:extLst>
          </p:cNvPr>
          <p:cNvSpPr>
            <a:spLocks noGrp="1"/>
          </p:cNvSpPr>
          <p:nvPr>
            <p:ph type="ftr" sz="quarter" idx="27"/>
          </p:nvPr>
        </p:nvSpPr>
        <p:spPr/>
        <p:txBody>
          <a:bodyPr/>
          <a:lstStyle/>
          <a:p>
            <a:endParaRPr lang="en-US" dirty="0">
              <a:solidFill>
                <a:schemeClr val="bg1"/>
              </a:solidFill>
            </a:endParaRPr>
          </a:p>
        </p:txBody>
      </p:sp>
      <p:sp>
        <p:nvSpPr>
          <p:cNvPr id="9" name="Slide Number Placeholder 8">
            <a:extLst>
              <a:ext uri="{FF2B5EF4-FFF2-40B4-BE49-F238E27FC236}">
                <a16:creationId xmlns:a16="http://schemas.microsoft.com/office/drawing/2014/main" id="{3F85BAE5-43DA-49F0-89E6-66D549C52389}"/>
              </a:ext>
            </a:extLst>
          </p:cNvPr>
          <p:cNvSpPr>
            <a:spLocks noGrp="1"/>
          </p:cNvSpPr>
          <p:nvPr>
            <p:ph type="sldNum" sz="quarter" idx="28"/>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252935783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641"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5649" y="3044590"/>
            <a:ext cx="4868860"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B6A0597E-7AE3-F242-9DDF-F678A5E11458}"/>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941616" y="2328554"/>
            <a:ext cx="4963884" cy="645284"/>
          </a:xfrm>
          <a:prstGeom prst="rect">
            <a:avLst/>
          </a:prstGeom>
        </p:spPr>
        <p:txBody>
          <a:bodyPr/>
          <a:lstStyle>
            <a:lvl1pPr>
              <a:buNone/>
              <a:defRPr sz="1800" b="1"/>
            </a:lvl1pPr>
          </a:lstStyle>
          <a:p>
            <a:pPr lvl="0"/>
            <a:r>
              <a:rPr lang="en-US"/>
              <a:t>Click to edit</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58199" y="2328554"/>
            <a:ext cx="4868860" cy="645284"/>
          </a:xfrm>
          <a:prstGeom prst="rect">
            <a:avLst/>
          </a:prstGeom>
        </p:spPr>
        <p:txBody>
          <a:bodyPr/>
          <a:lstStyle>
            <a:lvl1pPr>
              <a:buNone/>
              <a:defRPr sz="1800" b="1"/>
            </a:lvl1pPr>
          </a:lstStyle>
          <a:p>
            <a:pPr lvl="0"/>
            <a:r>
              <a:rPr lang="en-US"/>
              <a:t>Click to edit</a:t>
            </a:r>
          </a:p>
        </p:txBody>
      </p:sp>
      <p:sp>
        <p:nvSpPr>
          <p:cNvPr id="5" name="Date Placeholder 4">
            <a:extLst>
              <a:ext uri="{FF2B5EF4-FFF2-40B4-BE49-F238E27FC236}">
                <a16:creationId xmlns:a16="http://schemas.microsoft.com/office/drawing/2014/main" id="{18E274C5-9C2D-4A46-AEAE-9DBE1C417477}"/>
              </a:ext>
            </a:extLst>
          </p:cNvPr>
          <p:cNvSpPr>
            <a:spLocks noGrp="1"/>
          </p:cNvSpPr>
          <p:nvPr>
            <p:ph type="dt" sz="half" idx="19"/>
          </p:nvPr>
        </p:nvSpPr>
        <p:spPr/>
        <p:txBody>
          <a:bodyPr/>
          <a:lstStyle/>
          <a:p>
            <a:fld id="{6455ADA0-F53B-4A7C-8816-77B3877BEDB3}" type="datetime1">
              <a:rPr lang="en-US" smtClean="0"/>
              <a:t>7/2/2025</a:t>
            </a:fld>
            <a:endParaRPr lang="en-US" dirty="0"/>
          </a:p>
        </p:txBody>
      </p:sp>
      <p:sp>
        <p:nvSpPr>
          <p:cNvPr id="6" name="Footer Placeholder 5">
            <a:extLst>
              <a:ext uri="{FF2B5EF4-FFF2-40B4-BE49-F238E27FC236}">
                <a16:creationId xmlns:a16="http://schemas.microsoft.com/office/drawing/2014/main" id="{99419017-8DD9-4B28-B0F1-E82FFB8C1DFB}"/>
              </a:ext>
            </a:extLst>
          </p:cNvPr>
          <p:cNvSpPr>
            <a:spLocks noGrp="1"/>
          </p:cNvSpPr>
          <p:nvPr>
            <p:ph type="ftr" sz="quarter" idx="20"/>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BA0BFF08-A844-4449-9EC2-5B6B6C2D62AF}"/>
              </a:ext>
            </a:extLst>
          </p:cNvPr>
          <p:cNvSpPr>
            <a:spLocks noGrp="1"/>
          </p:cNvSpPr>
          <p:nvPr>
            <p:ph type="sldNum" sz="quarter" idx="21"/>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26636905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641" y="3052691"/>
            <a:ext cx="307815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9099"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9760" y="3044590"/>
            <a:ext cx="3115409" cy="194213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21" name="Straight Connector 20">
            <a:extLst>
              <a:ext uri="{FF2B5EF4-FFF2-40B4-BE49-F238E27FC236}">
                <a16:creationId xmlns:a16="http://schemas.microsoft.com/office/drawing/2014/main" id="{E2A16A97-402E-8040-9B48-1B6ED23ABC4F}"/>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941616" y="2328554"/>
            <a:ext cx="3173184" cy="645284"/>
          </a:xfrm>
          <a:prstGeom prst="rect">
            <a:avLst/>
          </a:prstGeom>
        </p:spPr>
        <p:txBody>
          <a:bodyPr/>
          <a:lstStyle>
            <a:lvl1pPr>
              <a:buNone/>
              <a:defRPr sz="1800" b="1">
                <a:latin typeface="+mj-lt"/>
              </a:defRPr>
            </a:lvl1pPr>
          </a:lstStyle>
          <a:p>
            <a:pPr lvl="0"/>
            <a:r>
              <a:rPr lang="en-US"/>
              <a:t>Click to edit</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466252" y="2328554"/>
            <a:ext cx="3115409" cy="645284"/>
          </a:xfrm>
          <a:prstGeom prst="rect">
            <a:avLst/>
          </a:prstGeom>
        </p:spPr>
        <p:txBody>
          <a:bodyPr/>
          <a:lstStyle>
            <a:lvl1pPr>
              <a:buNone/>
              <a:defRPr sz="1800" b="1">
                <a:latin typeface="+mj-lt"/>
              </a:defRPr>
            </a:lvl1pPr>
          </a:lstStyle>
          <a:p>
            <a:pPr lvl="0"/>
            <a:r>
              <a:rPr lang="en-US"/>
              <a:t>Click to edit</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7933114" y="2328554"/>
            <a:ext cx="3115409" cy="645284"/>
          </a:xfrm>
          <a:prstGeom prst="rect">
            <a:avLst/>
          </a:prstGeom>
        </p:spPr>
        <p:txBody>
          <a:bodyPr/>
          <a:lstStyle>
            <a:lvl1pPr>
              <a:buNone/>
              <a:defRPr sz="1800" b="1">
                <a:latin typeface="+mj-lt"/>
              </a:defRPr>
            </a:lvl1pPr>
          </a:lstStyle>
          <a:p>
            <a:pPr lvl="0"/>
            <a:r>
              <a:rPr lang="en-US"/>
              <a:t>Click to edit</a:t>
            </a:r>
          </a:p>
        </p:txBody>
      </p:sp>
      <p:sp>
        <p:nvSpPr>
          <p:cNvPr id="5" name="Date Placeholder 4">
            <a:extLst>
              <a:ext uri="{FF2B5EF4-FFF2-40B4-BE49-F238E27FC236}">
                <a16:creationId xmlns:a16="http://schemas.microsoft.com/office/drawing/2014/main" id="{B9C6B0B5-56D6-429D-BC3A-5E501EDADA88}"/>
              </a:ext>
            </a:extLst>
          </p:cNvPr>
          <p:cNvSpPr>
            <a:spLocks noGrp="1"/>
          </p:cNvSpPr>
          <p:nvPr>
            <p:ph type="dt" sz="half" idx="20"/>
          </p:nvPr>
        </p:nvSpPr>
        <p:spPr/>
        <p:txBody>
          <a:bodyPr/>
          <a:lstStyle/>
          <a:p>
            <a:fld id="{18454C40-2C67-44B4-ABE7-0C1ECC46A482}" type="datetime1">
              <a:rPr lang="en-US" smtClean="0"/>
              <a:t>7/2/2025</a:t>
            </a:fld>
            <a:endParaRPr lang="en-US" dirty="0"/>
          </a:p>
        </p:txBody>
      </p:sp>
      <p:sp>
        <p:nvSpPr>
          <p:cNvPr id="6" name="Footer Placeholder 5">
            <a:extLst>
              <a:ext uri="{FF2B5EF4-FFF2-40B4-BE49-F238E27FC236}">
                <a16:creationId xmlns:a16="http://schemas.microsoft.com/office/drawing/2014/main" id="{7A88DFE9-DB89-4EB9-9FB1-D484EC0C1B58}"/>
              </a:ext>
            </a:extLst>
          </p:cNvPr>
          <p:cNvSpPr>
            <a:spLocks noGrp="1"/>
          </p:cNvSpPr>
          <p:nvPr>
            <p:ph type="ftr" sz="quarter" idx="21"/>
          </p:nvPr>
        </p:nvSpPr>
        <p:spPr/>
        <p:txBody>
          <a:bodyPr/>
          <a:lstStyle/>
          <a:p>
            <a:endParaRPr lang="en-US" dirty="0">
              <a:solidFill>
                <a:schemeClr val="bg1"/>
              </a:solidFill>
            </a:endParaRPr>
          </a:p>
        </p:txBody>
      </p:sp>
      <p:sp>
        <p:nvSpPr>
          <p:cNvPr id="7" name="Slide Number Placeholder 6">
            <a:extLst>
              <a:ext uri="{FF2B5EF4-FFF2-40B4-BE49-F238E27FC236}">
                <a16:creationId xmlns:a16="http://schemas.microsoft.com/office/drawing/2014/main" id="{450C09F4-4087-4A1E-B8B8-85A748DC9014}"/>
              </a:ext>
            </a:extLst>
          </p:cNvPr>
          <p:cNvSpPr>
            <a:spLocks noGrp="1"/>
          </p:cNvSpPr>
          <p:nvPr>
            <p:ph type="sldNum" sz="quarter" idx="22"/>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68834291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700" y="999068"/>
            <a:ext cx="7810500" cy="645284"/>
          </a:xfrm>
          <a:prstGeom prst="rect">
            <a:avLst/>
          </a:prstGeom>
        </p:spPr>
        <p:txBody>
          <a:bodyPr lIns="0" tIns="0" rIns="0" bIns="0" anchor="b"/>
          <a:lstStyle/>
          <a:p>
            <a:r>
              <a:rPr lang="en-US" dirty="0"/>
              <a:t>Click to edit</a:t>
            </a:r>
          </a:p>
        </p:txBody>
      </p:sp>
      <p:cxnSp>
        <p:nvCxnSpPr>
          <p:cNvPr id="15" name="Straight Connector 14">
            <a:extLst>
              <a:ext uri="{FF2B5EF4-FFF2-40B4-BE49-F238E27FC236}">
                <a16:creationId xmlns:a16="http://schemas.microsoft.com/office/drawing/2014/main" id="{DC152369-C198-1E48-8F65-F6AC0534DFF6}"/>
              </a:ext>
            </a:extLst>
          </p:cNvPr>
          <p:cNvCxnSpPr>
            <a:cxnSpLocks/>
          </p:cNvCxnSpPr>
          <p:nvPr userDrawn="1"/>
        </p:nvCxnSpPr>
        <p:spPr>
          <a:xfrm>
            <a:off x="1033153" y="1871272"/>
            <a:ext cx="10125694" cy="0"/>
          </a:xfrm>
          <a:prstGeom prst="line">
            <a:avLst/>
          </a:prstGeom>
          <a:ln w="76200"/>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p:nvPr>
        </p:nvSpPr>
        <p:spPr>
          <a:xfrm>
            <a:off x="1028700" y="2321923"/>
            <a:ext cx="4876800" cy="3825952"/>
          </a:xfrm>
          <a:prstGeom prst="rect">
            <a:avLst/>
          </a:prstGeom>
        </p:spPr>
        <p:txBody>
          <a:bodyPr/>
          <a:lstStyle>
            <a:lvl1pPr>
              <a:buNone/>
              <a:defRPr sz="1800"/>
            </a:lvl1pPr>
          </a:lstStyle>
          <a:p>
            <a:pPr lvl="0"/>
            <a:r>
              <a:rPr lang="en-US" dirty="0"/>
              <a:t>Click to edit</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p:nvPr>
        </p:nvSpPr>
        <p:spPr>
          <a:xfrm>
            <a:off x="6248400" y="2286000"/>
            <a:ext cx="4876800" cy="2746375"/>
          </a:xfrm>
          <a:prstGeom prst="rect">
            <a:avLst/>
          </a:prstGeom>
        </p:spPr>
        <p:txBody>
          <a:bodyPr/>
          <a:lstStyle>
            <a:lvl1pPr>
              <a:buNone/>
              <a:defRPr sz="1800"/>
            </a:lvl1pPr>
          </a:lstStyle>
          <a:p>
            <a:pPr lvl="0"/>
            <a:r>
              <a:rPr lang="en-US"/>
              <a:t>Click to edit</a:t>
            </a:r>
          </a:p>
        </p:txBody>
      </p:sp>
      <p:sp>
        <p:nvSpPr>
          <p:cNvPr id="2" name="Date Placeholder 1">
            <a:extLst>
              <a:ext uri="{FF2B5EF4-FFF2-40B4-BE49-F238E27FC236}">
                <a16:creationId xmlns:a16="http://schemas.microsoft.com/office/drawing/2014/main" id="{AAC8134C-ADB9-4E1C-97DD-12E5DE2C7753}"/>
              </a:ext>
            </a:extLst>
          </p:cNvPr>
          <p:cNvSpPr>
            <a:spLocks noGrp="1"/>
          </p:cNvSpPr>
          <p:nvPr>
            <p:ph type="dt" sz="half" idx="12"/>
          </p:nvPr>
        </p:nvSpPr>
        <p:spPr/>
        <p:txBody>
          <a:bodyPr/>
          <a:lstStyle/>
          <a:p>
            <a:fld id="{D455FCE7-384A-4650-9BA7-506EA4E12F2E}" type="datetime1">
              <a:rPr lang="en-US" smtClean="0"/>
              <a:t>7/2/2025</a:t>
            </a:fld>
            <a:endParaRPr lang="en-US" dirty="0"/>
          </a:p>
        </p:txBody>
      </p:sp>
      <p:sp>
        <p:nvSpPr>
          <p:cNvPr id="4" name="Footer Placeholder 3">
            <a:extLst>
              <a:ext uri="{FF2B5EF4-FFF2-40B4-BE49-F238E27FC236}">
                <a16:creationId xmlns:a16="http://schemas.microsoft.com/office/drawing/2014/main" id="{67A0C24D-14BB-46C9-A4C2-DB15E4FB9B2B}"/>
              </a:ext>
            </a:extLst>
          </p:cNvPr>
          <p:cNvSpPr>
            <a:spLocks noGrp="1"/>
          </p:cNvSpPr>
          <p:nvPr>
            <p:ph type="ftr" sz="quarter" idx="13"/>
          </p:nvPr>
        </p:nvSpPr>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B033D085-5F13-41E2-9C46-08E3E2846CC8}"/>
              </a:ext>
            </a:extLst>
          </p:cNvPr>
          <p:cNvSpPr>
            <a:spLocks noGrp="1"/>
          </p:cNvSpPr>
          <p:nvPr>
            <p:ph type="sldNum" sz="quarter" idx="14"/>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34113429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57107" y="999068"/>
            <a:ext cx="4876800" cy="645284"/>
          </a:xfrm>
          <a:prstGeom prst="rect">
            <a:avLst/>
          </a:prstGeom>
        </p:spPr>
        <p:txBody>
          <a:bodyPr lIns="0" tIns="0" rIns="0" bIns="0" anchor="b"/>
          <a:lstStyle/>
          <a:p>
            <a:r>
              <a:rPr lang="en-US" dirty="0"/>
              <a:t>Click to edit</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57107" y="2286003"/>
            <a:ext cx="4876800" cy="2332729"/>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a:t>
            </a:r>
          </a:p>
        </p:txBody>
      </p:sp>
      <p:cxnSp>
        <p:nvCxnSpPr>
          <p:cNvPr id="11" name="Straight Connector 10">
            <a:extLst>
              <a:ext uri="{FF2B5EF4-FFF2-40B4-BE49-F238E27FC236}">
                <a16:creationId xmlns:a16="http://schemas.microsoft.com/office/drawing/2014/main" id="{0C23E260-2F88-C54F-893E-80966D14934A}"/>
              </a:ext>
            </a:extLst>
          </p:cNvPr>
          <p:cNvCxnSpPr>
            <a:cxnSpLocks/>
          </p:cNvCxnSpPr>
          <p:nvPr userDrawn="1"/>
        </p:nvCxnSpPr>
        <p:spPr>
          <a:xfrm>
            <a:off x="6261560" y="1869925"/>
            <a:ext cx="4872347" cy="0"/>
          </a:xfrm>
          <a:prstGeom prst="line">
            <a:avLst/>
          </a:prstGeom>
          <a:ln w="76200"/>
        </p:spPr>
        <p:style>
          <a:lnRef idx="1">
            <a:schemeClr val="dk1"/>
          </a:lnRef>
          <a:fillRef idx="0">
            <a:schemeClr val="dk1"/>
          </a:fillRef>
          <a:effectRef idx="0">
            <a:schemeClr val="dk1"/>
          </a:effectRef>
          <a:fontRef idx="minor">
            <a:schemeClr val="tx1"/>
          </a:fontRef>
        </p:style>
      </p:cxn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0" y="990600"/>
            <a:ext cx="4837176" cy="4837176"/>
          </a:xfrm>
          <a:prstGeom prst="rect">
            <a:avLst/>
          </a:prstGeom>
        </p:spPr>
        <p:txBody>
          <a:bodyPr/>
          <a:lstStyle/>
          <a:p>
            <a:endParaRPr lang="en-US" dirty="0"/>
          </a:p>
        </p:txBody>
      </p:sp>
      <p:sp>
        <p:nvSpPr>
          <p:cNvPr id="9" name="Content Placeholder 13">
            <a:extLst>
              <a:ext uri="{FF2B5EF4-FFF2-40B4-BE49-F238E27FC236}">
                <a16:creationId xmlns:a16="http://schemas.microsoft.com/office/drawing/2014/main" id="{8B57D363-927D-CE43-AD8A-2F5E6CC59E9F}"/>
              </a:ext>
            </a:extLst>
          </p:cNvPr>
          <p:cNvSpPr>
            <a:spLocks noGrp="1"/>
          </p:cNvSpPr>
          <p:nvPr>
            <p:ph sz="quarter" idx="12"/>
          </p:nvPr>
        </p:nvSpPr>
        <p:spPr>
          <a:xfrm>
            <a:off x="6257107" y="4659581"/>
            <a:ext cx="4876800" cy="543031"/>
          </a:xfrm>
          <a:prstGeom prst="rect">
            <a:avLst/>
          </a:prstGeom>
        </p:spPr>
        <p:txBody>
          <a:bodyPr lIns="0" tIns="0" rIns="0" bIns="0" anchor="t"/>
          <a:lstStyle>
            <a:lvl1pPr marL="0" indent="0">
              <a:buFontTx/>
              <a:buNone/>
              <a:defRPr sz="16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a:t>
            </a:r>
          </a:p>
        </p:txBody>
      </p:sp>
      <p:sp>
        <p:nvSpPr>
          <p:cNvPr id="6" name="Date Placeholder 5">
            <a:extLst>
              <a:ext uri="{FF2B5EF4-FFF2-40B4-BE49-F238E27FC236}">
                <a16:creationId xmlns:a16="http://schemas.microsoft.com/office/drawing/2014/main" id="{DB2FDBC3-20E9-45B6-850D-2F34EA22D1B8}"/>
              </a:ext>
            </a:extLst>
          </p:cNvPr>
          <p:cNvSpPr>
            <a:spLocks noGrp="1"/>
          </p:cNvSpPr>
          <p:nvPr>
            <p:ph type="dt" sz="half" idx="13"/>
          </p:nvPr>
        </p:nvSpPr>
        <p:spPr/>
        <p:txBody>
          <a:bodyPr/>
          <a:lstStyle/>
          <a:p>
            <a:fld id="{BB428E94-BAAD-47BD-A82A-ACEA6AE4A985}" type="datetime1">
              <a:rPr lang="en-US" smtClean="0"/>
              <a:t>7/2/2025</a:t>
            </a:fld>
            <a:endParaRPr lang="en-US" dirty="0"/>
          </a:p>
        </p:txBody>
      </p:sp>
      <p:sp>
        <p:nvSpPr>
          <p:cNvPr id="7" name="Footer Placeholder 6">
            <a:extLst>
              <a:ext uri="{FF2B5EF4-FFF2-40B4-BE49-F238E27FC236}">
                <a16:creationId xmlns:a16="http://schemas.microsoft.com/office/drawing/2014/main" id="{BC17A152-7FD0-42FA-9937-8667D4B75152}"/>
              </a:ext>
            </a:extLst>
          </p:cNvPr>
          <p:cNvSpPr>
            <a:spLocks noGrp="1"/>
          </p:cNvSpPr>
          <p:nvPr>
            <p:ph type="ftr" sz="quarter" idx="14"/>
          </p:nvPr>
        </p:nvSpPr>
        <p:spPr/>
        <p:txBody>
          <a:bodyPr/>
          <a:lstStyle/>
          <a:p>
            <a:endParaRPr lang="en-US" dirty="0">
              <a:solidFill>
                <a:schemeClr val="bg1"/>
              </a:solidFill>
            </a:endParaRPr>
          </a:p>
        </p:txBody>
      </p:sp>
      <p:sp>
        <p:nvSpPr>
          <p:cNvPr id="8" name="Slide Number Placeholder 7">
            <a:extLst>
              <a:ext uri="{FF2B5EF4-FFF2-40B4-BE49-F238E27FC236}">
                <a16:creationId xmlns:a16="http://schemas.microsoft.com/office/drawing/2014/main" id="{B687AABD-BCAB-4325-8510-954CAAD92A9D}"/>
              </a:ext>
            </a:extLst>
          </p:cNvPr>
          <p:cNvSpPr>
            <a:spLocks noGrp="1"/>
          </p:cNvSpPr>
          <p:nvPr>
            <p:ph type="sldNum" sz="quarter" idx="15"/>
          </p:nvPr>
        </p:nvSpPr>
        <p:spPr/>
        <p:txBody>
          <a:bodyPr/>
          <a:lstStyle/>
          <a:p>
            <a:fld id="{7782931A-7D25-4B4B-9464-57AE418934A3}" type="slidenum">
              <a:rPr lang="en-US" smtClean="0"/>
              <a:pPr/>
              <a:t>‹#›</a:t>
            </a:fld>
            <a:endParaRPr lang="en-US"/>
          </a:p>
        </p:txBody>
      </p:sp>
    </p:spTree>
    <p:extLst>
      <p:ext uri="{BB962C8B-B14F-4D97-AF65-F5344CB8AC3E}">
        <p14:creationId xmlns:p14="http://schemas.microsoft.com/office/powerpoint/2010/main" val="14735423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7E71-0276-4E21-AED4-3D68C7AB9F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04F8E-8422-4D65-8638-BC619BEA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706D0-68B6-4584-9104-43FABFDD8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DD8987-1BDF-450D-9E28-8842D5E50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67F2F-A661-455F-B665-06BC4159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11757-2C41-4E0E-8B8E-53B5C674A8D4}"/>
              </a:ext>
            </a:extLst>
          </p:cNvPr>
          <p:cNvSpPr>
            <a:spLocks noGrp="1"/>
          </p:cNvSpPr>
          <p:nvPr>
            <p:ph type="dt" sz="half" idx="10"/>
          </p:nvPr>
        </p:nvSpPr>
        <p:spPr/>
        <p:txBody>
          <a:bodyPr/>
          <a:lstStyle/>
          <a:p>
            <a:fld id="{AD5E7A2E-D01D-4810-A113-9D2EE76B3FB2}" type="datetime1">
              <a:rPr lang="en-US" smtClean="0"/>
              <a:t>7/2/2025</a:t>
            </a:fld>
            <a:endParaRPr lang="en-GB"/>
          </a:p>
        </p:txBody>
      </p:sp>
      <p:sp>
        <p:nvSpPr>
          <p:cNvPr id="8" name="Footer Placeholder 7">
            <a:extLst>
              <a:ext uri="{FF2B5EF4-FFF2-40B4-BE49-F238E27FC236}">
                <a16:creationId xmlns:a16="http://schemas.microsoft.com/office/drawing/2014/main" id="{7E6FDE04-55D9-4B25-99DC-B90977D7E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B3EB46-248C-4AE2-8697-C04D94BB01B4}"/>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38064276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7F6-E279-4A29-90DC-077F9EDCC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654110-6BF9-45A8-BF8F-82728286A22B}"/>
              </a:ext>
            </a:extLst>
          </p:cNvPr>
          <p:cNvSpPr>
            <a:spLocks noGrp="1"/>
          </p:cNvSpPr>
          <p:nvPr>
            <p:ph type="dt" sz="half" idx="10"/>
          </p:nvPr>
        </p:nvSpPr>
        <p:spPr/>
        <p:txBody>
          <a:bodyPr/>
          <a:lstStyle/>
          <a:p>
            <a:fld id="{4AA1A1FB-9E5A-42FA-B123-60F49FAB29C6}" type="datetime1">
              <a:rPr lang="en-US" smtClean="0"/>
              <a:t>7/2/2025</a:t>
            </a:fld>
            <a:endParaRPr lang="en-GB"/>
          </a:p>
        </p:txBody>
      </p:sp>
      <p:sp>
        <p:nvSpPr>
          <p:cNvPr id="4" name="Footer Placeholder 3">
            <a:extLst>
              <a:ext uri="{FF2B5EF4-FFF2-40B4-BE49-F238E27FC236}">
                <a16:creationId xmlns:a16="http://schemas.microsoft.com/office/drawing/2014/main" id="{A666D97B-FAD8-49F8-9068-F412919E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53C998-AE74-4E51-ADEA-5110300257E5}"/>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3122706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9771F-2E3F-4E76-A28B-16E38FAC6FF9}"/>
              </a:ext>
            </a:extLst>
          </p:cNvPr>
          <p:cNvSpPr>
            <a:spLocks noGrp="1"/>
          </p:cNvSpPr>
          <p:nvPr>
            <p:ph type="dt" sz="half" idx="10"/>
          </p:nvPr>
        </p:nvSpPr>
        <p:spPr/>
        <p:txBody>
          <a:bodyPr/>
          <a:lstStyle/>
          <a:p>
            <a:fld id="{D7E178C9-1C8A-46CC-AA25-BBAE07CF9C6B}" type="datetime1">
              <a:rPr lang="en-US" smtClean="0"/>
              <a:t>7/2/2025</a:t>
            </a:fld>
            <a:endParaRPr lang="en-GB"/>
          </a:p>
        </p:txBody>
      </p:sp>
      <p:sp>
        <p:nvSpPr>
          <p:cNvPr id="3" name="Footer Placeholder 2">
            <a:extLst>
              <a:ext uri="{FF2B5EF4-FFF2-40B4-BE49-F238E27FC236}">
                <a16:creationId xmlns:a16="http://schemas.microsoft.com/office/drawing/2014/main" id="{C00CD126-7193-48AA-A3DB-054C49AC4F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BBF1F-D502-401C-99E3-C21C361B366A}"/>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6980601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C17B-5B14-4605-AD9B-93015A9DE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6AC434-EBDB-4E0E-A1D0-6259DA89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AEEA05-45E4-47CC-B6E8-2030548C1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D3D26-1028-4D10-8A3D-49CEC0688B58}"/>
              </a:ext>
            </a:extLst>
          </p:cNvPr>
          <p:cNvSpPr>
            <a:spLocks noGrp="1"/>
          </p:cNvSpPr>
          <p:nvPr>
            <p:ph type="dt" sz="half" idx="10"/>
          </p:nvPr>
        </p:nvSpPr>
        <p:spPr/>
        <p:txBody>
          <a:bodyPr/>
          <a:lstStyle/>
          <a:p>
            <a:fld id="{7A2B4083-90E0-41CD-8D96-09B16BEA397B}" type="datetime1">
              <a:rPr lang="en-US" smtClean="0"/>
              <a:t>7/2/2025</a:t>
            </a:fld>
            <a:endParaRPr lang="en-GB"/>
          </a:p>
        </p:txBody>
      </p:sp>
      <p:sp>
        <p:nvSpPr>
          <p:cNvPr id="6" name="Footer Placeholder 5">
            <a:extLst>
              <a:ext uri="{FF2B5EF4-FFF2-40B4-BE49-F238E27FC236}">
                <a16:creationId xmlns:a16="http://schemas.microsoft.com/office/drawing/2014/main" id="{C80C36CA-9BFA-405C-972D-FE5C4F2B4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6DE900-576F-4BEB-ADF4-EBDB2304FDF6}"/>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142775887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F84F-914C-4ABE-A6EA-F467698D2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3B5774-1271-43BE-A14D-C105CEDA9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A7513A-C139-41AA-9142-D0F2E20B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03304-D4D3-463D-9D38-976DABCE2B25}"/>
              </a:ext>
            </a:extLst>
          </p:cNvPr>
          <p:cNvSpPr>
            <a:spLocks noGrp="1"/>
          </p:cNvSpPr>
          <p:nvPr>
            <p:ph type="dt" sz="half" idx="10"/>
          </p:nvPr>
        </p:nvSpPr>
        <p:spPr/>
        <p:txBody>
          <a:bodyPr/>
          <a:lstStyle/>
          <a:p>
            <a:fld id="{9DAD1CBA-9B0E-4848-A00E-BFCA87995D7D}" type="datetime1">
              <a:rPr lang="en-US" smtClean="0"/>
              <a:t>7/2/2025</a:t>
            </a:fld>
            <a:endParaRPr lang="en-GB"/>
          </a:p>
        </p:txBody>
      </p:sp>
      <p:sp>
        <p:nvSpPr>
          <p:cNvPr id="6" name="Footer Placeholder 5">
            <a:extLst>
              <a:ext uri="{FF2B5EF4-FFF2-40B4-BE49-F238E27FC236}">
                <a16:creationId xmlns:a16="http://schemas.microsoft.com/office/drawing/2014/main" id="{40498AC0-B926-43C9-8707-B1EC9A4CCC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7D12A8-0339-412F-AA18-32F786864F07}"/>
              </a:ext>
            </a:extLst>
          </p:cNvPr>
          <p:cNvSpPr>
            <a:spLocks noGrp="1"/>
          </p:cNvSpPr>
          <p:nvPr>
            <p:ph type="sldNum" sz="quarter" idx="12"/>
          </p:nvPr>
        </p:nvSpPr>
        <p:spPr/>
        <p:txBody>
          <a:bodyPr/>
          <a:lstStyle/>
          <a:p>
            <a:fld id="{10B37B4D-B1ED-498C-8838-3D6A4F27AD60}" type="slidenum">
              <a:rPr lang="en-GB" smtClean="0"/>
              <a:t>‹#›</a:t>
            </a:fld>
            <a:endParaRPr lang="en-GB"/>
          </a:p>
        </p:txBody>
      </p:sp>
    </p:spTree>
    <p:extLst>
      <p:ext uri="{BB962C8B-B14F-4D97-AF65-F5344CB8AC3E}">
        <p14:creationId xmlns:p14="http://schemas.microsoft.com/office/powerpoint/2010/main" val="27121574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F2985-CA0F-41D5-BA2A-6021D04A5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2DA95-C3B5-4844-B632-1C13424B8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F6580-E0EF-4034-BD0F-2BC2827EC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8FBC6-66F2-4705-8AA8-F9D8D7B0D694}" type="datetime1">
              <a:rPr lang="en-US" smtClean="0"/>
              <a:t>7/2/2025</a:t>
            </a:fld>
            <a:endParaRPr lang="en-GB"/>
          </a:p>
        </p:txBody>
      </p:sp>
      <p:sp>
        <p:nvSpPr>
          <p:cNvPr id="5" name="Footer Placeholder 4">
            <a:extLst>
              <a:ext uri="{FF2B5EF4-FFF2-40B4-BE49-F238E27FC236}">
                <a16:creationId xmlns:a16="http://schemas.microsoft.com/office/drawing/2014/main" id="{6FA81035-5662-4B0D-A7B3-70E212A5E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036078-EB5E-4C46-B563-7D2DE3676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7B4D-B1ED-498C-8838-3D6A4F27AD60}" type="slidenum">
              <a:rPr lang="en-GB" smtClean="0"/>
              <a:t>‹#›</a:t>
            </a:fld>
            <a:endParaRPr lang="en-GB"/>
          </a:p>
        </p:txBody>
      </p:sp>
    </p:spTree>
    <p:extLst>
      <p:ext uri="{BB962C8B-B14F-4D97-AF65-F5344CB8AC3E}">
        <p14:creationId xmlns:p14="http://schemas.microsoft.com/office/powerpoint/2010/main" val="357324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7/2/2025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2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2A3DC27-FB14-430F-B6BA-29C7ED6E75AC}" type="datetime1">
              <a:rPr lang="en-US" smtClean="0"/>
              <a:t>7/2/2025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3310582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anice.fernandes@uwl.ac.u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simplilearn.com/tutorials/artificial-intelligence-tutoria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era-journals.onlinelibrary.wiley.com/doi/10.1111/bjet.13585"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hyperlink" Target="https://www.elsevier.com/products/scopus/scopus-ai" TargetMode="External"/><Relationship Id="rId13" Type="http://schemas.openxmlformats.org/officeDocument/2006/relationships/hyperlink" Target="https://www.leedsbeckett.ac.uk/student-information/academic-skills-and-advice/academic-integrity/" TargetMode="External"/><Relationship Id="rId3" Type="http://schemas.openxmlformats.org/officeDocument/2006/relationships/hyperlink" Target="https://academia.stackexchange.com/" TargetMode="External"/><Relationship Id="rId7" Type="http://schemas.openxmlformats.org/officeDocument/2006/relationships/hyperlink" Target="https://eu.usatoday.com/story/news/education/2023/01/31/chatgpt-creators-new-tool-help-teachers-catch-students-using-ai/11156604002/" TargetMode="External"/><Relationship Id="rId12" Type="http://schemas.openxmlformats.org/officeDocument/2006/relationships/hyperlink" Target="https://www.nottingham.ac.uk/currentstudents/news/using-artificial-intelligence-in-your-studies" TargetMode="External"/><Relationship Id="rId2" Type="http://schemas.openxmlformats.org/officeDocument/2006/relationships/hyperlink" Target="https://www.economist.com/united-states/2024/02/28/is-googles-gemini-chatbot-woke-by-accident-or-design" TargetMode="External"/><Relationship Id="rId1" Type="http://schemas.openxmlformats.org/officeDocument/2006/relationships/slideLayout" Target="../slideLayouts/slideLayout7.xml"/><Relationship Id="rId6" Type="http://schemas.openxmlformats.org/officeDocument/2006/relationships/hyperlink" Target="https://eu.usatoday.com/story/news/education/2023/01/30/chatgpt-going-banned-teachers-sound-alarm-new-ai-tech/11069593002/" TargetMode="External"/><Relationship Id="rId11" Type="http://schemas.openxmlformats.org/officeDocument/2006/relationships/hyperlink" Target="https://docs.google.com/document/d/1UXBBKWMJ4oIcsXtigETU0L82I2DHFBZy3bFxGajVrbQ/copy" TargetMode="External"/><Relationship Id="rId5" Type="http://schemas.openxmlformats.org/officeDocument/2006/relationships/hyperlink" Target="https://www.bbc.co.uk/news/education-65316283" TargetMode="External"/><Relationship Id="rId15" Type="http://schemas.openxmlformats.org/officeDocument/2006/relationships/hyperlink" Target="https://www.newsweek.com/college-ai-students-professor-chatgpt-2073192" TargetMode="External"/><Relationship Id="rId10" Type="http://schemas.openxmlformats.org/officeDocument/2006/relationships/hyperlink" Target="https://www.sheffield.ac.uk/saas/elevate/ai-principles" TargetMode="External"/><Relationship Id="rId4" Type="http://schemas.openxmlformats.org/officeDocument/2006/relationships/hyperlink" Target="https://www.cilip.org.uk/news/661388/Can-AI-do-your-reading-for-you--should-it.htm" TargetMode="External"/><Relationship Id="rId9" Type="http://schemas.openxmlformats.org/officeDocument/2006/relationships/hyperlink" Target="https://www.sciencedirect.com/science/article/pii/S0001299823000363?casa_token=g72vNJeoImsAAAAA:2ProUyh_lT-RgeI-Fb4ZGqqS_5Eb9nXCkPvExFXYb54neVIWiTbiRL7t5p_Cf6OqcHqsXtmc-6Ko" TargetMode="External"/><Relationship Id="rId14" Type="http://schemas.openxmlformats.org/officeDocument/2006/relationships/hyperlink" Target="https://eur01.safelinks.protection.outlook.com/?url=https%3A%2F%2Fwonkhe.com%2Fblogs%2Fwhat-does-it-mean-if-students-think-that-ai-is-more-intelligent-than-they-are%2F%3Futm_medium%3Demail%26utm_campaign%3DWonkhe%2520Daily%2520Briefing%2520%2520Thursday%25201%2520May%26utm_content%3DWonkhe%2520Daily%2520Briefing%2520%2520Thursday%25201%2520May%2BCID_4f9ffdc7747392fb11daf3db1612b16c%26utm_source%3DEmail%2520marketing%2520software%26utm_term%3DWhat%2520does%2520it%2520mean%2520if%2520students%2520think%2520that%2520AI%2520is%2520more%2520intelligent%2520than%2520they%2520are&amp;data=05%7C02%7Cjanice.fernandes%40uwl.ac.uk%7C6c96a9df18d24c3b034c08dd89a1b1cc%7Cb0abd1ed496642749f1959dd663e81f5%7C0%7C0%7C638818049738854350%7CUnknown%7CTWFpbGZsb3d8eyJFbXB0eU1hcGkiOnRydWUsIlYiOiIwLjAuMDAwMCIsIlAiOiJXaW4zMiIsIkFOIjoiTWFpbCIsIldUIjoyfQ%3D%3D%7C0%7C%7C%7C&amp;sdata=fYJGq%2F5yTrkoCDaXfowz594UQ58Alrb5vCTFor%2BMj2o%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hepi.ac.uk/wp-content/uploads/2024/01/HEPI-Policy-Note-51.pdf"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186/s41239-023-00411-8"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www.advance-he.ac.uk/news-and-views/excited-concerned-and-curious-student-perspectives-learning-and-working-era-ai?_gl=1*1d1k2wz*_gcl_au*ODE4OTUzNTY5LjE3NDYzMzgwNzk.&amp;_ga=2.77985556.1652194242.1746338079-1062670771.1746338079"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nationalcentreforai.jiscinvolve.org/wp/2025/03/27/mislabelled-cats-deep-research-and-bigger-and-better-a-few-recent-llm-tren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8000">
              <a:schemeClr val="bg1"/>
            </a:gs>
            <a:gs pos="70000">
              <a:schemeClr val="accent1">
                <a:lumMod val="5000"/>
                <a:lumOff val="95000"/>
              </a:schemeClr>
            </a:gs>
            <a:gs pos="51000">
              <a:schemeClr val="accent6">
                <a:lumMod val="40000"/>
                <a:lumOff val="60000"/>
                <a:alpha val="73000"/>
              </a:schemeClr>
            </a:gs>
            <a:gs pos="6000">
              <a:schemeClr val="accent1">
                <a:lumMod val="45000"/>
                <a:lumOff val="55000"/>
              </a:schemeClr>
            </a:gs>
            <a:gs pos="100000">
              <a:schemeClr val="accent4">
                <a:lumMod val="40000"/>
                <a:lumOff val="60000"/>
                <a:alpha val="92000"/>
              </a:schemeClr>
            </a:gs>
          </a:gsLst>
          <a:lin ang="3600000" scaled="0"/>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81867E-7FA9-427D-B82E-3945B03BFBAE}"/>
              </a:ext>
            </a:extLst>
          </p:cNvPr>
          <p:cNvSpPr txBox="1"/>
          <p:nvPr/>
        </p:nvSpPr>
        <p:spPr>
          <a:xfrm>
            <a:off x="8063545" y="5255613"/>
            <a:ext cx="365759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Dr.</a:t>
            </a: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 Janice Fernandes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rPr>
              <a:t>Academic Support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anose="020B0604020202020204" pitchFamily="34" charset="0"/>
                <a:ea typeface="Tahoma" panose="020B0604030504040204" pitchFamily="34" charset="0"/>
                <a:cs typeface="Arial" panose="020B0604020202020204" pitchFamily="34" charset="0"/>
              </a:rPr>
              <a:t>University of West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anose="020B0604020202020204" pitchFamily="34" charset="0"/>
                <a:ea typeface="Tahoma" panose="020B0604030504040204" pitchFamily="34" charset="0"/>
                <a:cs typeface="Arial" panose="020B0604020202020204" pitchFamily="34" charset="0"/>
                <a:hlinkClick r:id="rId3"/>
              </a:rPr>
              <a:t>j</a:t>
            </a:r>
            <a:r>
              <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hlinkClick r:id="rId3"/>
              </a:rPr>
              <a:t>anice.fernandes@uwl.ac.uk</a:t>
            </a:r>
            <a:endParaRPr kumimoji="0" lang="en-GB" sz="1600" b="1" i="0" u="none" strike="noStrike" kern="1200" cap="none" spc="0" normalizeH="0" baseline="0" noProof="0" dirty="0">
              <a:ln>
                <a:noFill/>
              </a:ln>
              <a:solidFill>
                <a:srgbClr val="C00000"/>
              </a:solidFill>
              <a:effectLst/>
              <a:uLnTx/>
              <a:uFillTx/>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00000"/>
              </a:solidFill>
              <a:effectLst/>
              <a:uLnTx/>
              <a:uFillTx/>
              <a:latin typeface="Calibri" panose="020F0502020204030204"/>
            </a:endParaRPr>
          </a:p>
        </p:txBody>
      </p:sp>
      <p:sp>
        <p:nvSpPr>
          <p:cNvPr id="8" name="TextBox 7">
            <a:extLst>
              <a:ext uri="{FF2B5EF4-FFF2-40B4-BE49-F238E27FC236}">
                <a16:creationId xmlns:a16="http://schemas.microsoft.com/office/drawing/2014/main" id="{ECEDB380-3332-4273-A3A1-4E30816B9AC8}"/>
              </a:ext>
            </a:extLst>
          </p:cNvPr>
          <p:cNvSpPr txBox="1"/>
          <p:nvPr/>
        </p:nvSpPr>
        <p:spPr>
          <a:xfrm>
            <a:off x="1295401" y="5378723"/>
            <a:ext cx="1635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May</a:t>
            </a:r>
            <a:r>
              <a:rPr kumimoji="0" lang="en-GB" sz="14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2025</a:t>
            </a:r>
            <a:endParaRPr kumimoji="0" lang="en-GB" sz="1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F3692F78-0F8D-48A1-A90D-4C93E1DB4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3">
            <a:extLst>
              <a:ext uri="{FF2B5EF4-FFF2-40B4-BE49-F238E27FC236}">
                <a16:creationId xmlns:a16="http://schemas.microsoft.com/office/drawing/2014/main" id="{2DCB6481-1177-4168-90BB-154DD379A900}"/>
              </a:ext>
            </a:extLst>
          </p:cNvPr>
          <p:cNvSpPr txBox="1">
            <a:spLocks/>
          </p:cNvSpPr>
          <p:nvPr/>
        </p:nvSpPr>
        <p:spPr>
          <a:xfrm>
            <a:off x="447261" y="922410"/>
            <a:ext cx="11390243" cy="227799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5700" b="1" dirty="0">
                <a:solidFill>
                  <a:srgbClr val="C00000"/>
                </a:solidFill>
                <a:latin typeface="Amasis MT Pro Black" panose="02040A04050005020304" pitchFamily="18" charset="0"/>
              </a:rPr>
              <a:t>ARTIFICIAL INTELLIGENCE AND PERCEPTIONS </a:t>
            </a:r>
          </a:p>
          <a:p>
            <a:pPr algn="ctr">
              <a:defRPr/>
            </a:pPr>
            <a:endParaRPr lang="en-GB" sz="4200" b="1" dirty="0">
              <a:solidFill>
                <a:srgbClr val="002060"/>
              </a:solidFill>
              <a:latin typeface="Amasis MT Pro Black" panose="02040A04050005020304" pitchFamily="18" charset="0"/>
            </a:endParaRPr>
          </a:p>
          <a:p>
            <a:pPr algn="ctr">
              <a:defRPr/>
            </a:pPr>
            <a:r>
              <a:rPr lang="en-GB" sz="4200" b="1" dirty="0">
                <a:solidFill>
                  <a:srgbClr val="002060"/>
                </a:solidFill>
                <a:latin typeface="Amasis MT Pro Black" panose="02040A04050005020304" pitchFamily="18" charset="0"/>
              </a:rPr>
              <a:t>  </a:t>
            </a:r>
          </a:p>
          <a:p>
            <a:pPr algn="ctr">
              <a:defRPr/>
            </a:pPr>
            <a:r>
              <a:rPr lang="en-GB" sz="5100" b="1" dirty="0">
                <a:solidFill>
                  <a:srgbClr val="002060"/>
                </a:solidFill>
                <a:latin typeface="Amasis MT Pro Black" panose="02040A04050005020304" pitchFamily="18" charset="0"/>
              </a:rPr>
              <a:t>The student, the teacher and the librarian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noProof="0" dirty="0">
                <a:ln>
                  <a:noFill/>
                </a:ln>
                <a:solidFill>
                  <a:srgbClr val="002060"/>
                </a:solidFill>
                <a:effectLst/>
                <a:uLnTx/>
                <a:uFillTx/>
                <a:latin typeface="Amasis MT Pro Black" panose="02040A04050005020304" pitchFamily="18" charset="0"/>
                <a:ea typeface="+mj-ea"/>
                <a:cs typeface="+mj-cs"/>
              </a:rPr>
              <a:t> </a:t>
            </a:r>
            <a:r>
              <a:rPr kumimoji="0" lang="en-GB" sz="3200" b="1" i="0" u="none" strike="noStrike" kern="1200" cap="none" spc="0" normalizeH="0" baseline="0" noProof="0" dirty="0">
                <a:ln>
                  <a:noFill/>
                </a:ln>
                <a:solidFill>
                  <a:srgbClr val="002060"/>
                </a:solidFill>
                <a:effectLst/>
                <a:uLnTx/>
                <a:uFillTx/>
                <a:latin typeface="Amasis MT Pro Black" panose="02040A04050005020304" pitchFamily="18" charset="0"/>
                <a:ea typeface="+mj-ea"/>
                <a:cs typeface="+mj-cs"/>
              </a:rPr>
              <a:t>  </a:t>
            </a:r>
          </a:p>
        </p:txBody>
      </p:sp>
      <p:pic>
        <p:nvPicPr>
          <p:cNvPr id="6" name="Picture 5">
            <a:extLst>
              <a:ext uri="{FF2B5EF4-FFF2-40B4-BE49-F238E27FC236}">
                <a16:creationId xmlns:a16="http://schemas.microsoft.com/office/drawing/2014/main" id="{D328F23D-226F-EFA1-FAE0-50DE2F8E0017}"/>
              </a:ext>
            </a:extLst>
          </p:cNvPr>
          <p:cNvPicPr>
            <a:picLocks noChangeAspect="1"/>
          </p:cNvPicPr>
          <p:nvPr/>
        </p:nvPicPr>
        <p:blipFill>
          <a:blip r:embed="rId4"/>
          <a:stretch>
            <a:fillRect/>
          </a:stretch>
        </p:blipFill>
        <p:spPr>
          <a:xfrm>
            <a:off x="4947830" y="3291763"/>
            <a:ext cx="2389104" cy="1356525"/>
          </a:xfrm>
          <a:prstGeom prst="rect">
            <a:avLst/>
          </a:prstGeom>
        </p:spPr>
      </p:pic>
      <p:sp>
        <p:nvSpPr>
          <p:cNvPr id="11" name="TextBox 10">
            <a:extLst>
              <a:ext uri="{FF2B5EF4-FFF2-40B4-BE49-F238E27FC236}">
                <a16:creationId xmlns:a16="http://schemas.microsoft.com/office/drawing/2014/main" id="{BC29C8A6-73BB-A458-53AB-7D6143EF9B22}"/>
              </a:ext>
            </a:extLst>
          </p:cNvPr>
          <p:cNvSpPr txBox="1"/>
          <p:nvPr/>
        </p:nvSpPr>
        <p:spPr>
          <a:xfrm>
            <a:off x="3280103" y="4739652"/>
            <a:ext cx="47834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hlinkClick r:id="rId5"/>
              </a:rPr>
              <a:t>Image taken from https://www.simplilearn.com/tutorials/artificial-intelligence-tutorial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90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62B439-93F4-4E2D-BCBC-18320909DC6B}"/>
              </a:ext>
            </a:extLst>
          </p:cNvPr>
          <p:cNvSpPr txBox="1"/>
          <p:nvPr/>
        </p:nvSpPr>
        <p:spPr>
          <a:xfrm>
            <a:off x="654050" y="953230"/>
            <a:ext cx="105208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The graduate employment market and emerging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Written assignment report - 1000 words ,  30% weightage, 40% pass mark </a:t>
            </a:r>
            <a:endParaRPr kumimoji="0" lang="en-GB" sz="1800" b="0" i="0" u="none" strike="noStrike" kern="1200" cap="none" spc="0" normalizeH="0" baseline="0" noProof="0" dirty="0">
              <a:ln>
                <a:noFill/>
              </a:ln>
              <a:solidFill>
                <a:srgbClr val="002060"/>
              </a:solidFill>
              <a:effectLst/>
              <a:uLnTx/>
              <a:uFillTx/>
              <a:latin typeface="Calibri" panose="020F0502020204030204"/>
            </a:endParaRPr>
          </a:p>
        </p:txBody>
      </p:sp>
      <p:sp>
        <p:nvSpPr>
          <p:cNvPr id="11" name="TextBox 10">
            <a:extLst>
              <a:ext uri="{FF2B5EF4-FFF2-40B4-BE49-F238E27FC236}">
                <a16:creationId xmlns:a16="http://schemas.microsoft.com/office/drawing/2014/main" id="{BD453231-381E-4468-B80A-7BE1EA80D55A}"/>
              </a:ext>
            </a:extLst>
          </p:cNvPr>
          <p:cNvSpPr txBox="1"/>
          <p:nvPr/>
        </p:nvSpPr>
        <p:spPr>
          <a:xfrm>
            <a:off x="1091019" y="438313"/>
            <a:ext cx="867309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BA40103E - Employability Skills</a:t>
            </a:r>
          </a:p>
        </p:txBody>
      </p:sp>
      <p:sp>
        <p:nvSpPr>
          <p:cNvPr id="14" name="Rectangle 1">
            <a:extLst>
              <a:ext uri="{FF2B5EF4-FFF2-40B4-BE49-F238E27FC236}">
                <a16:creationId xmlns:a16="http://schemas.microsoft.com/office/drawing/2014/main" id="{6BF356A6-A7CE-4308-BEA9-4020C68493BB}"/>
              </a:ext>
            </a:extLst>
          </p:cNvPr>
          <p:cNvSpPr>
            <a:spLocks noChangeArrowheads="1"/>
          </p:cNvSpPr>
          <p:nvPr/>
        </p:nvSpPr>
        <p:spPr bwMode="auto">
          <a:xfrm>
            <a:off x="1091019" y="2200041"/>
            <a:ext cx="6382440" cy="386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RESULTS FROM CHATGPT</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Remote work and flexibility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Technology and digital skills</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Continued learning and adaptability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Green jobs and sustainability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Healthcare and biotechnology</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Entrepreneurship and startups</a:t>
            </a:r>
          </a:p>
          <a:p>
            <a:pPr marL="342900" marR="0" lvl="0" indent="-342900" algn="l" defTabSz="914400" rtl="0" eaLnBrk="0" fontAlgn="base" latinLnBrk="0" hangingPunct="0">
              <a:lnSpc>
                <a:spcPct val="100000"/>
              </a:lnSpc>
              <a:spcBef>
                <a:spcPct val="0"/>
              </a:spcBef>
              <a:spcAft>
                <a:spcPct val="0"/>
              </a:spcAft>
              <a:buClr>
                <a:prstClr val="black"/>
              </a:buClr>
              <a:buSzTx/>
              <a:buFont typeface="Wingdings" panose="05000000000000000000" pitchFamily="2" charset="2"/>
              <a:buChar char="v"/>
              <a:tabLst/>
              <a:defRPr/>
            </a:pPr>
            <a:r>
              <a:rPr kumimoji="0" lang="en-US" altLang="en-US" sz="25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Globalization and cross-cultural competence</a:t>
            </a:r>
          </a:p>
        </p:txBody>
      </p:sp>
      <p:sp>
        <p:nvSpPr>
          <p:cNvPr id="15" name="Rectangle 2">
            <a:extLst>
              <a:ext uri="{FF2B5EF4-FFF2-40B4-BE49-F238E27FC236}">
                <a16:creationId xmlns:a16="http://schemas.microsoft.com/office/drawing/2014/main" id="{727BE871-F224-4671-8150-9C79F069BEB8}"/>
              </a:ext>
            </a:extLst>
          </p:cNvPr>
          <p:cNvSpPr>
            <a:spLocks noChangeArrowheads="1"/>
          </p:cNvSpPr>
          <p:nvPr/>
        </p:nvSpPr>
        <p:spPr bwMode="auto">
          <a:xfrm>
            <a:off x="0" y="0"/>
            <a:ext cx="1308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öhne"/>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C07C770B-0ECF-48EE-8183-590D6165615E}"/>
              </a:ext>
            </a:extLst>
          </p:cNvPr>
          <p:cNvSpPr txBox="1"/>
          <p:nvPr/>
        </p:nvSpPr>
        <p:spPr>
          <a:xfrm>
            <a:off x="6818243" y="2171794"/>
            <a:ext cx="4605130" cy="1692771"/>
          </a:xfrm>
          <a:prstGeom prst="rect">
            <a:avLst/>
          </a:prstGeom>
          <a:noFill/>
          <a:ln w="19050">
            <a:solidFill>
              <a:schemeClr val="tx1"/>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Good set of points </a:t>
            </a:r>
            <a:r>
              <a:rPr lang="en-GB" sz="2600" dirty="0">
                <a:solidFill>
                  <a:srgbClr val="C00000"/>
                </a:solidFill>
                <a:latin typeface="Times New Roman" panose="02020603050405020304" pitchFamily="18" charset="0"/>
                <a:cs typeface="Times New Roman" panose="02020603050405020304" pitchFamily="18" charset="0"/>
              </a:rPr>
              <a:t>but v</a:t>
            </a:r>
            <a:r>
              <a:rPr kumimoji="0" lang="en-GB" sz="26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ery</a:t>
            </a: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vague and  repetitive, </a:t>
            </a:r>
            <a:r>
              <a:rPr lang="en-GB" sz="2600" dirty="0">
                <a:solidFill>
                  <a:srgbClr val="C00000"/>
                </a:solidFill>
                <a:latin typeface="Times New Roman" panose="02020603050405020304" pitchFamily="18" charset="0"/>
                <a:cs typeface="Times New Roman" panose="02020603050405020304" pitchFamily="18" charset="0"/>
              </a:rPr>
              <a:t> O</a:t>
            </a:r>
            <a:r>
              <a:rPr kumimoji="0" lang="en-GB" sz="26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ld</a:t>
            </a:r>
            <a:r>
              <a:rPr kumimoji="0" lang="en-GB" sz="2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thoughts and probably everyone in the class has the same flow!</a:t>
            </a:r>
          </a:p>
        </p:txBody>
      </p:sp>
      <p:sp>
        <p:nvSpPr>
          <p:cNvPr id="2" name="Arrow: Right 1">
            <a:extLst>
              <a:ext uri="{FF2B5EF4-FFF2-40B4-BE49-F238E27FC236}">
                <a16:creationId xmlns:a16="http://schemas.microsoft.com/office/drawing/2014/main" id="{1BA5D338-457E-14A2-9C4C-8F11B66B7B55}"/>
              </a:ext>
            </a:extLst>
          </p:cNvPr>
          <p:cNvSpPr/>
          <p:nvPr/>
        </p:nvSpPr>
        <p:spPr>
          <a:xfrm>
            <a:off x="7278329" y="5169345"/>
            <a:ext cx="3910379" cy="107502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 Box 2">
            <a:extLst>
              <a:ext uri="{FF2B5EF4-FFF2-40B4-BE49-F238E27FC236}">
                <a16:creationId xmlns:a16="http://schemas.microsoft.com/office/drawing/2014/main" id="{46B182C4-4297-8221-FCCA-2CA30DE36FD9}"/>
              </a:ext>
            </a:extLst>
          </p:cNvPr>
          <p:cNvSpPr txBox="1">
            <a:spLocks noChangeArrowheads="1"/>
          </p:cNvSpPr>
          <p:nvPr/>
        </p:nvSpPr>
        <p:spPr bwMode="auto">
          <a:xfrm>
            <a:off x="8130791" y="5517788"/>
            <a:ext cx="1720850" cy="378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200" kern="100" dirty="0">
                <a:effectLst/>
                <a:latin typeface="Aharoni" panose="02010803020104030203" pitchFamily="2" charset="-79"/>
                <a:ea typeface="Aptos" panose="020B0004020202020204" pitchFamily="34" charset="0"/>
                <a:cs typeface="Arial" panose="020B0604020202020204" pitchFamily="34" charset="0"/>
              </a:rPr>
              <a:t>LIBRARIAN</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7ACEC024-9240-10F5-A282-0F86B5D29D90}"/>
              </a:ext>
            </a:extLst>
          </p:cNvPr>
          <p:cNvSpPr/>
          <p:nvPr/>
        </p:nvSpPr>
        <p:spPr>
          <a:xfrm rot="10800000">
            <a:off x="7257868" y="4032632"/>
            <a:ext cx="4406307" cy="107502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 Box 2">
            <a:extLst>
              <a:ext uri="{FF2B5EF4-FFF2-40B4-BE49-F238E27FC236}">
                <a16:creationId xmlns:a16="http://schemas.microsoft.com/office/drawing/2014/main" id="{3540EEB1-352D-74C1-79DF-183651D3F20D}"/>
              </a:ext>
            </a:extLst>
          </p:cNvPr>
          <p:cNvSpPr txBox="1">
            <a:spLocks noChangeArrowheads="1"/>
          </p:cNvSpPr>
          <p:nvPr/>
        </p:nvSpPr>
        <p:spPr bwMode="auto">
          <a:xfrm>
            <a:off x="8303301" y="4390936"/>
            <a:ext cx="2921619" cy="358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800" kern="100" dirty="0">
                <a:effectLst/>
                <a:latin typeface="Aharoni" panose="02010803020104030203" pitchFamily="2" charset="-79"/>
                <a:ea typeface="Aptos" panose="020B0004020202020204" pitchFamily="34" charset="0"/>
                <a:cs typeface="Arial" panose="020B0604020202020204" pitchFamily="34" charset="0"/>
              </a:rPr>
              <a:t>ARTIFICIAL INTELLIGENCE</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961636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800CF-EEC3-4E92-BFBE-35DAC89437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37B4D-B1ED-498C-8838-3D6A4F27AD6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D453231-381E-4468-B80A-7BE1EA80D55A}"/>
              </a:ext>
            </a:extLst>
          </p:cNvPr>
          <p:cNvSpPr txBox="1"/>
          <p:nvPr/>
        </p:nvSpPr>
        <p:spPr>
          <a:xfrm>
            <a:off x="838200" y="465378"/>
            <a:ext cx="104389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BA40103E - Employability Skills</a:t>
            </a:r>
          </a:p>
        </p:txBody>
      </p:sp>
      <p:sp>
        <p:nvSpPr>
          <p:cNvPr id="15" name="Rectangle 2">
            <a:extLst>
              <a:ext uri="{FF2B5EF4-FFF2-40B4-BE49-F238E27FC236}">
                <a16:creationId xmlns:a16="http://schemas.microsoft.com/office/drawing/2014/main" id="{727BE871-F224-4671-8150-9C79F069BEB8}"/>
              </a:ext>
            </a:extLst>
          </p:cNvPr>
          <p:cNvSpPr>
            <a:spLocks noChangeArrowheads="1"/>
          </p:cNvSpPr>
          <p:nvPr/>
        </p:nvSpPr>
        <p:spPr bwMode="auto">
          <a:xfrm>
            <a:off x="0" y="0"/>
            <a:ext cx="1308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öhne"/>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49CB792D-6C41-4932-9AF7-B9F1EAC9F58C}"/>
              </a:ext>
            </a:extLst>
          </p:cNvPr>
          <p:cNvSpPr txBox="1"/>
          <p:nvPr/>
        </p:nvSpPr>
        <p:spPr>
          <a:xfrm>
            <a:off x="509084" y="920022"/>
            <a:ext cx="1052085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The graduate employment market and emerging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rPr>
              <a:t>Written assignment report - 1000 words </a:t>
            </a:r>
          </a:p>
        </p:txBody>
      </p:sp>
      <p:sp>
        <p:nvSpPr>
          <p:cNvPr id="10" name="Rectangle 1">
            <a:extLst>
              <a:ext uri="{FF2B5EF4-FFF2-40B4-BE49-F238E27FC236}">
                <a16:creationId xmlns:a16="http://schemas.microsoft.com/office/drawing/2014/main" id="{337FD0EF-7364-4778-B9F7-F3B8D7B77A83}"/>
              </a:ext>
            </a:extLst>
          </p:cNvPr>
          <p:cNvSpPr>
            <a:spLocks noChangeArrowheads="1"/>
          </p:cNvSpPr>
          <p:nvPr/>
        </p:nvSpPr>
        <p:spPr bwMode="auto">
          <a:xfrm>
            <a:off x="654050" y="2019303"/>
            <a:ext cx="6575004" cy="406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BEFORE YOU GET RESULTS FROM CHATGPT -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learning outcomes </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in the module study guide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assessment criteria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Look at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marking</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scheme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Think of the required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flow</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of the document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Consider the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statistical</a:t>
            </a: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information required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Remember you will be submitting through </a:t>
            </a:r>
            <a:r>
              <a:rPr kumimoji="0" lang="en-GB" sz="2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Turnitin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FECEC1FE-29CD-368B-9772-A528943B875E}"/>
              </a:ext>
            </a:extLst>
          </p:cNvPr>
          <p:cNvSpPr txBox="1"/>
          <p:nvPr/>
        </p:nvSpPr>
        <p:spPr>
          <a:xfrm>
            <a:off x="7557046" y="1958005"/>
            <a:ext cx="4124746" cy="2092881"/>
          </a:xfrm>
          <a:prstGeom prst="rect">
            <a:avLst/>
          </a:prstGeom>
          <a:noFill/>
        </p:spPr>
        <p:txBody>
          <a:bodyPr wrap="square" rtlCol="0">
            <a:spAutoFit/>
          </a:bodyPr>
          <a:lstStyle/>
          <a:p>
            <a:pPr>
              <a:defRPr/>
            </a:pPr>
            <a:r>
              <a:rPr lang="en-GB" sz="2600" dirty="0">
                <a:solidFill>
                  <a:srgbClr val="C00000"/>
                </a:solidFill>
                <a:latin typeface="Times New Roman" panose="02020603050405020304" pitchFamily="18" charset="0"/>
                <a:cs typeface="Times New Roman" panose="02020603050405020304" pitchFamily="18" charset="0"/>
              </a:rPr>
              <a:t>Teach students that you don’t need AI for this  - to think critically, to distinguish fake news and understand what is expected of you !</a:t>
            </a:r>
          </a:p>
        </p:txBody>
      </p:sp>
      <p:pic>
        <p:nvPicPr>
          <p:cNvPr id="1026" name="Picture 2" descr="Library Sign">
            <a:extLst>
              <a:ext uri="{FF2B5EF4-FFF2-40B4-BE49-F238E27FC236}">
                <a16:creationId xmlns:a16="http://schemas.microsoft.com/office/drawing/2014/main" id="{09D4F5E1-7E84-A81B-3909-A79F80918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541" y="4438553"/>
            <a:ext cx="1540659" cy="15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623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64253-6314-54A1-1534-8BEAA3E6CC40}"/>
              </a:ext>
            </a:extLst>
          </p:cNvPr>
          <p:cNvSpPr>
            <a:spLocks noGrp="1"/>
          </p:cNvSpPr>
          <p:nvPr>
            <p:ph type="sldNum" sz="quarter" idx="12"/>
          </p:nvPr>
        </p:nvSpPr>
        <p:spPr/>
        <p:txBody>
          <a:bodyPr/>
          <a:lstStyle/>
          <a:p>
            <a:fld id="{10B37B4D-B1ED-498C-8838-3D6A4F27AD60}" type="slidenum">
              <a:rPr lang="en-GB" smtClean="0"/>
              <a:t>12</a:t>
            </a:fld>
            <a:endParaRPr lang="en-GB"/>
          </a:p>
        </p:txBody>
      </p:sp>
      <p:sp>
        <p:nvSpPr>
          <p:cNvPr id="3" name="TextBox 2">
            <a:extLst>
              <a:ext uri="{FF2B5EF4-FFF2-40B4-BE49-F238E27FC236}">
                <a16:creationId xmlns:a16="http://schemas.microsoft.com/office/drawing/2014/main" id="{F3DCD138-7FB7-02F1-E76F-F54DD3767701}"/>
              </a:ext>
            </a:extLst>
          </p:cNvPr>
          <p:cNvSpPr txBox="1"/>
          <p:nvPr/>
        </p:nvSpPr>
        <p:spPr>
          <a:xfrm>
            <a:off x="742253" y="1433384"/>
            <a:ext cx="8894956" cy="4154984"/>
          </a:xfrm>
          <a:prstGeom prst="rect">
            <a:avLst/>
          </a:prstGeom>
          <a:noFill/>
        </p:spPr>
        <p:txBody>
          <a:bodyPr wrap="square" rtlCol="0">
            <a:spAutoFit/>
          </a:bodyPr>
          <a:lstStyle/>
          <a:p>
            <a:pPr marL="457200" indent="-457200">
              <a:buFont typeface="Wingdings" panose="05000000000000000000" pitchFamily="2" charset="2"/>
              <a:buChar char="v"/>
            </a:pPr>
            <a:r>
              <a:rPr lang="en-GB" sz="26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Tortured phrase - </a:t>
            </a:r>
            <a:r>
              <a:rPr lang="en-GB" sz="26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AI generated text modified to avoid plagiarism detection software. </a:t>
            </a:r>
          </a:p>
          <a:p>
            <a:pPr marL="457200" indent="-457200">
              <a:buFont typeface="Wingdings" panose="05000000000000000000" pitchFamily="2" charset="2"/>
              <a:buChar char="v"/>
            </a:pPr>
            <a:endParaRPr lang="en-GB" sz="26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Bot-</a:t>
            </a:r>
            <a:r>
              <a:rPr lang="en-GB" sz="2600" b="1" dirty="0" err="1">
                <a:solidFill>
                  <a:srgbClr val="002060"/>
                </a:solidFill>
                <a:latin typeface="Tahoma" panose="020B0604030504040204" pitchFamily="34" charset="0"/>
                <a:ea typeface="Tahoma" panose="020B0604030504040204" pitchFamily="34" charset="0"/>
                <a:cs typeface="Tahoma" panose="020B0604030504040204" pitchFamily="34" charset="0"/>
              </a:rPr>
              <a:t>tastic</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performs exceptionally well</a:t>
            </a:r>
          </a:p>
          <a:p>
            <a:pPr marL="457200" indent="-457200">
              <a:buFont typeface="Wingdings" panose="05000000000000000000" pitchFamily="2" charset="2"/>
              <a:buChar char="v"/>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Robo-babble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generates nonsensical or overly technical responses</a:t>
            </a:r>
            <a:r>
              <a:rPr lang="en-GB" sz="2600" b="0" i="0"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p>
          <a:p>
            <a:pPr marL="457200" indent="-457200">
              <a:buFont typeface="Wingdings" panose="05000000000000000000" pitchFamily="2" charset="2"/>
              <a:buChar char="v"/>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Artificial Ignorance -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When an AI fails to understand something simple.</a:t>
            </a:r>
          </a:p>
        </p:txBody>
      </p:sp>
      <p:sp>
        <p:nvSpPr>
          <p:cNvPr id="4" name="TextBox 3">
            <a:extLst>
              <a:ext uri="{FF2B5EF4-FFF2-40B4-BE49-F238E27FC236}">
                <a16:creationId xmlns:a16="http://schemas.microsoft.com/office/drawing/2014/main" id="{2E6773D2-574F-1775-030E-1E9A85C894CB}"/>
              </a:ext>
            </a:extLst>
          </p:cNvPr>
          <p:cNvSpPr txBox="1"/>
          <p:nvPr/>
        </p:nvSpPr>
        <p:spPr>
          <a:xfrm>
            <a:off x="1185863" y="484227"/>
            <a:ext cx="82296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Have you heard of the following AI lingua  </a:t>
            </a:r>
            <a:endParaRPr kumimoji="0" lang="en-GB" sz="3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Image result for funny AI">
            <a:extLst>
              <a:ext uri="{FF2B5EF4-FFF2-40B4-BE49-F238E27FC236}">
                <a16:creationId xmlns:a16="http://schemas.microsoft.com/office/drawing/2014/main" id="{725102A0-C904-D6B5-CFD8-0FEDBC438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463" y="1038225"/>
            <a:ext cx="23907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58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F224-5F48-56E0-5F95-152898E858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24E9FB-E281-1DBF-6EA9-243AA67795D7}"/>
              </a:ext>
            </a:extLst>
          </p:cNvPr>
          <p:cNvSpPr>
            <a:spLocks noGrp="1"/>
          </p:cNvSpPr>
          <p:nvPr>
            <p:ph type="sldNum" sz="quarter" idx="12"/>
          </p:nvPr>
        </p:nvSpPr>
        <p:spPr/>
        <p:txBody>
          <a:bodyPr/>
          <a:lstStyle/>
          <a:p>
            <a:fld id="{10B37B4D-B1ED-498C-8838-3D6A4F27AD60}" type="slidenum">
              <a:rPr lang="en-GB" smtClean="0"/>
              <a:t>13</a:t>
            </a:fld>
            <a:endParaRPr lang="en-GB"/>
          </a:p>
        </p:txBody>
      </p:sp>
      <p:sp>
        <p:nvSpPr>
          <p:cNvPr id="5" name="TextBox 4">
            <a:extLst>
              <a:ext uri="{FF2B5EF4-FFF2-40B4-BE49-F238E27FC236}">
                <a16:creationId xmlns:a16="http://schemas.microsoft.com/office/drawing/2014/main" id="{D46C98CF-24D6-6ED4-8E31-0C597D1242FB}"/>
              </a:ext>
            </a:extLst>
          </p:cNvPr>
          <p:cNvSpPr txBox="1"/>
          <p:nvPr/>
        </p:nvSpPr>
        <p:spPr>
          <a:xfrm>
            <a:off x="516834" y="461414"/>
            <a:ext cx="9257997" cy="5745099"/>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     Teacher’s  Perception of AI Tools</a:t>
            </a: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You should attend lectures and engage with the teacher and classmates to build your knowledge base.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Academic Integrity underpins university education; No matter how you use AI to write an assignment, your teacher will always know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Dissemination of research results relies on impact factors and visibility; strengthened by literature review, publishing, and speaking at conferences, which AI cannot do!</a:t>
            </a:r>
          </a:p>
        </p:txBody>
      </p:sp>
      <p:pic>
        <p:nvPicPr>
          <p:cNvPr id="2050" name="Picture 2" descr="Free Man People photo and picture">
            <a:extLst>
              <a:ext uri="{FF2B5EF4-FFF2-40B4-BE49-F238E27FC236}">
                <a16:creationId xmlns:a16="http://schemas.microsoft.com/office/drawing/2014/main" id="{78814DD7-4E70-A501-87D5-64DAF1827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250" y="3338092"/>
            <a:ext cx="1987589" cy="13260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76D5D5-15A5-DCD6-C0EF-A620F0483D34}"/>
              </a:ext>
            </a:extLst>
          </p:cNvPr>
          <p:cNvPicPr>
            <a:picLocks noChangeAspect="1"/>
          </p:cNvPicPr>
          <p:nvPr/>
        </p:nvPicPr>
        <p:blipFill>
          <a:blip r:embed="rId3"/>
          <a:stretch>
            <a:fillRect/>
          </a:stretch>
        </p:blipFill>
        <p:spPr>
          <a:xfrm>
            <a:off x="9774832" y="958493"/>
            <a:ext cx="1900333" cy="1900333"/>
          </a:xfrm>
          <a:prstGeom prst="rect">
            <a:avLst/>
          </a:prstGeom>
        </p:spPr>
      </p:pic>
    </p:spTree>
    <p:extLst>
      <p:ext uri="{BB962C8B-B14F-4D97-AF65-F5344CB8AC3E}">
        <p14:creationId xmlns:p14="http://schemas.microsoft.com/office/powerpoint/2010/main" val="12249804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76B432-4469-B4CB-078B-DBDEA890F718}"/>
              </a:ext>
            </a:extLst>
          </p:cNvPr>
          <p:cNvSpPr txBox="1"/>
          <p:nvPr/>
        </p:nvSpPr>
        <p:spPr>
          <a:xfrm>
            <a:off x="998129" y="494199"/>
            <a:ext cx="9646389" cy="5909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0070C0"/>
                </a:solidFill>
                <a:latin typeface="Avenir Next LT Pro" panose="020B0504020202020204" pitchFamily="34" charset="0"/>
              </a:rPr>
              <a:t>What are teachers  worried about ?</a:t>
            </a:r>
          </a:p>
        </p:txBody>
      </p:sp>
      <p:graphicFrame>
        <p:nvGraphicFramePr>
          <p:cNvPr id="7" name="Table 6">
            <a:extLst>
              <a:ext uri="{FF2B5EF4-FFF2-40B4-BE49-F238E27FC236}">
                <a16:creationId xmlns:a16="http://schemas.microsoft.com/office/drawing/2014/main" id="{9FE1A756-8ABC-83B2-594C-37BBC63E556D}"/>
              </a:ext>
            </a:extLst>
          </p:cNvPr>
          <p:cNvGraphicFramePr>
            <a:graphicFrameLocks noGrp="1"/>
          </p:cNvGraphicFramePr>
          <p:nvPr>
            <p:extLst>
              <p:ext uri="{D42A27DB-BD31-4B8C-83A1-F6EECF244321}">
                <p14:modId xmlns:p14="http://schemas.microsoft.com/office/powerpoint/2010/main" val="1562286880"/>
              </p:ext>
            </p:extLst>
          </p:nvPr>
        </p:nvGraphicFramePr>
        <p:xfrm>
          <a:off x="830666" y="1329375"/>
          <a:ext cx="8644026" cy="5121984"/>
        </p:xfrm>
        <a:graphic>
          <a:graphicData uri="http://schemas.openxmlformats.org/drawingml/2006/table">
            <a:tbl>
              <a:tblPr firstRow="1" firstCol="1" bandRow="1"/>
              <a:tblGrid>
                <a:gridCol w="2578060">
                  <a:extLst>
                    <a:ext uri="{9D8B030D-6E8A-4147-A177-3AD203B41FA5}">
                      <a16:colId xmlns:a16="http://schemas.microsoft.com/office/drawing/2014/main" val="3734700199"/>
                    </a:ext>
                  </a:extLst>
                </a:gridCol>
                <a:gridCol w="6065966">
                  <a:extLst>
                    <a:ext uri="{9D8B030D-6E8A-4147-A177-3AD203B41FA5}">
                      <a16:colId xmlns:a16="http://schemas.microsoft.com/office/drawing/2014/main" val="1149572875"/>
                    </a:ext>
                  </a:extLst>
                </a:gridCol>
              </a:tblGrid>
              <a:tr h="704652">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Concern about Integrity</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Threat to academic honesty and authentic learning; unfair advantage to some students</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1620176"/>
                  </a:ext>
                </a:extLst>
              </a:tr>
              <a:tr h="704652">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Frustration over detection</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Students using a series of AI tools to paraphrase and re-paraphrase</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741012"/>
                  </a:ext>
                </a:extLst>
              </a:tr>
              <a:tr h="1003775">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Loss of skills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Overusing AI might lead to a generational decline in critical thinking and academic writing abilities.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208883"/>
                  </a:ext>
                </a:extLst>
              </a:tr>
              <a:tr h="1672958">
                <a:tc>
                  <a:txBody>
                    <a:bodyPr/>
                    <a:lstStyle/>
                    <a:p>
                      <a:pPr>
                        <a:lnSpc>
                          <a:spcPct val="100000"/>
                        </a:lnSpc>
                        <a:spcAft>
                          <a:spcPts val="0"/>
                        </a:spcAft>
                        <a:buNone/>
                      </a:pP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Divided opinions</a:t>
                      </a:r>
                      <a:endParaRPr lang="en-GB" sz="2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strictly </a:t>
                      </a:r>
                      <a:r>
                        <a:rPr lang="en-GB" sz="2200" kern="100">
                          <a:solidFill>
                            <a:srgbClr val="002060"/>
                          </a:solidFill>
                          <a:effectLst/>
                          <a:latin typeface="Tahoma" panose="020B0604030504040204" pitchFamily="34" charset="0"/>
                          <a:ea typeface="Aptos" panose="020B0004020202020204" pitchFamily="34" charset="0"/>
                          <a:cs typeface="Arial" panose="020B0604020202020204" pitchFamily="34" charset="0"/>
                        </a:rPr>
                        <a:t>oppose AI</a:t>
                      </a:r>
                      <a:endPar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endParaRPr>
                    </a:p>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think students must learn to use AI tools </a:t>
                      </a:r>
                    </a:p>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Some teachers are still confused about right or wrong</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768738"/>
                  </a:ext>
                </a:extLst>
              </a:tr>
              <a:tr h="812698">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Need for clear policies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buNone/>
                      </a:pPr>
                      <a:r>
                        <a:rPr lang="en-GB" sz="22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No standardization across universities for AI policies or guidance</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0855530"/>
                  </a:ext>
                </a:extLst>
              </a:tr>
              <a:tr h="217295">
                <a:tc>
                  <a:txBody>
                    <a:bodyPr/>
                    <a:lstStyle/>
                    <a:p>
                      <a:pPr>
                        <a:lnSpc>
                          <a:spcPct val="107000"/>
                        </a:lnSpc>
                        <a:spcAft>
                          <a:spcPts val="800"/>
                        </a:spcAft>
                        <a:buNone/>
                      </a:pPr>
                      <a:r>
                        <a:rPr lang="en-GB" sz="1400" kern="100">
                          <a:solidFill>
                            <a:srgbClr val="002060"/>
                          </a:solidFill>
                          <a:effectLst/>
                          <a:latin typeface="Tahoma" panose="020B0604030504040204" pitchFamily="34" charset="0"/>
                          <a:ea typeface="Aptos" panose="020B0004020202020204" pitchFamily="34" charset="0"/>
                          <a:cs typeface="Arial" panose="020B0604020202020204" pitchFamily="34" charset="0"/>
                        </a:rPr>
                        <a:t> </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400" kern="100" dirty="0">
                          <a:solidFill>
                            <a:srgbClr val="002060"/>
                          </a:solidFill>
                          <a:effectLst/>
                          <a:latin typeface="Tahoma" panose="020B0604030504040204" pitchFamily="34" charset="0"/>
                          <a:ea typeface="Aptos" panose="020B0004020202020204" pitchFamily="34" charset="0"/>
                          <a:cs typeface="Arial" panose="020B0604020202020204" pitchFamily="34" charset="0"/>
                        </a:rPr>
                        <a: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0509349"/>
                  </a:ext>
                </a:extLst>
              </a:tr>
            </a:tbl>
          </a:graphicData>
        </a:graphic>
      </p:graphicFrame>
      <p:pic>
        <p:nvPicPr>
          <p:cNvPr id="8" name="Picture 7">
            <a:extLst>
              <a:ext uri="{FF2B5EF4-FFF2-40B4-BE49-F238E27FC236}">
                <a16:creationId xmlns:a16="http://schemas.microsoft.com/office/drawing/2014/main" id="{3675B4CE-496C-FA20-C8AE-9E327F8E82E9}"/>
              </a:ext>
            </a:extLst>
          </p:cNvPr>
          <p:cNvPicPr>
            <a:picLocks noChangeAspect="1"/>
          </p:cNvPicPr>
          <p:nvPr/>
        </p:nvPicPr>
        <p:blipFill>
          <a:blip r:embed="rId2"/>
          <a:stretch>
            <a:fillRect/>
          </a:stretch>
        </p:blipFill>
        <p:spPr>
          <a:xfrm>
            <a:off x="9708868" y="2128848"/>
            <a:ext cx="2134289" cy="2134289"/>
          </a:xfrm>
          <a:prstGeom prst="rect">
            <a:avLst/>
          </a:prstGeom>
        </p:spPr>
      </p:pic>
    </p:spTree>
    <p:extLst>
      <p:ext uri="{BB962C8B-B14F-4D97-AF65-F5344CB8AC3E}">
        <p14:creationId xmlns:p14="http://schemas.microsoft.com/office/powerpoint/2010/main" val="97095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7C2863-4071-1FF9-FD9E-5CB718FB3522}"/>
              </a:ext>
            </a:extLst>
          </p:cNvPr>
          <p:cNvSpPr>
            <a:spLocks noGrp="1"/>
          </p:cNvSpPr>
          <p:nvPr>
            <p:ph type="sldNum" sz="quarter" idx="12"/>
          </p:nvPr>
        </p:nvSpPr>
        <p:spPr/>
        <p:txBody>
          <a:bodyPr/>
          <a:lstStyle/>
          <a:p>
            <a:fld id="{10B37B4D-B1ED-498C-8838-3D6A4F27AD60}" type="slidenum">
              <a:rPr lang="en-GB" smtClean="0"/>
              <a:t>15</a:t>
            </a:fld>
            <a:endParaRPr lang="en-GB"/>
          </a:p>
        </p:txBody>
      </p:sp>
      <p:sp>
        <p:nvSpPr>
          <p:cNvPr id="4" name="TextBox 3">
            <a:extLst>
              <a:ext uri="{FF2B5EF4-FFF2-40B4-BE49-F238E27FC236}">
                <a16:creationId xmlns:a16="http://schemas.microsoft.com/office/drawing/2014/main" id="{46E20D6C-1256-C564-0187-D1CCB72A4CA5}"/>
              </a:ext>
            </a:extLst>
          </p:cNvPr>
          <p:cNvSpPr txBox="1"/>
          <p:nvPr/>
        </p:nvSpPr>
        <p:spPr>
          <a:xfrm>
            <a:off x="729375" y="385485"/>
            <a:ext cx="10968254" cy="4001095"/>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How can academics prevent plagiarism by AI? </a:t>
            </a:r>
          </a:p>
          <a:p>
            <a:endParaRPr lang="en-GB" dirty="0"/>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Education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plagiarism , clear guidelines for use of AI tools</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Assignments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interesting, encouraging originality and creativity; journaling, practice research, and autoethnography</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Drafts</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 hand in for review before the final submission</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Assessment</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 open-ended demonstrating critical thinking, problem-solving, and communication skills</a:t>
            </a:r>
          </a:p>
          <a:p>
            <a:pPr marL="457200" indent="-457200">
              <a:buFont typeface="Wingdings" panose="05000000000000000000" pitchFamily="2" charset="2"/>
              <a:buChar char="v"/>
            </a:pP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Rubric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evaluate the quality of the student work checking for learning and the student’s grasp of the knowledge base  </a:t>
            </a:r>
          </a:p>
        </p:txBody>
      </p:sp>
      <p:sp>
        <p:nvSpPr>
          <p:cNvPr id="6" name="Arrow: Right 5">
            <a:extLst>
              <a:ext uri="{FF2B5EF4-FFF2-40B4-BE49-F238E27FC236}">
                <a16:creationId xmlns:a16="http://schemas.microsoft.com/office/drawing/2014/main" id="{960DF7DB-C2DA-06DD-197C-3A2369C115A3}"/>
              </a:ext>
            </a:extLst>
          </p:cNvPr>
          <p:cNvSpPr/>
          <p:nvPr/>
        </p:nvSpPr>
        <p:spPr>
          <a:xfrm rot="10800000">
            <a:off x="1808245" y="5235363"/>
            <a:ext cx="2041759" cy="515600"/>
          </a:xfrm>
          <a:prstGeom prst="rightArrow">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chemeClr val="tx1">
                  <a:lumMod val="65000"/>
                  <a:lumOff val="35000"/>
                </a:schemeClr>
              </a:solidFill>
            </a:endParaRPr>
          </a:p>
        </p:txBody>
      </p:sp>
      <p:sp>
        <p:nvSpPr>
          <p:cNvPr id="7" name="Arrow: Right 6">
            <a:extLst>
              <a:ext uri="{FF2B5EF4-FFF2-40B4-BE49-F238E27FC236}">
                <a16:creationId xmlns:a16="http://schemas.microsoft.com/office/drawing/2014/main" id="{67B2CBCB-1C2F-98B8-6017-A5A1C0EA4F62}"/>
              </a:ext>
            </a:extLst>
          </p:cNvPr>
          <p:cNvSpPr/>
          <p:nvPr/>
        </p:nvSpPr>
        <p:spPr>
          <a:xfrm>
            <a:off x="8942298" y="5235363"/>
            <a:ext cx="2079803" cy="500701"/>
          </a:xfrm>
          <a:prstGeom prst="rightArrow">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87ED7FAC-E19B-AB70-E9F4-5FF0C2209C7E}"/>
              </a:ext>
            </a:extLst>
          </p:cNvPr>
          <p:cNvSpPr txBox="1"/>
          <p:nvPr/>
        </p:nvSpPr>
        <p:spPr>
          <a:xfrm>
            <a:off x="4077379" y="5183109"/>
            <a:ext cx="6097656" cy="646331"/>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Quantity v/s Quality </a:t>
            </a:r>
            <a:endParaRPr lang="en-GB" sz="3600" dirty="0"/>
          </a:p>
        </p:txBody>
      </p:sp>
    </p:spTree>
    <p:extLst>
      <p:ext uri="{BB962C8B-B14F-4D97-AF65-F5344CB8AC3E}">
        <p14:creationId xmlns:p14="http://schemas.microsoft.com/office/powerpoint/2010/main" val="106642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7C2F7D-EE40-E63E-E263-2C5D82858FDD}"/>
              </a:ext>
            </a:extLst>
          </p:cNvPr>
          <p:cNvSpPr>
            <a:spLocks noGrp="1"/>
          </p:cNvSpPr>
          <p:nvPr>
            <p:ph type="sldNum" sz="quarter" idx="12"/>
          </p:nvPr>
        </p:nvSpPr>
        <p:spPr/>
        <p:txBody>
          <a:bodyPr/>
          <a:lstStyle/>
          <a:p>
            <a:fld id="{10B37B4D-B1ED-498C-8838-3D6A4F27AD60}" type="slidenum">
              <a:rPr lang="en-GB" smtClean="0"/>
              <a:t>16</a:t>
            </a:fld>
            <a:endParaRPr lang="en-GB"/>
          </a:p>
        </p:txBody>
      </p:sp>
      <p:sp>
        <p:nvSpPr>
          <p:cNvPr id="5" name="TextBox 4">
            <a:extLst>
              <a:ext uri="{FF2B5EF4-FFF2-40B4-BE49-F238E27FC236}">
                <a16:creationId xmlns:a16="http://schemas.microsoft.com/office/drawing/2014/main" id="{AB565644-6983-C7FB-1431-F5F96A172C9B}"/>
              </a:ext>
            </a:extLst>
          </p:cNvPr>
          <p:cNvSpPr txBox="1"/>
          <p:nvPr/>
        </p:nvSpPr>
        <p:spPr>
          <a:xfrm>
            <a:off x="2601983" y="6221069"/>
            <a:ext cx="7997686" cy="369332"/>
          </a:xfrm>
          <a:prstGeom prst="rect">
            <a:avLst/>
          </a:prstGeom>
          <a:noFill/>
        </p:spPr>
        <p:txBody>
          <a:bodyPr wrap="square">
            <a:spAutoFit/>
          </a:bodyPr>
          <a:lstStyle/>
          <a:p>
            <a:r>
              <a:rPr lang="en-GB" dirty="0">
                <a:hlinkClick r:id="rId2"/>
              </a:rPr>
              <a:t>The impact of AI on academic integrity - British Journal of Educational Technology</a:t>
            </a:r>
            <a:endParaRPr lang="en-GB" dirty="0"/>
          </a:p>
        </p:txBody>
      </p:sp>
      <p:sp>
        <p:nvSpPr>
          <p:cNvPr id="4" name="TextBox 3">
            <a:extLst>
              <a:ext uri="{FF2B5EF4-FFF2-40B4-BE49-F238E27FC236}">
                <a16:creationId xmlns:a16="http://schemas.microsoft.com/office/drawing/2014/main" id="{195CABF4-587A-82CC-F19F-440E8D1C83B3}"/>
              </a:ext>
            </a:extLst>
          </p:cNvPr>
          <p:cNvSpPr txBox="1"/>
          <p:nvPr/>
        </p:nvSpPr>
        <p:spPr>
          <a:xfrm>
            <a:off x="1542601" y="452265"/>
            <a:ext cx="8439599" cy="646331"/>
          </a:xfrm>
          <a:prstGeom prst="rect">
            <a:avLst/>
          </a:prstGeom>
          <a:noFill/>
        </p:spPr>
        <p:txBody>
          <a:bodyPr wrap="square">
            <a:spAutoFit/>
          </a:bodyPr>
          <a:lstStyle/>
          <a:p>
            <a:r>
              <a:rPr lang="en-GB" sz="3600" b="1" dirty="0">
                <a:solidFill>
                  <a:srgbClr val="0070C0"/>
                </a:solidFill>
                <a:latin typeface="Avenir Next LT Pro" panose="020B0504020202020204" pitchFamily="34" charset="0"/>
              </a:rPr>
              <a:t>Some challenges that academics face </a:t>
            </a:r>
          </a:p>
        </p:txBody>
      </p:sp>
      <p:sp>
        <p:nvSpPr>
          <p:cNvPr id="8" name="TextBox 7">
            <a:extLst>
              <a:ext uri="{FF2B5EF4-FFF2-40B4-BE49-F238E27FC236}">
                <a16:creationId xmlns:a16="http://schemas.microsoft.com/office/drawing/2014/main" id="{7F3A5CF2-2EB0-4184-81B1-CA5373F318F0}"/>
              </a:ext>
            </a:extLst>
          </p:cNvPr>
          <p:cNvSpPr txBox="1"/>
          <p:nvPr/>
        </p:nvSpPr>
        <p:spPr>
          <a:xfrm>
            <a:off x="1135131" y="1308183"/>
            <a:ext cx="9663321" cy="4801314"/>
          </a:xfrm>
          <a:prstGeom prst="rect">
            <a:avLst/>
          </a:prstGeom>
          <a:noFill/>
        </p:spPr>
        <p:txBody>
          <a:bodyPr wrap="square">
            <a:spAutoFit/>
          </a:bodyPr>
          <a:lstStyle/>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How can I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differentiate</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between student-written assignments, AI-modified assignments and AI-generated assignments?</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Does the use of AI in assignments have the potential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influence</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the marking process?</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this lead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assessment bias </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in the long run?</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it be easier to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detect</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AI in assignments as time goes by?</a:t>
            </a:r>
          </a:p>
          <a:p>
            <a:pPr marL="457200" indent="-457200">
              <a:buFont typeface="Wingdings" panose="05000000000000000000" pitchFamily="2" charset="2"/>
              <a:buChar char="v"/>
            </a:pP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Will the </a:t>
            </a:r>
            <a:r>
              <a:rPr lang="en-GB" sz="2500" b="1" dirty="0">
                <a:solidFill>
                  <a:srgbClr val="002060"/>
                </a:solidFill>
                <a:latin typeface="Tahoma" panose="020B0604030504040204" pitchFamily="34" charset="0"/>
                <a:ea typeface="Tahoma" panose="020B0604030504040204" pitchFamily="34" charset="0"/>
                <a:cs typeface="Tahoma" panose="020B0604030504040204" pitchFamily="34" charset="0"/>
              </a:rPr>
              <a:t>novelty</a:t>
            </a:r>
            <a:r>
              <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rPr>
              <a:t> of using AI in assignments fade away or will it be replaced by something newer?</a:t>
            </a:r>
          </a:p>
          <a:p>
            <a:pPr marL="457200" indent="-457200">
              <a:buFont typeface="Wingdings" panose="05000000000000000000" pitchFamily="2" charset="2"/>
              <a:buChar char="v"/>
            </a:pPr>
            <a:endParaRPr lang="en-GB" sz="2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Is the Assignment and the Assessment </a:t>
            </a: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a test </a:t>
            </a:r>
          </a:p>
          <a:p>
            <a:pPr algn="ctr"/>
            <a:r>
              <a:rPr lang="en-GB" sz="2700" dirty="0">
                <a:solidFill>
                  <a:srgbClr val="C00000"/>
                </a:solidFill>
                <a:latin typeface="Tahoma" panose="020B0604030504040204" pitchFamily="34" charset="0"/>
                <a:ea typeface="Tahoma" panose="020B0604030504040204" pitchFamily="34" charset="0"/>
                <a:cs typeface="Tahoma" panose="020B0604030504040204" pitchFamily="34" charset="0"/>
              </a:rPr>
              <a:t>for the student or the teacher ?</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Arrow: Right 8">
            <a:extLst>
              <a:ext uri="{FF2B5EF4-FFF2-40B4-BE49-F238E27FC236}">
                <a16:creationId xmlns:a16="http://schemas.microsoft.com/office/drawing/2014/main" id="{3D02D3C5-D8A8-1340-D75C-079E3F1BFCED}"/>
              </a:ext>
            </a:extLst>
          </p:cNvPr>
          <p:cNvSpPr/>
          <p:nvPr/>
        </p:nvSpPr>
        <p:spPr>
          <a:xfrm rot="10800000">
            <a:off x="3500645" y="5216124"/>
            <a:ext cx="1786748" cy="48893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Arrow: Right 9">
            <a:extLst>
              <a:ext uri="{FF2B5EF4-FFF2-40B4-BE49-F238E27FC236}">
                <a16:creationId xmlns:a16="http://schemas.microsoft.com/office/drawing/2014/main" id="{F480A007-0D02-90A3-6EA7-6C3BBE412CFD}"/>
              </a:ext>
            </a:extLst>
          </p:cNvPr>
          <p:cNvSpPr/>
          <p:nvPr/>
        </p:nvSpPr>
        <p:spPr>
          <a:xfrm>
            <a:off x="6759532" y="5216124"/>
            <a:ext cx="1786748" cy="488937"/>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971819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1A1B-3730-8D08-0BC9-8BFB7F9360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838AF4-546E-C296-8BBE-3E2B385F842C}"/>
              </a:ext>
            </a:extLst>
          </p:cNvPr>
          <p:cNvSpPr>
            <a:spLocks noGrp="1"/>
          </p:cNvSpPr>
          <p:nvPr>
            <p:ph type="sldNum" sz="quarter" idx="12"/>
          </p:nvPr>
        </p:nvSpPr>
        <p:spPr/>
        <p:txBody>
          <a:bodyPr/>
          <a:lstStyle/>
          <a:p>
            <a:fld id="{10B37B4D-B1ED-498C-8838-3D6A4F27AD60}" type="slidenum">
              <a:rPr lang="en-GB" smtClean="0"/>
              <a:t>17</a:t>
            </a:fld>
            <a:endParaRPr lang="en-GB"/>
          </a:p>
        </p:txBody>
      </p:sp>
      <p:sp>
        <p:nvSpPr>
          <p:cNvPr id="5" name="TextBox 4">
            <a:extLst>
              <a:ext uri="{FF2B5EF4-FFF2-40B4-BE49-F238E27FC236}">
                <a16:creationId xmlns:a16="http://schemas.microsoft.com/office/drawing/2014/main" id="{71200D27-8F08-ABE4-4334-B8E2FC46A450}"/>
              </a:ext>
            </a:extLst>
          </p:cNvPr>
          <p:cNvSpPr txBox="1"/>
          <p:nvPr/>
        </p:nvSpPr>
        <p:spPr>
          <a:xfrm>
            <a:off x="516835" y="596348"/>
            <a:ext cx="8239539" cy="4866653"/>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Librarian’s Perception of AI Tools</a:t>
            </a:r>
          </a:p>
          <a:p>
            <a:pPr>
              <a:lnSpc>
                <a:spcPct val="90000"/>
              </a:lnSpc>
              <a:spcBef>
                <a:spcPct val="0"/>
              </a:spcBef>
              <a:defRPr/>
            </a:pPr>
            <a:endParaRPr lang="en-GB" sz="36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AI tools will come and go, librarianship has a solid foundation of knowledge support and exchange.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As a librarian, I don’t need to learn about AI; it’s not in my job description.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lvl="0" indent="-514350" rtl="0">
              <a:lnSpc>
                <a:spcPct val="107000"/>
              </a:lnSpc>
              <a:spcAft>
                <a:spcPts val="800"/>
              </a:spcAft>
              <a:buFont typeface="+mj-lt"/>
              <a:buAutoNum type="arabicPeriod"/>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AI is unethical and incorrect ; we should not encourage its use.</a:t>
            </a:r>
          </a:p>
        </p:txBody>
      </p:sp>
      <p:pic>
        <p:nvPicPr>
          <p:cNvPr id="3074" name="Picture 2" descr="Free Librarian Woman illustration and picture">
            <a:extLst>
              <a:ext uri="{FF2B5EF4-FFF2-40B4-BE49-F238E27FC236}">
                <a16:creationId xmlns:a16="http://schemas.microsoft.com/office/drawing/2014/main" id="{37120D49-069A-9464-12BB-140E014B2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5" y="587961"/>
            <a:ext cx="2434083" cy="24417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DEBAA04-46D6-C183-842E-C6CCB9EC3300}"/>
              </a:ext>
            </a:extLst>
          </p:cNvPr>
          <p:cNvPicPr>
            <a:picLocks noChangeAspect="1"/>
          </p:cNvPicPr>
          <p:nvPr/>
        </p:nvPicPr>
        <p:blipFill>
          <a:blip r:embed="rId3"/>
          <a:stretch>
            <a:fillRect/>
          </a:stretch>
        </p:blipFill>
        <p:spPr>
          <a:xfrm>
            <a:off x="9260064" y="3429000"/>
            <a:ext cx="1991032" cy="1991032"/>
          </a:xfrm>
          <a:prstGeom prst="rect">
            <a:avLst/>
          </a:prstGeom>
        </p:spPr>
      </p:pic>
    </p:spTree>
    <p:extLst>
      <p:ext uri="{BB962C8B-B14F-4D97-AF65-F5344CB8AC3E}">
        <p14:creationId xmlns:p14="http://schemas.microsoft.com/office/powerpoint/2010/main" val="13209928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395C0-F1C1-492E-A462-28034AFAD670}"/>
              </a:ext>
            </a:extLst>
          </p:cNvPr>
          <p:cNvSpPr txBox="1"/>
          <p:nvPr/>
        </p:nvSpPr>
        <p:spPr>
          <a:xfrm>
            <a:off x="1807780" y="469618"/>
            <a:ext cx="8977733" cy="584775"/>
          </a:xfrm>
          <a:prstGeom prst="rect">
            <a:avLst/>
          </a:prstGeom>
          <a:noFill/>
        </p:spPr>
        <p:txBody>
          <a:bodyPr wrap="square">
            <a:spAutoFit/>
          </a:bodyPr>
          <a:lstStyle/>
          <a:p>
            <a:pPr lvl="0">
              <a:defRPr/>
            </a:pPr>
            <a:r>
              <a:rPr kumimoji="0" lang="en-GB" sz="3200" b="1" i="0" u="none" strike="noStrike" kern="1200" cap="none" spc="0" normalizeH="0" baseline="0" noProof="0" dirty="0">
                <a:ln>
                  <a:noFill/>
                </a:ln>
                <a:solidFill>
                  <a:srgbClr val="1358A9"/>
                </a:solidFill>
                <a:effectLst/>
                <a:uLnTx/>
                <a:uFillTx/>
                <a:latin typeface="Tahoma" panose="020B0604030504040204" pitchFamily="34" charset="0"/>
                <a:ea typeface="Tahoma" panose="020B0604030504040204" pitchFamily="34" charset="0"/>
                <a:cs typeface="Tahoma" panose="020B0604030504040204" pitchFamily="34" charset="0"/>
              </a:rPr>
              <a:t>What the academic librarian can do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7DD5695E-47AF-4E7A-88DF-B0D531024489}"/>
              </a:ext>
            </a:extLst>
          </p:cNvPr>
          <p:cNvCxnSpPr>
            <a:cxnSpLocks/>
          </p:cNvCxnSpPr>
          <p:nvPr/>
        </p:nvCxnSpPr>
        <p:spPr>
          <a:xfrm flipH="1">
            <a:off x="2790371" y="1092887"/>
            <a:ext cx="1295394" cy="922455"/>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602AF9-FC9F-4234-B75C-5BE5217EEA15}"/>
              </a:ext>
            </a:extLst>
          </p:cNvPr>
          <p:cNvCxnSpPr>
            <a:cxnSpLocks/>
          </p:cNvCxnSpPr>
          <p:nvPr/>
        </p:nvCxnSpPr>
        <p:spPr>
          <a:xfrm>
            <a:off x="5879534" y="1054393"/>
            <a:ext cx="0" cy="1021145"/>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CEBEBD3-80DC-4F3D-A56F-066714E877A5}"/>
              </a:ext>
            </a:extLst>
          </p:cNvPr>
          <p:cNvSpPr txBox="1"/>
          <p:nvPr/>
        </p:nvSpPr>
        <p:spPr>
          <a:xfrm>
            <a:off x="654645" y="2167116"/>
            <a:ext cx="3526909" cy="384720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prstClr val="black"/>
                </a:solidFill>
                <a:latin typeface="Tahoma" panose="020B0604030504040204" pitchFamily="34" charset="0"/>
                <a:ea typeface="Tahoma" panose="020B0604030504040204" pitchFamily="34" charset="0"/>
                <a:cs typeface="Tahoma" panose="020B0604030504040204" pitchFamily="34" charset="0"/>
              </a:rPr>
              <a:t>W</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hy students use them and how they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Talk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Talk to colleagues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Attend webinars and workshops - LILAC</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CILIP AI Coffee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Myspace library</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4AAE3B1-438A-4C85-B732-C0ABAF2512D0}"/>
              </a:ext>
            </a:extLst>
          </p:cNvPr>
          <p:cNvSpPr txBox="1"/>
          <p:nvPr/>
        </p:nvSpPr>
        <p:spPr>
          <a:xfrm>
            <a:off x="4293245" y="2167116"/>
            <a:ext cx="3526908" cy="347787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TEACH</a:t>
            </a:r>
            <a:r>
              <a:rPr kumimoji="0" lang="en-GB" sz="2800" b="1" i="0" u="none" strike="noStrike" kern="1200" cap="none" spc="0" normalizeH="0" baseline="0" noProof="0" dirty="0">
                <a:ln>
                  <a:noFill/>
                </a:ln>
                <a:solidFill>
                  <a:srgbClr val="660033"/>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prstClr val="black"/>
                </a:solidFill>
                <a:latin typeface="Tahoma" panose="020B0604030504040204" pitchFamily="34" charset="0"/>
                <a:ea typeface="Tahoma" panose="020B0604030504040204" pitchFamily="34" charset="0"/>
                <a:cs typeface="Tahoma" panose="020B0604030504040204" pitchFamily="34" charset="0"/>
              </a:rPr>
              <a:t>S</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tudents to use them effectively and ethically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AI Literacy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Hands-on workshops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Referencing it</a:t>
            </a:r>
            <a:r>
              <a:rPr kumimoji="0" lang="en-GB" sz="2400" b="0"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Demonstrate AI tools</a:t>
            </a:r>
            <a:r>
              <a:rPr kumimoji="0" lang="en-GB" sz="2400" b="0" i="0" u="none" strike="noStrike" kern="1200" cap="none" spc="0" normalizeH="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Grammarly/Goblin Tools</a:t>
            </a:r>
            <a:endParaRPr kumimoji="0" lang="en-GB" sz="22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a:extLst>
              <a:ext uri="{FF2B5EF4-FFF2-40B4-BE49-F238E27FC236}">
                <a16:creationId xmlns:a16="http://schemas.microsoft.com/office/drawing/2014/main" id="{B7D8E63C-A597-4C5F-AF3D-9CCEAAB4C446}"/>
              </a:ext>
            </a:extLst>
          </p:cNvPr>
          <p:cNvCxnSpPr>
            <a:cxnSpLocks/>
          </p:cNvCxnSpPr>
          <p:nvPr/>
        </p:nvCxnSpPr>
        <p:spPr>
          <a:xfrm>
            <a:off x="7973396" y="1054393"/>
            <a:ext cx="1512316" cy="899373"/>
          </a:xfrm>
          <a:prstGeom prst="straightConnector1">
            <a:avLst/>
          </a:prstGeom>
          <a:ln w="38100">
            <a:solidFill>
              <a:srgbClr val="C00000"/>
            </a:solidFill>
            <a:headEnd w="sm" len="sm"/>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CCEF1C-EC1C-4C99-B902-90F3C4EC5400}"/>
              </a:ext>
            </a:extLst>
          </p:cNvPr>
          <p:cNvSpPr txBox="1"/>
          <p:nvPr/>
        </p:nvSpPr>
        <p:spPr>
          <a:xfrm>
            <a:off x="7973396" y="2167116"/>
            <a:ext cx="3921139" cy="3477875"/>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C00000"/>
                </a:solidFill>
                <a:latin typeface="Arial" panose="020B0604020202020204" pitchFamily="34" charset="0"/>
                <a:cs typeface="Arial" panose="020B0604020202020204" pitchFamily="34" charset="0"/>
              </a:rPr>
              <a:t>DEVELOP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G</a:t>
            </a:r>
            <a:r>
              <a:rPr kumimoji="0" lang="en-GB" sz="2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uidelines</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raise awareness and collaborate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AI </a:t>
            </a:r>
            <a:r>
              <a:rPr kumimoji="0" lang="en-GB" sz="2400" b="0" i="0" u="none" strike="noStrike" kern="1200" cap="none" spc="0" normalizeH="0" baseline="0" noProof="0" dirty="0" err="1">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libguide</a:t>
            </a: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a:t>
            </a:r>
            <a:endPar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Workshops / Role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B9BD5">
                    <a:lumMod val="50000"/>
                  </a:srgbClr>
                </a:solidFill>
                <a:latin typeface="Tahoma" panose="020B0604030504040204" pitchFamily="34" charset="0"/>
                <a:ea typeface="Tahoma" panose="020B0604030504040204" pitchFamily="34" charset="0"/>
                <a:cs typeface="Tahoma" panose="020B0604030504040204" pitchFamily="34" charset="0"/>
              </a:rPr>
              <a:t>Sharing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CPD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Similarity detector</a:t>
            </a:r>
            <a:endParaRPr kumimoji="0" lang="en-GB" sz="2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607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4341-D1DC-CA12-ED05-4B532E77598B}"/>
              </a:ext>
            </a:extLst>
          </p:cNvPr>
          <p:cNvSpPr>
            <a:spLocks noGrp="1"/>
          </p:cNvSpPr>
          <p:nvPr>
            <p:ph type="sldNum" sz="quarter" idx="12"/>
          </p:nvPr>
        </p:nvSpPr>
        <p:spPr/>
        <p:txBody>
          <a:bodyPr/>
          <a:lstStyle/>
          <a:p>
            <a:fld id="{10B37B4D-B1ED-498C-8838-3D6A4F27AD60}" type="slidenum">
              <a:rPr lang="en-GB" smtClean="0"/>
              <a:t>19</a:t>
            </a:fld>
            <a:endParaRPr lang="en-GB"/>
          </a:p>
        </p:txBody>
      </p:sp>
      <p:pic>
        <p:nvPicPr>
          <p:cNvPr id="4" name="Picture 3">
            <a:extLst>
              <a:ext uri="{FF2B5EF4-FFF2-40B4-BE49-F238E27FC236}">
                <a16:creationId xmlns:a16="http://schemas.microsoft.com/office/drawing/2014/main" id="{F117B851-809D-16F2-C2D6-2BCAC76DAB5A}"/>
              </a:ext>
            </a:extLst>
          </p:cNvPr>
          <p:cNvPicPr>
            <a:picLocks noChangeAspect="1"/>
          </p:cNvPicPr>
          <p:nvPr/>
        </p:nvPicPr>
        <p:blipFill>
          <a:blip r:embed="rId2"/>
          <a:stretch>
            <a:fillRect/>
          </a:stretch>
        </p:blipFill>
        <p:spPr>
          <a:xfrm>
            <a:off x="624723" y="1226025"/>
            <a:ext cx="11125434" cy="4085120"/>
          </a:xfrm>
          <a:prstGeom prst="rect">
            <a:avLst/>
          </a:prstGeom>
          <a:ln w="28575">
            <a:solidFill>
              <a:schemeClr val="tx1"/>
            </a:solidFill>
          </a:ln>
        </p:spPr>
      </p:pic>
      <p:pic>
        <p:nvPicPr>
          <p:cNvPr id="12" name="Picture 11">
            <a:extLst>
              <a:ext uri="{FF2B5EF4-FFF2-40B4-BE49-F238E27FC236}">
                <a16:creationId xmlns:a16="http://schemas.microsoft.com/office/drawing/2014/main" id="{CD757C8D-279F-C7A9-C82B-2CD48BABFD93}"/>
              </a:ext>
            </a:extLst>
          </p:cNvPr>
          <p:cNvPicPr>
            <a:picLocks noChangeAspect="1"/>
          </p:cNvPicPr>
          <p:nvPr/>
        </p:nvPicPr>
        <p:blipFill>
          <a:blip r:embed="rId3"/>
          <a:stretch>
            <a:fillRect/>
          </a:stretch>
        </p:blipFill>
        <p:spPr>
          <a:xfrm>
            <a:off x="4894568" y="1771807"/>
            <a:ext cx="4893169" cy="3970625"/>
          </a:xfrm>
          <a:prstGeom prst="rect">
            <a:avLst/>
          </a:prstGeom>
          <a:ln w="22225">
            <a:solidFill>
              <a:schemeClr val="tx1"/>
            </a:solidFill>
          </a:ln>
        </p:spPr>
      </p:pic>
      <p:sp>
        <p:nvSpPr>
          <p:cNvPr id="16" name="TextBox 15">
            <a:extLst>
              <a:ext uri="{FF2B5EF4-FFF2-40B4-BE49-F238E27FC236}">
                <a16:creationId xmlns:a16="http://schemas.microsoft.com/office/drawing/2014/main" id="{780E8284-3774-E18E-1D07-F6574AB867AD}"/>
              </a:ext>
            </a:extLst>
          </p:cNvPr>
          <p:cNvSpPr txBox="1"/>
          <p:nvPr/>
        </p:nvSpPr>
        <p:spPr>
          <a:xfrm>
            <a:off x="3691737" y="427441"/>
            <a:ext cx="6096000" cy="584775"/>
          </a:xfrm>
          <a:prstGeom prst="rect">
            <a:avLst/>
          </a:prstGeom>
          <a:noFill/>
        </p:spPr>
        <p:txBody>
          <a:bodyPr wrap="square">
            <a:spAutoFit/>
          </a:bodyPr>
          <a:lstStyle/>
          <a:p>
            <a:r>
              <a:rPr lang="en-GB" sz="3200" b="1" dirty="0">
                <a:solidFill>
                  <a:srgbClr val="1358A9"/>
                </a:solidFill>
                <a:latin typeface="Arial" panose="020B0604020202020204" pitchFamily="34" charset="0"/>
                <a:cs typeface="Arial" panose="020B0604020202020204" pitchFamily="34" charset="0"/>
              </a:rPr>
              <a:t>Goblin Tools – </a:t>
            </a:r>
            <a:r>
              <a:rPr lang="en-GB" sz="3200" b="1" dirty="0" err="1">
                <a:solidFill>
                  <a:srgbClr val="1358A9"/>
                </a:solidFill>
                <a:latin typeface="Arial" panose="020B0604020202020204" pitchFamily="34" charset="0"/>
                <a:cs typeface="Arial" panose="020B0604020202020204" pitchFamily="34" charset="0"/>
              </a:rPr>
              <a:t>MagicToDo</a:t>
            </a:r>
            <a:r>
              <a:rPr lang="en-GB" sz="3200" b="1" dirty="0">
                <a:solidFill>
                  <a:srgbClr val="1358A9"/>
                </a:solidFill>
                <a:latin typeface="Arial" panose="020B0604020202020204" pitchFamily="34" charset="0"/>
                <a:cs typeface="Arial" panose="020B0604020202020204" pitchFamily="34" charset="0"/>
              </a:rPr>
              <a:t> </a:t>
            </a:r>
            <a:endParaRPr lang="en-GB" sz="3200" dirty="0"/>
          </a:p>
        </p:txBody>
      </p:sp>
    </p:spTree>
    <p:extLst>
      <p:ext uri="{BB962C8B-B14F-4D97-AF65-F5344CB8AC3E}">
        <p14:creationId xmlns:p14="http://schemas.microsoft.com/office/powerpoint/2010/main" val="15271131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7BCD3-BBA8-4803-ACF5-5C4B0BFA6DA4}"/>
              </a:ext>
            </a:extLst>
          </p:cNvPr>
          <p:cNvSpPr>
            <a:spLocks noGrp="1"/>
          </p:cNvSpPr>
          <p:nvPr>
            <p:ph type="title"/>
          </p:nvPr>
        </p:nvSpPr>
        <p:spPr>
          <a:xfrm>
            <a:off x="902489" y="2247158"/>
            <a:ext cx="10680455" cy="1325998"/>
          </a:xfrm>
        </p:spPr>
        <p:txBody>
          <a:bodyPr vert="horz" lIns="91440" tIns="45720" rIns="91440" bIns="45720" rtlCol="0" anchor="b">
            <a:normAutofit fontScale="90000"/>
          </a:bodyPr>
          <a:lstStyle/>
          <a:p>
            <a:pPr>
              <a:lnSpc>
                <a:spcPct val="90000"/>
              </a:lnSpc>
            </a:pPr>
            <a:br>
              <a:rPr lang="en-US" sz="4000" b="1" dirty="0">
                <a:solidFill>
                  <a:schemeClr val="tx1"/>
                </a:solidFill>
              </a:rPr>
            </a:br>
            <a:br>
              <a:rPr lang="en-US" sz="4000" b="1" dirty="0">
                <a:solidFill>
                  <a:schemeClr val="tx1"/>
                </a:solidFill>
              </a:rPr>
            </a:br>
            <a:br>
              <a:rPr lang="en-US" sz="4000" b="1" dirty="0">
                <a:solidFill>
                  <a:schemeClr val="tx1"/>
                </a:solidFill>
              </a:rPr>
            </a:br>
            <a:endParaRPr lang="en-US" sz="4000" b="1" dirty="0">
              <a:solidFill>
                <a:srgbClr val="002060"/>
              </a:solidFill>
            </a:endParaRPr>
          </a:p>
        </p:txBody>
      </p:sp>
      <p:sp>
        <p:nvSpPr>
          <p:cNvPr id="2" name="TextBox 1">
            <a:extLst>
              <a:ext uri="{FF2B5EF4-FFF2-40B4-BE49-F238E27FC236}">
                <a16:creationId xmlns:a16="http://schemas.microsoft.com/office/drawing/2014/main" id="{E320CA4E-28F7-4632-9AC8-DFD532C3839C}"/>
              </a:ext>
            </a:extLst>
          </p:cNvPr>
          <p:cNvSpPr txBox="1"/>
          <p:nvPr/>
        </p:nvSpPr>
        <p:spPr>
          <a:xfrm>
            <a:off x="2608286" y="581725"/>
            <a:ext cx="72688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What is Artificial Intelligence </a:t>
            </a:r>
            <a:endParaRPr kumimoji="0" lang="en-US"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endParaRPr>
          </a:p>
        </p:txBody>
      </p:sp>
      <p:sp>
        <p:nvSpPr>
          <p:cNvPr id="7" name="TextBox 6">
            <a:extLst>
              <a:ext uri="{FF2B5EF4-FFF2-40B4-BE49-F238E27FC236}">
                <a16:creationId xmlns:a16="http://schemas.microsoft.com/office/drawing/2014/main" id="{3EC6C78E-2BAB-44B5-9B40-41BB6D78C41F}"/>
              </a:ext>
            </a:extLst>
          </p:cNvPr>
          <p:cNvSpPr txBox="1"/>
          <p:nvPr/>
        </p:nvSpPr>
        <p:spPr>
          <a:xfrm>
            <a:off x="902489" y="22688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ARTIFICIAL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Made by human beings, not occurring naturally</a:t>
            </a:r>
            <a:endParaRPr kumimoji="0" lang="en-GB" sz="2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D46F986-A19F-4186-96C5-FE92AB7731B3}"/>
              </a:ext>
            </a:extLst>
          </p:cNvPr>
          <p:cNvSpPr txBox="1"/>
          <p:nvPr/>
        </p:nvSpPr>
        <p:spPr>
          <a:xfrm>
            <a:off x="7910698" y="2247158"/>
            <a:ext cx="3678137"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Ability to acquire and use knowledge and skills</a:t>
            </a:r>
          </a:p>
        </p:txBody>
      </p:sp>
      <p:cxnSp>
        <p:nvCxnSpPr>
          <p:cNvPr id="9" name="Straight Arrow Connector 8">
            <a:extLst>
              <a:ext uri="{FF2B5EF4-FFF2-40B4-BE49-F238E27FC236}">
                <a16:creationId xmlns:a16="http://schemas.microsoft.com/office/drawing/2014/main" id="{18FCD6C1-4E1C-40EA-829F-FDF7B8FD955A}"/>
              </a:ext>
            </a:extLst>
          </p:cNvPr>
          <p:cNvCxnSpPr>
            <a:cxnSpLocks/>
          </p:cNvCxnSpPr>
          <p:nvPr/>
        </p:nvCxnSpPr>
        <p:spPr>
          <a:xfrm flipH="1">
            <a:off x="2568128" y="1282289"/>
            <a:ext cx="1295394"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F6DEA37-8338-70D3-D025-5E2504B43C87}"/>
              </a:ext>
            </a:extLst>
          </p:cNvPr>
          <p:cNvCxnSpPr>
            <a:cxnSpLocks/>
          </p:cNvCxnSpPr>
          <p:nvPr/>
        </p:nvCxnSpPr>
        <p:spPr>
          <a:xfrm>
            <a:off x="8656863" y="1260589"/>
            <a:ext cx="1313855" cy="922455"/>
          </a:xfrm>
          <a:prstGeom prst="straightConnector1">
            <a:avLst/>
          </a:prstGeom>
          <a:ln w="107950">
            <a:gradFill>
              <a:gsLst>
                <a:gs pos="0">
                  <a:schemeClr val="tx2"/>
                </a:gs>
                <a:gs pos="70000">
                  <a:srgbClr val="C00000"/>
                </a:gs>
                <a:gs pos="20000">
                  <a:srgbClr val="00B050"/>
                </a:gs>
                <a:gs pos="41000">
                  <a:srgbClr val="00B0F0"/>
                </a:gs>
              </a:gsLst>
              <a:lin ang="5400000" scaled="1"/>
            </a:gradFill>
            <a:headEnd w="sm" len="sm"/>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A4F3A7-B072-62E0-AD57-BF648AF1533A}"/>
              </a:ext>
            </a:extLst>
          </p:cNvPr>
          <p:cNvSpPr txBox="1"/>
          <p:nvPr/>
        </p:nvSpPr>
        <p:spPr>
          <a:xfrm>
            <a:off x="4433909" y="3659233"/>
            <a:ext cx="3324180" cy="1384995"/>
          </a:xfrm>
          <a:prstGeom prst="rect">
            <a:avLst/>
          </a:prstGeom>
          <a:noFill/>
          <a:ln w="15875">
            <a:solidFill>
              <a:schemeClr val="tx1"/>
            </a:solidFill>
          </a:ln>
        </p:spPr>
        <p:txBody>
          <a:bodyPr wrap="square" rtlCol="0">
            <a:spAutoFit/>
          </a:bodyPr>
          <a:lstStyle/>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Current AI is </a:t>
            </a:r>
          </a:p>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neither </a:t>
            </a:r>
          </a:p>
          <a:p>
            <a:pPr algn="ctr"/>
            <a:r>
              <a:rPr lang="en-GB" sz="22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Artificial nor Intelligent</a:t>
            </a:r>
          </a:p>
          <a:p>
            <a:endParaRPr lang="en-GB" dirty="0"/>
          </a:p>
        </p:txBody>
      </p:sp>
      <p:pic>
        <p:nvPicPr>
          <p:cNvPr id="11" name="Picture 10">
            <a:extLst>
              <a:ext uri="{FF2B5EF4-FFF2-40B4-BE49-F238E27FC236}">
                <a16:creationId xmlns:a16="http://schemas.microsoft.com/office/drawing/2014/main" id="{313D100A-CEB1-238C-824B-A024439A2C95}"/>
              </a:ext>
            </a:extLst>
          </p:cNvPr>
          <p:cNvPicPr>
            <a:picLocks noChangeAspect="1"/>
          </p:cNvPicPr>
          <p:nvPr/>
        </p:nvPicPr>
        <p:blipFill>
          <a:blip r:embed="rId3"/>
          <a:stretch>
            <a:fillRect/>
          </a:stretch>
        </p:blipFill>
        <p:spPr>
          <a:xfrm>
            <a:off x="5481441" y="1365531"/>
            <a:ext cx="1229117" cy="1806654"/>
          </a:xfrm>
          <a:prstGeom prst="rect">
            <a:avLst/>
          </a:prstGeom>
          <a:ln w="22225">
            <a:solidFill>
              <a:schemeClr val="tx1"/>
            </a:solidFill>
          </a:ln>
        </p:spPr>
      </p:pic>
      <p:sp>
        <p:nvSpPr>
          <p:cNvPr id="12" name="TextBox 11">
            <a:extLst>
              <a:ext uri="{FF2B5EF4-FFF2-40B4-BE49-F238E27FC236}">
                <a16:creationId xmlns:a16="http://schemas.microsoft.com/office/drawing/2014/main" id="{10BC5EF3-F517-3135-1A71-AB7B3FEFDE8C}"/>
              </a:ext>
            </a:extLst>
          </p:cNvPr>
          <p:cNvSpPr txBox="1"/>
          <p:nvPr/>
        </p:nvSpPr>
        <p:spPr>
          <a:xfrm>
            <a:off x="902489" y="3839458"/>
            <a:ext cx="3421626" cy="830997"/>
          </a:xfrm>
          <a:prstGeom prst="rect">
            <a:avLst/>
          </a:prstGeom>
          <a:noFill/>
          <a:ln>
            <a:solidFill>
              <a:schemeClr val="accent1"/>
            </a:solidFill>
          </a:ln>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Application of statistical analysis tools</a:t>
            </a:r>
          </a:p>
        </p:txBody>
      </p:sp>
      <p:sp>
        <p:nvSpPr>
          <p:cNvPr id="14" name="TextBox 13">
            <a:extLst>
              <a:ext uri="{FF2B5EF4-FFF2-40B4-BE49-F238E27FC236}">
                <a16:creationId xmlns:a16="http://schemas.microsoft.com/office/drawing/2014/main" id="{048516F8-3881-CEE9-AC9F-57CDE8512509}"/>
              </a:ext>
            </a:extLst>
          </p:cNvPr>
          <p:cNvSpPr txBox="1"/>
          <p:nvPr/>
        </p:nvSpPr>
        <p:spPr>
          <a:xfrm>
            <a:off x="7904806" y="3936233"/>
            <a:ext cx="3421626" cy="830997"/>
          </a:xfrm>
          <a:prstGeom prst="rect">
            <a:avLst/>
          </a:prstGeom>
          <a:noFill/>
          <a:ln>
            <a:solidFill>
              <a:schemeClr val="accent1"/>
            </a:solidFill>
          </a:ln>
        </p:spPr>
        <p:txBody>
          <a:bodyPr wrap="square" rtlCol="0">
            <a:spAutoFit/>
          </a:bodyPr>
          <a:lstStyle/>
          <a:p>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Growing set of machine learning techniques</a:t>
            </a:r>
          </a:p>
        </p:txBody>
      </p:sp>
    </p:spTree>
    <p:extLst>
      <p:ext uri="{BB962C8B-B14F-4D97-AF65-F5344CB8AC3E}">
        <p14:creationId xmlns:p14="http://schemas.microsoft.com/office/powerpoint/2010/main" val="555632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3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5"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C06-1B6C-4565-9232-5902B6669F64}"/>
              </a:ext>
            </a:extLst>
          </p:cNvPr>
          <p:cNvSpPr>
            <a:spLocks noGrp="1"/>
          </p:cNvSpPr>
          <p:nvPr>
            <p:ph type="title" idx="4294967295"/>
          </p:nvPr>
        </p:nvSpPr>
        <p:spPr>
          <a:xfrm>
            <a:off x="1308644" y="475661"/>
            <a:ext cx="10044112" cy="877887"/>
          </a:xfrm>
        </p:spPr>
        <p:txBody>
          <a:bodyPr vert="horz" lIns="91440" tIns="45720" rIns="91440" bIns="45720" rtlCol="0" anchor="ctr">
            <a:normAutofit fontScale="90000"/>
          </a:bodyPr>
          <a:lstStyle/>
          <a:p>
            <a:r>
              <a:rPr lang="en-US" sz="4000" kern="1200" dirty="0">
                <a:solidFill>
                  <a:srgbClr val="0000FF"/>
                </a:solidFill>
                <a:latin typeface="Aptos Black" panose="020B0004020202020204" pitchFamily="34" charset="0"/>
              </a:rPr>
              <a:t>WHICH ONE OF THESE IS THE REAL “YOU”?</a:t>
            </a:r>
          </a:p>
        </p:txBody>
      </p:sp>
      <p:sp>
        <p:nvSpPr>
          <p:cNvPr id="3" name="Slide Number Placeholder 2">
            <a:extLst>
              <a:ext uri="{FF2B5EF4-FFF2-40B4-BE49-F238E27FC236}">
                <a16:creationId xmlns:a16="http://schemas.microsoft.com/office/drawing/2014/main" id="{675B7B5B-366E-7CA4-A39F-ABE74DC056ED}"/>
              </a:ext>
            </a:extLst>
          </p:cNvPr>
          <p:cNvSpPr>
            <a:spLocks/>
          </p:cNvSpPr>
          <p:nvPr/>
        </p:nvSpPr>
        <p:spPr>
          <a:xfrm>
            <a:off x="8680929" y="5876568"/>
            <a:ext cx="2405884" cy="320228"/>
          </a:xfrm>
          <a:prstGeom prst="rect">
            <a:avLst/>
          </a:prstGeom>
        </p:spPr>
        <p:txBody>
          <a:bodyPr/>
          <a:lstStyle/>
          <a:p>
            <a:pPr marL="0" marR="0" lvl="0" indent="0" algn="r" defTabSz="795528" rtl="0" eaLnBrk="1" fontAlgn="auto" latinLnBrk="0" hangingPunct="1">
              <a:lnSpc>
                <a:spcPct val="100000"/>
              </a:lnSpc>
              <a:spcBef>
                <a:spcPts val="0"/>
              </a:spcBef>
              <a:spcAft>
                <a:spcPts val="600"/>
              </a:spcAft>
              <a:buClrTx/>
              <a:buSzTx/>
              <a:buFontTx/>
              <a:buNone/>
              <a:tabLst/>
              <a:defRPr/>
            </a:pPr>
            <a:fld id="{3AC10B06-101E-4779-906D-BEB5F1D414BA}" type="slidenum">
              <a:rPr kumimoji="0" lang="en-GB" sz="1044" b="0" i="0" u="none" strike="noStrike" kern="1200" cap="none" spc="0" normalizeH="0" baseline="0" noProof="0">
                <a:ln>
                  <a:noFill/>
                </a:ln>
                <a:solidFill>
                  <a:srgbClr val="555555"/>
                </a:solidFill>
                <a:effectLst/>
                <a:uLnTx/>
                <a:uFillTx/>
                <a:latin typeface="Calibri" panose="020F0502020204030204"/>
                <a:ea typeface="+mn-ea"/>
                <a:cs typeface="+mn-cs"/>
              </a:rPr>
              <a:pPr marL="0" marR="0" lvl="0" indent="0" algn="r" defTabSz="795528" rtl="0" eaLnBrk="1" fontAlgn="auto" latinLnBrk="0" hangingPunct="1">
                <a:lnSpc>
                  <a:spcPct val="100000"/>
                </a:lnSpc>
                <a:spcBef>
                  <a:spcPts val="0"/>
                </a:spcBef>
                <a:spcAft>
                  <a:spcPts val="60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person with glasses and a black shirt&#10;&#10;Description automatically generated">
            <a:extLst>
              <a:ext uri="{FF2B5EF4-FFF2-40B4-BE49-F238E27FC236}">
                <a16:creationId xmlns:a16="http://schemas.microsoft.com/office/drawing/2014/main" id="{4BB7E446-9618-2A75-222C-5A4B4C319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127" y="2153574"/>
            <a:ext cx="1665184" cy="2208178"/>
          </a:xfrm>
          <a:prstGeom prst="rect">
            <a:avLst/>
          </a:prstGeom>
          <a:ln w="19050">
            <a:solidFill>
              <a:schemeClr val="tx1"/>
            </a:solidFill>
          </a:ln>
        </p:spPr>
      </p:pic>
      <p:pic>
        <p:nvPicPr>
          <p:cNvPr id="12" name="Picture 11" descr="A person with long hair wearing glasses&#10;&#10;Description automatically generated">
            <a:extLst>
              <a:ext uri="{FF2B5EF4-FFF2-40B4-BE49-F238E27FC236}">
                <a16:creationId xmlns:a16="http://schemas.microsoft.com/office/drawing/2014/main" id="{17F314B0-B369-0F73-90ED-6135E18E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730" y="2174395"/>
            <a:ext cx="1766051" cy="2207564"/>
          </a:xfrm>
          <a:prstGeom prst="rect">
            <a:avLst/>
          </a:prstGeom>
          <a:ln w="19050">
            <a:solidFill>
              <a:schemeClr val="tx1"/>
            </a:solidFill>
          </a:ln>
        </p:spPr>
      </p:pic>
      <p:pic>
        <p:nvPicPr>
          <p:cNvPr id="16" name="Picture 15" descr="A person with glasses and a brown shirt&#10;&#10;Description automatically generated">
            <a:extLst>
              <a:ext uri="{FF2B5EF4-FFF2-40B4-BE49-F238E27FC236}">
                <a16:creationId xmlns:a16="http://schemas.microsoft.com/office/drawing/2014/main" id="{936E1FC3-32E1-1D4D-A89E-8FEDC316F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2891" y="2153789"/>
            <a:ext cx="1682190" cy="2248776"/>
          </a:xfrm>
          <a:prstGeom prst="rect">
            <a:avLst/>
          </a:prstGeom>
          <a:ln w="19050">
            <a:solidFill>
              <a:schemeClr val="tx1"/>
            </a:solidFill>
          </a:ln>
        </p:spPr>
      </p:pic>
      <p:pic>
        <p:nvPicPr>
          <p:cNvPr id="18" name="Picture 17">
            <a:extLst>
              <a:ext uri="{FF2B5EF4-FFF2-40B4-BE49-F238E27FC236}">
                <a16:creationId xmlns:a16="http://schemas.microsoft.com/office/drawing/2014/main" id="{3921B955-D81C-19FE-9D55-04FD7C2C2A62}"/>
              </a:ext>
            </a:extLst>
          </p:cNvPr>
          <p:cNvPicPr>
            <a:picLocks noChangeAspect="1"/>
          </p:cNvPicPr>
          <p:nvPr/>
        </p:nvPicPr>
        <p:blipFill>
          <a:blip r:embed="rId5"/>
          <a:stretch>
            <a:fillRect/>
          </a:stretch>
        </p:blipFill>
        <p:spPr>
          <a:xfrm>
            <a:off x="6431671" y="2112976"/>
            <a:ext cx="1672329" cy="2248776"/>
          </a:xfrm>
          <a:prstGeom prst="rect">
            <a:avLst/>
          </a:prstGeom>
          <a:ln w="19050">
            <a:solidFill>
              <a:schemeClr val="tx1"/>
            </a:solidFill>
          </a:ln>
        </p:spPr>
      </p:pic>
      <p:sp>
        <p:nvSpPr>
          <p:cNvPr id="19" name="TextBox 18">
            <a:extLst>
              <a:ext uri="{FF2B5EF4-FFF2-40B4-BE49-F238E27FC236}">
                <a16:creationId xmlns:a16="http://schemas.microsoft.com/office/drawing/2014/main" id="{DC811AA3-6C7D-3DA7-5C8F-D14399D33416}"/>
              </a:ext>
            </a:extLst>
          </p:cNvPr>
          <p:cNvSpPr txBox="1"/>
          <p:nvPr/>
        </p:nvSpPr>
        <p:spPr>
          <a:xfrm>
            <a:off x="4136164" y="4865391"/>
            <a:ext cx="4389071" cy="707886"/>
          </a:xfrm>
          <a:prstGeom prst="rect">
            <a:avLst/>
          </a:prstGeom>
          <a:noFill/>
        </p:spPr>
        <p:txBody>
          <a:bodyPr wrap="square" rtlCol="0">
            <a:spAutoFit/>
          </a:bodyPr>
          <a:lstStyle/>
          <a:p>
            <a:pPr marL="0" marR="0" lvl="0" indent="0" algn="ctr" defTabSz="795528" rtl="0" eaLnBrk="1" fontAlgn="auto" latinLnBrk="0" hangingPunct="1">
              <a:lnSpc>
                <a:spcPct val="100000"/>
              </a:lnSpc>
              <a:spcBef>
                <a:spcPts val="0"/>
              </a:spcBef>
              <a:spcAft>
                <a:spcPts val="600"/>
              </a:spcAft>
              <a:buClrTx/>
              <a:buSzTx/>
              <a:buFontTx/>
              <a:buNone/>
              <a:tabLst/>
              <a:defRPr/>
            </a:pPr>
            <a:r>
              <a:rPr kumimoji="0" lang="en-GB" sz="4000" b="0" i="0" u="none" strike="noStrike" kern="1200" cap="none" spc="0" normalizeH="0" baseline="0" noProof="0" dirty="0">
                <a:ln>
                  <a:noFill/>
                </a:ln>
                <a:solidFill>
                  <a:srgbClr val="0000FF"/>
                </a:solidFill>
                <a:effectLst/>
                <a:uLnTx/>
                <a:uFillTx/>
                <a:latin typeface="Aptos Black" panose="020B0004020202020204" pitchFamily="34" charset="0"/>
                <a:ea typeface="+mn-ea"/>
                <a:cs typeface="+mn-cs"/>
              </a:rPr>
              <a:t>THANK YOU</a:t>
            </a:r>
          </a:p>
        </p:txBody>
      </p:sp>
      <p:pic>
        <p:nvPicPr>
          <p:cNvPr id="23" name="Picture 2" descr="Image preview">
            <a:extLst>
              <a:ext uri="{FF2B5EF4-FFF2-40B4-BE49-F238E27FC236}">
                <a16:creationId xmlns:a16="http://schemas.microsoft.com/office/drawing/2014/main" id="{0DBC7D01-EE95-BB7F-C108-832AE89B5B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1726" y="4765889"/>
            <a:ext cx="1165111" cy="873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preview">
            <a:extLst>
              <a:ext uri="{FF2B5EF4-FFF2-40B4-BE49-F238E27FC236}">
                <a16:creationId xmlns:a16="http://schemas.microsoft.com/office/drawing/2014/main" id="{DA60F226-A1D7-5B2A-D49E-5FCD9E9B5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7719" y="4802524"/>
            <a:ext cx="1165111" cy="8738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5D0F5AD-49D6-5C8C-007D-8A0CE52EE446}"/>
              </a:ext>
            </a:extLst>
          </p:cNvPr>
          <p:cNvSpPr txBox="1"/>
          <p:nvPr/>
        </p:nvSpPr>
        <p:spPr>
          <a:xfrm>
            <a:off x="7602030" y="5723413"/>
            <a:ext cx="3750726" cy="333296"/>
          </a:xfrm>
          <a:prstGeom prst="rect">
            <a:avLst/>
          </a:prstGeom>
          <a:noFill/>
        </p:spPr>
        <p:txBody>
          <a:bodyPr wrap="square" rtlCol="0">
            <a:spAutoFit/>
          </a:bodyPr>
          <a:lstStyle/>
          <a:p>
            <a:pPr marL="0" marR="0" lvl="0" indent="0" algn="l" defTabSz="795528" rtl="0" eaLnBrk="1" fontAlgn="auto" latinLnBrk="0" hangingPunct="1">
              <a:lnSpc>
                <a:spcPct val="100000"/>
              </a:lnSpc>
              <a:spcBef>
                <a:spcPts val="0"/>
              </a:spcBef>
              <a:spcAft>
                <a:spcPts val="600"/>
              </a:spcAft>
              <a:buClrTx/>
              <a:buSzTx/>
              <a:buFontTx/>
              <a:buNone/>
              <a:tabLst/>
              <a:defRPr/>
            </a:pPr>
            <a:r>
              <a:rPr kumimoji="0" lang="en-GB" sz="1566" b="0" i="0" u="none" strike="noStrike" kern="1200" cap="none" spc="0" normalizeH="0" baseline="0" noProof="0" dirty="0">
                <a:ln>
                  <a:noFill/>
                </a:ln>
                <a:solidFill>
                  <a:prstClr val="black"/>
                </a:solidFill>
                <a:effectLst/>
                <a:uLnTx/>
                <a:uFillTx/>
                <a:latin typeface="Calibri" panose="020F0502020204030204"/>
                <a:ea typeface="+mn-ea"/>
                <a:cs typeface="+mn-cs"/>
              </a:rPr>
              <a:t>Images created by getimg.ai and gooey.ai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85C950C-468C-04B7-ACDA-BEF39054BC68}"/>
              </a:ext>
            </a:extLst>
          </p:cNvPr>
          <p:cNvSpPr txBox="1"/>
          <p:nvPr/>
        </p:nvSpPr>
        <p:spPr>
          <a:xfrm>
            <a:off x="1635180" y="1218278"/>
            <a:ext cx="9391037" cy="430887"/>
          </a:xfrm>
          <a:prstGeom prst="rect">
            <a:avLst/>
          </a:prstGeom>
          <a:noFill/>
        </p:spPr>
        <p:txBody>
          <a:bodyPr wrap="square" rtlCol="0">
            <a:spAutoFit/>
          </a:bodyPr>
          <a:lstStyle/>
          <a:p>
            <a:r>
              <a:rPr lang="en-GB" sz="2200" dirty="0">
                <a:solidFill>
                  <a:schemeClr val="accent3">
                    <a:lumMod val="50000"/>
                  </a:schemeClr>
                </a:solidFill>
              </a:rPr>
              <a:t>This is the question that your supervisor/examiner is constantly asking </a:t>
            </a:r>
          </a:p>
        </p:txBody>
      </p:sp>
    </p:spTree>
    <p:extLst>
      <p:ext uri="{BB962C8B-B14F-4D97-AF65-F5344CB8AC3E}">
        <p14:creationId xmlns:p14="http://schemas.microsoft.com/office/powerpoint/2010/main" val="100278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0-#ppt_w/2"/>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1+#ppt_w/2"/>
                                          </p:val>
                                        </p:tav>
                                        <p:tav tm="100000">
                                          <p:val>
                                            <p:strVal val="#ppt_x"/>
                                          </p:val>
                                        </p:tav>
                                      </p:tavLst>
                                    </p:anim>
                                    <p:anim calcmode="lin" valueType="num">
                                      <p:cBhvr additive="base">
                                        <p:cTn id="23"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2BC0A-2E63-3466-4A81-1451E1CE613F}"/>
              </a:ext>
            </a:extLst>
          </p:cNvPr>
          <p:cNvSpPr>
            <a:spLocks noGrp="1"/>
          </p:cNvSpPr>
          <p:nvPr>
            <p:ph type="sldNum" sz="quarter" idx="12"/>
          </p:nvPr>
        </p:nvSpPr>
        <p:spPr/>
        <p:txBody>
          <a:bodyPr/>
          <a:lstStyle/>
          <a:p>
            <a:fld id="{10B37B4D-B1ED-498C-8838-3D6A4F27AD60}" type="slidenum">
              <a:rPr lang="en-GB" smtClean="0"/>
              <a:t>21</a:t>
            </a:fld>
            <a:endParaRPr lang="en-GB"/>
          </a:p>
        </p:txBody>
      </p:sp>
      <p:sp>
        <p:nvSpPr>
          <p:cNvPr id="4" name="TextBox 3">
            <a:extLst>
              <a:ext uri="{FF2B5EF4-FFF2-40B4-BE49-F238E27FC236}">
                <a16:creationId xmlns:a16="http://schemas.microsoft.com/office/drawing/2014/main" id="{49A8CB65-E049-5568-7588-37CB97818938}"/>
              </a:ext>
            </a:extLst>
          </p:cNvPr>
          <p:cNvSpPr txBox="1"/>
          <p:nvPr/>
        </p:nvSpPr>
        <p:spPr>
          <a:xfrm>
            <a:off x="2439791" y="500755"/>
            <a:ext cx="10191564" cy="590931"/>
          </a:xfrm>
          <a:prstGeom prst="rect">
            <a:avLst/>
          </a:prstGeom>
          <a:noFill/>
        </p:spPr>
        <p:txBody>
          <a:bodyPr wrap="square">
            <a:spAutoFit/>
          </a:bodyPr>
          <a:lstStyle/>
          <a:p>
            <a:pPr>
              <a:lnSpc>
                <a:spcPct val="90000"/>
              </a:lnSpc>
              <a:spcBef>
                <a:spcPct val="0"/>
              </a:spcBef>
            </a:pPr>
            <a:r>
              <a:rPr lang="en-GB" sz="3600" b="1" dirty="0">
                <a:solidFill>
                  <a:srgbClr val="0070C0"/>
                </a:solidFill>
                <a:latin typeface="Avenir Next LT Pro" panose="020B0504020202020204" pitchFamily="34" charset="0"/>
                <a:ea typeface="+mj-ea"/>
                <a:cs typeface="+mj-cs"/>
              </a:rPr>
              <a:t>AI tools – some resources </a:t>
            </a:r>
          </a:p>
        </p:txBody>
      </p:sp>
      <p:sp>
        <p:nvSpPr>
          <p:cNvPr id="8" name="TextBox 7">
            <a:extLst>
              <a:ext uri="{FF2B5EF4-FFF2-40B4-BE49-F238E27FC236}">
                <a16:creationId xmlns:a16="http://schemas.microsoft.com/office/drawing/2014/main" id="{76B59E11-9522-1C33-AA39-C18AAB31925E}"/>
              </a:ext>
            </a:extLst>
          </p:cNvPr>
          <p:cNvSpPr txBox="1"/>
          <p:nvPr/>
        </p:nvSpPr>
        <p:spPr>
          <a:xfrm>
            <a:off x="1017104" y="1278037"/>
            <a:ext cx="9468678" cy="4524315"/>
          </a:xfrm>
          <a:prstGeom prst="rect">
            <a:avLst/>
          </a:prstGeom>
          <a:noFill/>
        </p:spPr>
        <p:txBody>
          <a:bodyPr wrap="square">
            <a:spAutoFit/>
          </a:bodyPr>
          <a:lstStyle/>
          <a:p>
            <a:r>
              <a:rPr lang="en-GB" sz="1800" dirty="0">
                <a:hlinkClick r:id="rId2"/>
              </a:rPr>
              <a:t>https://www.economist.com/united-states/2024/02/28/is-googles-gemini-chatbot-woke-by-accident-or-design</a:t>
            </a:r>
            <a:endParaRPr lang="en-GB" sz="1800" dirty="0"/>
          </a:p>
          <a:p>
            <a:r>
              <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https://academia.stackexchange.com</a:t>
            </a:r>
            <a:endPar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endParaRPr>
          </a:p>
          <a:p>
            <a:r>
              <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hlinkClick r:id="rId4"/>
              </a:rPr>
              <a:t>https://www.cilip.org.uk/news/661388/Can-AI-do-your-reading-for-you--should-it.htm</a:t>
            </a:r>
            <a:endParaRPr kumimoji="0" lang="en-GB" sz="1800" b="0" i="0" u="none" strike="noStrike" kern="1200" cap="none" spc="0" normalizeH="0" baseline="0" noProof="0" dirty="0">
              <a:ln>
                <a:noFill/>
              </a:ln>
              <a:solidFill>
                <a:srgbClr val="0070C0"/>
              </a:solidFill>
              <a:effectLst/>
              <a:uLnTx/>
              <a:uFillTx/>
              <a:latin typeface="Gill Sans MT" panose="020B0502020104020203"/>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ChatGPT: Can students pass using AI tools at university? - BBC News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Schools ban ChatGPT AI tool, afraid students will cheat, plagiarize (usatoday.com)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ChatGPT's creators launch second tool to help teachers detect plagiarism (usatoday.com)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https://www.elsevier.com/products/scopus/scopus-ai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hlinkClick r:id="rId9"/>
              </a:rPr>
              <a:t>https://www.sciencedirect.com/AI and AI </a:t>
            </a:r>
            <a:endParaRPr lang="en-GB" dirty="0"/>
          </a:p>
          <a:p>
            <a:r>
              <a:rPr lang="en-GB" dirty="0">
                <a:hlinkClick r:id="rId10"/>
              </a:rPr>
              <a:t>https://www.sheffield.ac.uk/saas/elevate/ai-principles</a:t>
            </a:r>
            <a:r>
              <a:rPr lang="en-GB" dirty="0"/>
              <a:t> Acknowledge , Describe ,Evidence Template </a:t>
            </a:r>
            <a:r>
              <a:rPr lang="en-GB" dirty="0">
                <a:hlinkClick r:id="rId11"/>
              </a:rPr>
              <a:t>https://docs.google.com/document/d/1UXBBKWMJ4oIcsXtigETU0L82I2DHFBZy3bFxGajVrbQ/copy</a:t>
            </a:r>
            <a:endParaRPr lang="en-GB" dirty="0"/>
          </a:p>
          <a:p>
            <a:r>
              <a:rPr lang="en-GB" dirty="0">
                <a:hlinkClick r:id="rId12"/>
              </a:rPr>
              <a:t>https://www.nottingham.ac.uk/currentstudents/news/using-artificial-intelligence-in-your-studies</a:t>
            </a:r>
            <a:endParaRPr lang="en-GB" dirty="0"/>
          </a:p>
          <a:p>
            <a:r>
              <a:rPr lang="en-GB" dirty="0">
                <a:hlinkClick r:id="rId13"/>
              </a:rPr>
              <a:t>https://www.leedsbeckett.ac.uk/student-information/academic-skills-and-advice/academic-integrity/</a:t>
            </a:r>
            <a:endParaRPr lang="en-GB" dirty="0"/>
          </a:p>
          <a:p>
            <a:r>
              <a:rPr lang="en-GB" u="sng" dirty="0">
                <a:hlinkClick r:id="rId14"/>
              </a:rPr>
              <a:t>What does it mean if students think that AI is more intelligent than they are? | </a:t>
            </a:r>
            <a:r>
              <a:rPr lang="en-GB" u="sng" dirty="0" err="1">
                <a:hlinkClick r:id="rId14"/>
              </a:rPr>
              <a:t>Wonkhe</a:t>
            </a:r>
            <a:endParaRPr lang="en-GB" u="sng" dirty="0"/>
          </a:p>
          <a:p>
            <a:r>
              <a:rPr lang="en-GB" dirty="0">
                <a:hlinkClick r:id="rId15"/>
              </a:rPr>
              <a:t>College Students Want Their Money Back After Professor Caught Using ChatGPT - Newsweek</a:t>
            </a:r>
            <a:endParaRPr lang="en-GB" dirty="0"/>
          </a:p>
        </p:txBody>
      </p:sp>
    </p:spTree>
    <p:extLst>
      <p:ext uri="{BB962C8B-B14F-4D97-AF65-F5344CB8AC3E}">
        <p14:creationId xmlns:p14="http://schemas.microsoft.com/office/powerpoint/2010/main" val="983320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8401C-5107-7F6A-3005-462EBBADAB1A}"/>
              </a:ext>
            </a:extLst>
          </p:cNvPr>
          <p:cNvSpPr txBox="1"/>
          <p:nvPr/>
        </p:nvSpPr>
        <p:spPr>
          <a:xfrm>
            <a:off x="875191" y="382144"/>
            <a:ext cx="10665422" cy="590931"/>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Some AI tools available today </a:t>
            </a:r>
          </a:p>
        </p:txBody>
      </p:sp>
      <p:graphicFrame>
        <p:nvGraphicFramePr>
          <p:cNvPr id="2" name="Table 1">
            <a:extLst>
              <a:ext uri="{FF2B5EF4-FFF2-40B4-BE49-F238E27FC236}">
                <a16:creationId xmlns:a16="http://schemas.microsoft.com/office/drawing/2014/main" id="{9089E974-A757-87E6-7601-8FF87F6FB3E3}"/>
              </a:ext>
            </a:extLst>
          </p:cNvPr>
          <p:cNvGraphicFramePr>
            <a:graphicFrameLocks noGrp="1"/>
          </p:cNvGraphicFramePr>
          <p:nvPr>
            <p:extLst>
              <p:ext uri="{D42A27DB-BD31-4B8C-83A1-F6EECF244321}">
                <p14:modId xmlns:p14="http://schemas.microsoft.com/office/powerpoint/2010/main" val="4260060005"/>
              </p:ext>
            </p:extLst>
          </p:nvPr>
        </p:nvGraphicFramePr>
        <p:xfrm>
          <a:off x="591971" y="1280158"/>
          <a:ext cx="11231862" cy="3645155"/>
        </p:xfrm>
        <a:graphic>
          <a:graphicData uri="http://schemas.openxmlformats.org/drawingml/2006/table">
            <a:tbl>
              <a:tblPr firstRow="1" firstCol="1" bandRow="1">
                <a:tableStyleId>{5C22544A-7EE6-4342-B048-85BDC9FD1C3A}</a:tableStyleId>
              </a:tblPr>
              <a:tblGrid>
                <a:gridCol w="1774650">
                  <a:extLst>
                    <a:ext uri="{9D8B030D-6E8A-4147-A177-3AD203B41FA5}">
                      <a16:colId xmlns:a16="http://schemas.microsoft.com/office/drawing/2014/main" val="3696038798"/>
                    </a:ext>
                  </a:extLst>
                </a:gridCol>
                <a:gridCol w="2363689">
                  <a:extLst>
                    <a:ext uri="{9D8B030D-6E8A-4147-A177-3AD203B41FA5}">
                      <a16:colId xmlns:a16="http://schemas.microsoft.com/office/drawing/2014/main" val="3040024836"/>
                    </a:ext>
                  </a:extLst>
                </a:gridCol>
                <a:gridCol w="1909036">
                  <a:extLst>
                    <a:ext uri="{9D8B030D-6E8A-4147-A177-3AD203B41FA5}">
                      <a16:colId xmlns:a16="http://schemas.microsoft.com/office/drawing/2014/main" val="3235963962"/>
                    </a:ext>
                  </a:extLst>
                </a:gridCol>
                <a:gridCol w="2270732">
                  <a:extLst>
                    <a:ext uri="{9D8B030D-6E8A-4147-A177-3AD203B41FA5}">
                      <a16:colId xmlns:a16="http://schemas.microsoft.com/office/drawing/2014/main" val="1197732243"/>
                    </a:ext>
                  </a:extLst>
                </a:gridCol>
                <a:gridCol w="2913755">
                  <a:extLst>
                    <a:ext uri="{9D8B030D-6E8A-4147-A177-3AD203B41FA5}">
                      <a16:colId xmlns:a16="http://schemas.microsoft.com/office/drawing/2014/main" val="309815651"/>
                    </a:ext>
                  </a:extLst>
                </a:gridCol>
              </a:tblGrid>
              <a:tr h="660658">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TEXT</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IMAGES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VIDEOS</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RESEARCH</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gn="ctr">
                        <a:lnSpc>
                          <a:spcPct val="107000"/>
                        </a:lnSpc>
                        <a:spcAft>
                          <a:spcPts val="800"/>
                        </a:spcAft>
                      </a:pPr>
                      <a:r>
                        <a:rPr lang="en-GB" sz="2400" kern="100" dirty="0">
                          <a:solidFill>
                            <a:schemeClr val="accent1"/>
                          </a:solidFill>
                          <a:effectLst/>
                          <a:latin typeface="Arial" panose="020B0604020202020204" pitchFamily="34" charset="0"/>
                          <a:cs typeface="Arial" panose="020B0604020202020204" pitchFamily="34" charset="0"/>
                        </a:rPr>
                        <a:t>TRANSLATION</a:t>
                      </a:r>
                      <a:endParaRPr lang="en-GB" sz="2400" kern="100" dirty="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380783531"/>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ChatGPT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Leonardo</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Synthesia 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Consensus</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Deep L </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9481686"/>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Quillbot</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Getimg.ai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Canva</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Scispace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Reverso</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205475680"/>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Perplexity</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Gooeyimages.ai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Invideo</a:t>
                      </a:r>
                      <a:r>
                        <a:rPr lang="en-GB" sz="2400" b="1" kern="100" dirty="0">
                          <a:solidFill>
                            <a:srgbClr val="002060"/>
                          </a:solidFill>
                          <a:effectLst/>
                          <a:latin typeface="Arial Narrow" panose="020B0606020202030204" pitchFamily="34" charset="0"/>
                          <a:cs typeface="Arial" panose="020B0604020202020204" pitchFamily="34" charset="0"/>
                        </a:rPr>
                        <a:t>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Semantic scholar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Wordvice.AI</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379171618"/>
                  </a:ext>
                </a:extLst>
              </a:tr>
              <a:tr h="46660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Grammarly</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Dalle</a:t>
                      </a:r>
                      <a:r>
                        <a:rPr lang="en-GB" sz="2400" b="1" kern="100" dirty="0">
                          <a:solidFill>
                            <a:srgbClr val="002060"/>
                          </a:solidFill>
                          <a:effectLst/>
                          <a:latin typeface="Arial Narrow" panose="020B0606020202030204" pitchFamily="34" charset="0"/>
                          <a:cs typeface="Arial" panose="020B0604020202020204" pitchFamily="34" charset="0"/>
                        </a:rPr>
                        <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Flexclip</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Iris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Google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247621988"/>
                  </a:ext>
                </a:extLst>
              </a:tr>
              <a:tr h="416813">
                <a:tc>
                  <a:txBody>
                    <a:bodyPr/>
                    <a:lstStyle/>
                    <a:p>
                      <a:pPr>
                        <a:lnSpc>
                          <a:spcPct val="107000"/>
                        </a:lnSpc>
                        <a:spcAft>
                          <a:spcPts val="800"/>
                        </a:spcAft>
                      </a:pPr>
                      <a:r>
                        <a:rPr lang="en-GB" sz="2400" kern="100">
                          <a:solidFill>
                            <a:srgbClr val="002060"/>
                          </a:solidFill>
                          <a:effectLst/>
                          <a:latin typeface="Arial Narrow" panose="020B0606020202030204" pitchFamily="34" charset="0"/>
                          <a:cs typeface="Arial" panose="020B0604020202020204" pitchFamily="34" charset="0"/>
                        </a:rPr>
                        <a:t>Rytr</a:t>
                      </a:r>
                      <a:endParaRPr lang="en-GB" sz="2400"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Midjourney</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Animaker</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Scite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Babylon</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1545138024"/>
                  </a:ext>
                </a:extLst>
              </a:tr>
              <a:tr h="433826">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Jasper</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Picsart</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Steve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Jenni ai</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a:solidFill>
                            <a:srgbClr val="002060"/>
                          </a:solidFill>
                          <a:effectLst/>
                          <a:latin typeface="Arial Narrow" panose="020B0606020202030204" pitchFamily="34" charset="0"/>
                          <a:cs typeface="Arial" panose="020B0604020202020204" pitchFamily="34" charset="0"/>
                        </a:rPr>
                        <a:t>Microsoft translate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729002873"/>
                  </a:ext>
                </a:extLst>
              </a:tr>
              <a:tr h="416813">
                <a:tc>
                  <a:txBody>
                    <a:bodyPr/>
                    <a:lstStyle/>
                    <a:p>
                      <a:pPr>
                        <a:lnSpc>
                          <a:spcPct val="107000"/>
                        </a:lnSpc>
                        <a:spcAft>
                          <a:spcPts val="800"/>
                        </a:spcAft>
                      </a:pPr>
                      <a:r>
                        <a:rPr lang="en-GB" sz="2400" kern="100" dirty="0">
                          <a:solidFill>
                            <a:srgbClr val="002060"/>
                          </a:solidFill>
                          <a:effectLst/>
                          <a:latin typeface="Arial Narrow" panose="020B0606020202030204" pitchFamily="34" charset="0"/>
                          <a:cs typeface="Arial" panose="020B0604020202020204" pitchFamily="34" charset="0"/>
                        </a:rPr>
                        <a:t>Copilot</a:t>
                      </a:r>
                      <a:endParaRPr lang="en-GB" sz="2400"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rgbClr val="00B0F0"/>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Craiyon</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Videoleap</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a:solidFill>
                            <a:srgbClr val="002060"/>
                          </a:solidFill>
                          <a:effectLst/>
                          <a:latin typeface="Arial Narrow" panose="020B0606020202030204" pitchFamily="34" charset="0"/>
                          <a:cs typeface="Arial" panose="020B0604020202020204" pitchFamily="34" charset="0"/>
                        </a:rPr>
                        <a:t>Evernote</a:t>
                      </a:r>
                      <a:endParaRPr lang="en-GB" sz="2400" b="1" kern="10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tc>
                  <a:txBody>
                    <a:bodyPr/>
                    <a:lstStyle/>
                    <a:p>
                      <a:pPr>
                        <a:lnSpc>
                          <a:spcPct val="107000"/>
                        </a:lnSpc>
                        <a:spcAft>
                          <a:spcPts val="800"/>
                        </a:spcAft>
                      </a:pPr>
                      <a:r>
                        <a:rPr lang="en-GB" sz="2400" b="1" kern="100" dirty="0" err="1">
                          <a:solidFill>
                            <a:srgbClr val="002060"/>
                          </a:solidFill>
                          <a:effectLst/>
                          <a:latin typeface="Arial Narrow" panose="020B0606020202030204" pitchFamily="34" charset="0"/>
                          <a:cs typeface="Arial" panose="020B0604020202020204" pitchFamily="34" charset="0"/>
                        </a:rPr>
                        <a:t>Linguee</a:t>
                      </a:r>
                      <a:endParaRPr lang="en-GB" sz="2400" b="1" kern="100" dirty="0">
                        <a:solidFill>
                          <a:srgbClr val="002060"/>
                        </a:solidFill>
                        <a:effectLst/>
                        <a:latin typeface="Arial Narrow" panose="020B0606020202030204" pitchFamily="34" charset="0"/>
                        <a:ea typeface="Aptos" panose="020B0004020202020204" pitchFamily="34" charset="0"/>
                        <a:cs typeface="Arial" panose="020B06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3">
                            <a:lumMod val="40000"/>
                            <a:lumOff val="60000"/>
                          </a:schemeClr>
                        </a:gs>
                      </a:gsLst>
                      <a:lin ang="5400000" scaled="1"/>
                    </a:gradFill>
                  </a:tcPr>
                </a:tc>
                <a:extLst>
                  <a:ext uri="{0D108BD9-81ED-4DB2-BD59-A6C34878D82A}">
                    <a16:rowId xmlns:a16="http://schemas.microsoft.com/office/drawing/2014/main" val="3976994577"/>
                  </a:ext>
                </a:extLst>
              </a:tr>
            </a:tbl>
          </a:graphicData>
        </a:graphic>
      </p:graphicFrame>
    </p:spTree>
    <p:extLst>
      <p:ext uri="{BB962C8B-B14F-4D97-AF65-F5344CB8AC3E}">
        <p14:creationId xmlns:p14="http://schemas.microsoft.com/office/powerpoint/2010/main" val="1750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BD662C-FA34-29F2-998E-294A8280BCFA}"/>
              </a:ext>
            </a:extLst>
          </p:cNvPr>
          <p:cNvSpPr>
            <a:spLocks noGrp="1"/>
          </p:cNvSpPr>
          <p:nvPr>
            <p:ph type="sldNum" sz="quarter" idx="12"/>
          </p:nvPr>
        </p:nvSpPr>
        <p:spPr/>
        <p:txBody>
          <a:bodyPr/>
          <a:lstStyle/>
          <a:p>
            <a:fld id="{10B37B4D-B1ED-498C-8838-3D6A4F27AD60}" type="slidenum">
              <a:rPr lang="en-GB" smtClean="0"/>
              <a:t>4</a:t>
            </a:fld>
            <a:endParaRPr lang="en-GB"/>
          </a:p>
        </p:txBody>
      </p:sp>
      <p:sp>
        <p:nvSpPr>
          <p:cNvPr id="5" name="TextBox 4">
            <a:extLst>
              <a:ext uri="{FF2B5EF4-FFF2-40B4-BE49-F238E27FC236}">
                <a16:creationId xmlns:a16="http://schemas.microsoft.com/office/drawing/2014/main" id="{78A55B3B-3168-A645-A845-FEEF1E9414A3}"/>
              </a:ext>
            </a:extLst>
          </p:cNvPr>
          <p:cNvSpPr txBox="1"/>
          <p:nvPr/>
        </p:nvSpPr>
        <p:spPr>
          <a:xfrm>
            <a:off x="516835" y="596348"/>
            <a:ext cx="8239539" cy="50906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Students Perception of AI Tools</a:t>
            </a:r>
          </a:p>
          <a:p>
            <a:pPr>
              <a:lnSpc>
                <a:spcPct val="90000"/>
              </a:lnSpc>
              <a:spcBef>
                <a:spcPct val="0"/>
              </a:spcBef>
              <a:defRPr/>
            </a:pPr>
            <a:endParaRPr lang="en-GB" sz="3600" b="1" dirty="0">
              <a:solidFill>
                <a:srgbClr val="002060"/>
              </a:solidFill>
              <a:latin typeface="Neue Haas Grotesk Text Pro"/>
              <a:ea typeface="+mj-ea"/>
              <a:cs typeface="+mj-cs"/>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1: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Why do I need to waste time sitting through a boring lecture when AI can do my assignment for me?</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2: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You have no idea how good I am at using AI tools; No professor or software could ever pick up on it !</a:t>
            </a:r>
          </a:p>
          <a:p>
            <a:pPr marL="514350" indent="-514350">
              <a:buFont typeface="+mj-lt"/>
              <a:buAutoNum type="arabicPeriod"/>
              <a:defRPr/>
            </a:pPr>
            <a:endPar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defRPr/>
            </a:pPr>
            <a:r>
              <a:rPr lang="en-GB" sz="2600" b="1" u="sng"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Perception 3: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Why do I need to learn citations and referencing when AI will do it for me? </a:t>
            </a:r>
          </a:p>
        </p:txBody>
      </p:sp>
      <p:pic>
        <p:nvPicPr>
          <p:cNvPr id="1028" name="Picture 4" descr="Free Burglar Criminal photo and picture">
            <a:extLst>
              <a:ext uri="{FF2B5EF4-FFF2-40B4-BE49-F238E27FC236}">
                <a16:creationId xmlns:a16="http://schemas.microsoft.com/office/drawing/2014/main" id="{C0D6681E-6EBA-16D3-F96A-1CD52083F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715" y="596348"/>
            <a:ext cx="2275449" cy="1859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1EE6A2-A4DC-E202-6C6A-7790C4295F41}"/>
              </a:ext>
            </a:extLst>
          </p:cNvPr>
          <p:cNvPicPr>
            <a:picLocks noChangeAspect="1"/>
          </p:cNvPicPr>
          <p:nvPr/>
        </p:nvPicPr>
        <p:blipFill>
          <a:blip r:embed="rId3"/>
          <a:stretch>
            <a:fillRect/>
          </a:stretch>
        </p:blipFill>
        <p:spPr>
          <a:xfrm>
            <a:off x="9982200" y="2818549"/>
            <a:ext cx="1583635" cy="1583635"/>
          </a:xfrm>
          <a:prstGeom prst="rect">
            <a:avLst/>
          </a:prstGeom>
        </p:spPr>
      </p:pic>
    </p:spTree>
    <p:extLst>
      <p:ext uri="{BB962C8B-B14F-4D97-AF65-F5344CB8AC3E}">
        <p14:creationId xmlns:p14="http://schemas.microsoft.com/office/powerpoint/2010/main" val="321105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1000" fill="hold"/>
                                        <p:tgtEl>
                                          <p:spTgt spid="1028"/>
                                        </p:tgtEl>
                                        <p:attrNameLst>
                                          <p:attrName>ppt_x</p:attrName>
                                        </p:attrNameLst>
                                      </p:cBhvr>
                                      <p:tavLst>
                                        <p:tav tm="0">
                                          <p:val>
                                            <p:strVal val="0-#ppt_w/2"/>
                                          </p:val>
                                        </p:tav>
                                        <p:tav tm="100000">
                                          <p:val>
                                            <p:strVal val="#ppt_x"/>
                                          </p:val>
                                        </p:tav>
                                      </p:tavLst>
                                    </p:anim>
                                    <p:anim calcmode="lin" valueType="num">
                                      <p:cBhvr additive="base">
                                        <p:cTn id="13" dur="10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E562-6B78-F2AA-B790-1B520D74AC7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E0764D-435E-98E1-2AB9-0301CB72A886}"/>
              </a:ext>
            </a:extLst>
          </p:cNvPr>
          <p:cNvSpPr txBox="1"/>
          <p:nvPr/>
        </p:nvSpPr>
        <p:spPr>
          <a:xfrm>
            <a:off x="805068" y="582769"/>
            <a:ext cx="10098158" cy="52568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Why these perceptions among students</a:t>
            </a:r>
          </a:p>
          <a:p>
            <a:pPr>
              <a:lnSpc>
                <a:spcPct val="90000"/>
              </a:lnSpc>
              <a:spcBef>
                <a:spcPct val="0"/>
              </a:spcBef>
              <a:defRPr/>
            </a:pPr>
            <a:endParaRPr lang="en-GB" sz="3600" b="1" dirty="0">
              <a:solidFill>
                <a:srgbClr val="0070C0"/>
              </a:solidFill>
              <a:latin typeface="Avenir Next LT Pro" panose="020B0504020202020204" pitchFamily="34" charset="0"/>
            </a:endParaRP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have predominantly used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Google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for searching and finding information</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not have been introduced to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information literacy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not be aware of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academic ethics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and referencing</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time-bound</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mature learners, digital literacy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an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international</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student, a non-English speaker</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have low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confidence</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in themselves as academic writers</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Might be neuro-divergent,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have anxiety</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might not understand the assignment, might look for an easy way out</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Curiosity, dependence,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peer pressure</a:t>
            </a:r>
          </a:p>
        </p:txBody>
      </p:sp>
    </p:spTree>
    <p:extLst>
      <p:ext uri="{BB962C8B-B14F-4D97-AF65-F5344CB8AC3E}">
        <p14:creationId xmlns:p14="http://schemas.microsoft.com/office/powerpoint/2010/main" val="42321213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9CA1BD4-9EB3-79DC-D651-45F949C10445}"/>
              </a:ext>
            </a:extLst>
          </p:cNvPr>
          <p:cNvSpPr txBox="1">
            <a:spLocks/>
          </p:cNvSpPr>
          <p:nvPr/>
        </p:nvSpPr>
        <p:spPr>
          <a:xfrm>
            <a:off x="425302" y="555444"/>
            <a:ext cx="11323675" cy="6728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R="0" lvl="0" indent="0" fontAlgn="auto">
              <a:spcAft>
                <a:spcPts val="0"/>
              </a:spcAft>
              <a:buClrTx/>
              <a:buSzTx/>
              <a:buFontTx/>
              <a:buNone/>
              <a:tabLst/>
              <a:defRPr/>
            </a:pPr>
            <a:r>
              <a:rPr lang="en-US" dirty="0">
                <a:solidFill>
                  <a:srgbClr val="0070C0"/>
                </a:solidFill>
                <a:latin typeface="Avenir Next LT Pro" panose="020B0504020202020204" pitchFamily="34" charset="0"/>
                <a:ea typeface="+mn-ea"/>
                <a:cs typeface="+mn-cs"/>
              </a:rPr>
              <a:t>Do students really use AI for academic research? </a:t>
            </a:r>
          </a:p>
        </p:txBody>
      </p:sp>
      <p:cxnSp>
        <p:nvCxnSpPr>
          <p:cNvPr id="6" name="Straight Connector 5">
            <a:extLst>
              <a:ext uri="{FF2B5EF4-FFF2-40B4-BE49-F238E27FC236}">
                <a16:creationId xmlns:a16="http://schemas.microsoft.com/office/drawing/2014/main" id="{9814C945-AE6E-950C-98A1-2EA435E97B1B}"/>
              </a:ext>
              <a:ext uri="{C183D7F6-B498-43B3-948B-1728B52AA6E4}">
                <adec:decorative xmlns:adec="http://schemas.microsoft.com/office/drawing/2017/decorative" val="1"/>
              </a:ext>
            </a:extLst>
          </p:cNvPr>
          <p:cNvCxnSpPr>
            <a:cxnSpLocks/>
          </p:cNvCxnSpPr>
          <p:nvPr/>
        </p:nvCxnSpPr>
        <p:spPr>
          <a:xfrm>
            <a:off x="1034707" y="1285489"/>
            <a:ext cx="10122586" cy="0"/>
          </a:xfrm>
          <a:prstGeom prst="line">
            <a:avLst/>
          </a:prstGeom>
          <a:ln w="76200"/>
        </p:spPr>
        <p:style>
          <a:lnRef idx="1">
            <a:schemeClr val="dk1"/>
          </a:lnRef>
          <a:fillRef idx="0">
            <a:schemeClr val="dk1"/>
          </a:fillRef>
          <a:effectRef idx="0">
            <a:schemeClr val="dk1"/>
          </a:effectRef>
          <a:fontRef idx="minor">
            <a:schemeClr val="tx1"/>
          </a:fontRef>
        </p:style>
      </p:cxnSp>
      <p:sp>
        <p:nvSpPr>
          <p:cNvPr id="13" name="Date Placeholder 5">
            <a:extLst>
              <a:ext uri="{FF2B5EF4-FFF2-40B4-BE49-F238E27FC236}">
                <a16:creationId xmlns:a16="http://schemas.microsoft.com/office/drawing/2014/main" id="{3D04EBE9-2007-69D2-FB6C-FA88BAD95085}"/>
              </a:ext>
            </a:extLst>
          </p:cNvPr>
          <p:cNvSpPr txBox="1">
            <a:spLocks/>
          </p:cNvSpPr>
          <p:nvPr/>
        </p:nvSpPr>
        <p:spPr>
          <a:xfrm>
            <a:off x="965849" y="5960223"/>
            <a:ext cx="10169945" cy="461174"/>
          </a:xfrm>
          <a:prstGeom prst="rect">
            <a:avLst/>
          </a:prstGeom>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lt"/>
                <a:cs typeface="+mn-lt"/>
              </a:rPr>
              <a:t>Freeman, J. (2024). ‘Provide or punish? Students’ views on generative AI in higher education’, HEPI Policy Note 51. Available at</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rPr>
              <a:t>: </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hlinkClick r:id="rId2">
                  <a:extLst>
                    <a:ext uri="{A12FA001-AC4F-418D-AE19-62706E023703}">
                      <ahyp:hlinkClr xmlns:ahyp="http://schemas.microsoft.com/office/drawing/2018/hyperlinkcolor" val="tx"/>
                    </a:ext>
                  </a:extLst>
                </a:hlinkClick>
              </a:rPr>
              <a:t>https://www.hepi.ac.uk/wp-content/uploads/2024/01/HEPI-Policy-Note-51.pdf</a:t>
            </a:r>
            <a:r>
              <a:rPr kumimoji="0" lang="en-US" sz="1600" b="0" i="0" u="none" strike="noStrike" kern="1200" cap="none" spc="0" normalizeH="0" baseline="0" noProof="0" dirty="0">
                <a:ln>
                  <a:noFill/>
                </a:ln>
                <a:solidFill>
                  <a:srgbClr val="0070C0"/>
                </a:solidFill>
                <a:effectLst/>
                <a:uLnTx/>
                <a:uFillTx/>
                <a:latin typeface="Neue Haas Grotesk Text Pro"/>
                <a:ea typeface="+mn-lt"/>
                <a:cs typeface="+mn-lt"/>
              </a:rPr>
              <a:t>   </a:t>
            </a:r>
            <a:endParaRPr kumimoji="0" lang="en-US" sz="1800" b="0" i="0" u="none" strike="noStrike" kern="1200" cap="none" spc="0" normalizeH="0" baseline="0" noProof="0" dirty="0">
              <a:ln>
                <a:noFill/>
              </a:ln>
              <a:solidFill>
                <a:srgbClr val="0070C0"/>
              </a:solidFill>
              <a:effectLst/>
              <a:uLnTx/>
              <a:uFillTx/>
              <a:latin typeface="Neue Haas Grotesk Tex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Neue Haas Grotesk Text Pro"/>
              <a:ea typeface="+mn-ea"/>
              <a:cs typeface="+mn-cs"/>
            </a:endParaRPr>
          </a:p>
        </p:txBody>
      </p:sp>
      <p:graphicFrame>
        <p:nvGraphicFramePr>
          <p:cNvPr id="10" name="Table 9">
            <a:extLst>
              <a:ext uri="{FF2B5EF4-FFF2-40B4-BE49-F238E27FC236}">
                <a16:creationId xmlns:a16="http://schemas.microsoft.com/office/drawing/2014/main" id="{A671DC91-7CB9-2F40-F9BA-494D8B48308B}"/>
              </a:ext>
            </a:extLst>
          </p:cNvPr>
          <p:cNvGraphicFramePr>
            <a:graphicFrameLocks noGrp="1"/>
          </p:cNvGraphicFramePr>
          <p:nvPr/>
        </p:nvGraphicFramePr>
        <p:xfrm>
          <a:off x="1052186" y="1672858"/>
          <a:ext cx="10082359" cy="4139220"/>
        </p:xfrm>
        <a:graphic>
          <a:graphicData uri="http://schemas.openxmlformats.org/drawingml/2006/table">
            <a:tbl>
              <a:tblPr bandRow="1">
                <a:tableStyleId>{5C22544A-7EE6-4342-B048-85BDC9FD1C3A}</a:tableStyleId>
              </a:tblPr>
              <a:tblGrid>
                <a:gridCol w="2481409">
                  <a:extLst>
                    <a:ext uri="{9D8B030D-6E8A-4147-A177-3AD203B41FA5}">
                      <a16:colId xmlns:a16="http://schemas.microsoft.com/office/drawing/2014/main" val="433621263"/>
                    </a:ext>
                  </a:extLst>
                </a:gridCol>
                <a:gridCol w="2533650">
                  <a:extLst>
                    <a:ext uri="{9D8B030D-6E8A-4147-A177-3AD203B41FA5}">
                      <a16:colId xmlns:a16="http://schemas.microsoft.com/office/drawing/2014/main" val="3745421745"/>
                    </a:ext>
                  </a:extLst>
                </a:gridCol>
                <a:gridCol w="2533650">
                  <a:extLst>
                    <a:ext uri="{9D8B030D-6E8A-4147-A177-3AD203B41FA5}">
                      <a16:colId xmlns:a16="http://schemas.microsoft.com/office/drawing/2014/main" val="1416705692"/>
                    </a:ext>
                  </a:extLst>
                </a:gridCol>
                <a:gridCol w="2533650">
                  <a:extLst>
                    <a:ext uri="{9D8B030D-6E8A-4147-A177-3AD203B41FA5}">
                      <a16:colId xmlns:a16="http://schemas.microsoft.com/office/drawing/2014/main" val="2596950498"/>
                    </a:ext>
                  </a:extLst>
                </a:gridCol>
              </a:tblGrid>
              <a:tr h="799431">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66%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defTabSz="914400"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rPr>
                        <a:t>54% </a:t>
                      </a:r>
                      <a:endParaRPr lang="en-US" sz="3200" b="1" i="0" u="none" strike="noStrike" kern="1200" dirty="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rPr>
                        <a:t>36% </a:t>
                      </a:r>
                      <a:endParaRPr lang="en-US" sz="3200" b="1" i="0" u="none" strike="noStrike" kern="1200" dirty="0">
                        <a:ln w="6350">
                          <a:solidFill>
                            <a:schemeClr val="tx1"/>
                          </a:solidFill>
                        </a:ln>
                        <a:solidFill>
                          <a:schemeClr val="accent3">
                            <a:lumMod val="50000"/>
                          </a:schemeClr>
                        </a:solidFill>
                        <a:effectLst/>
                        <a:latin typeface="Arial" panose="020B0604020202020204" pitchFamily="34" charset="0"/>
                        <a:ea typeface="+mn-ea"/>
                        <a:cs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53%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453375858"/>
                  </a:ext>
                </a:extLst>
              </a:tr>
              <a:tr h="1252467">
                <a:tc>
                  <a:txBody>
                    <a:bodyPr/>
                    <a:lstStyle/>
                    <a:p>
                      <a:pPr marL="0" algn="ctr" rtl="0" eaLnBrk="1" fontAlgn="base" latinLnBrk="0" hangingPunct="1"/>
                      <a:r>
                        <a:rPr lang="en-GB"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to explain concepts</a:t>
                      </a:r>
                      <a:endParaRPr lang="en-GB"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to suggest ideas</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AI mainly as a private tutor</a:t>
                      </a:r>
                      <a:endParaRPr lang="en-GB"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2000" b="0" i="0" u="none" strike="noStrike" kern="1200">
                          <a:ln w="6350">
                            <a:solidFill>
                              <a:schemeClr val="tx1"/>
                            </a:solidFill>
                          </a:ln>
                          <a:solidFill>
                            <a:schemeClr val="accent3">
                              <a:lumMod val="50000"/>
                            </a:schemeClr>
                          </a:solidFill>
                          <a:effectLst/>
                          <a:latin typeface="Arial" panose="020B0604020202020204" pitchFamily="34" charset="0"/>
                          <a:cs typeface="Arial" panose="020B0604020202020204" pitchFamily="34" charset="0"/>
                        </a:rPr>
                        <a:t>Use Generative AI for assessments </a:t>
                      </a:r>
                      <a:endParaRPr lang="en-US" sz="1800" b="0" i="0" u="none" strike="noStrike" dirty="0">
                        <a:ln w="6350">
                          <a:solidFill>
                            <a:schemeClr val="tx1"/>
                          </a:solidFill>
                        </a:ln>
                        <a:solidFill>
                          <a:schemeClr val="accent3">
                            <a:lumMod val="50000"/>
                          </a:schemeClr>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1346842118"/>
                  </a:ext>
                </a:extLst>
              </a:tr>
              <a:tr h="763639">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35%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22%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63%</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US" sz="3200" b="1"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65%   </a:t>
                      </a:r>
                      <a:endParaRPr lang="en-US"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3535821985"/>
                  </a:ext>
                </a:extLst>
              </a:tr>
              <a:tr h="1323683">
                <a:tc>
                  <a:txBody>
                    <a:bodyPr/>
                    <a:lstStyle/>
                    <a:p>
                      <a:pPr marL="0" algn="ctr" rtl="0" eaLnBrk="1" fontAlgn="base" latinLnBrk="0" hangingPunct="1"/>
                      <a:r>
                        <a:rPr lang="it-IT"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Unaware that AI produces false information</a:t>
                      </a:r>
                      <a:endParaRPr lang="it-IT"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Are satisfied with AI support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Consider their institution has a clear AI policy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tc>
                  <a:txBody>
                    <a:bodyPr/>
                    <a:lstStyle/>
                    <a:p>
                      <a:pPr marL="0" algn="ctr" rtl="0" eaLnBrk="1" fontAlgn="base" latinLnBrk="0" hangingPunct="1"/>
                      <a:r>
                        <a:rPr lang="en-GB" sz="1800" b="0" i="0" u="none" strike="noStrike" kern="1200">
                          <a:ln w="6350">
                            <a:solidFill>
                              <a:schemeClr val="tx1"/>
                            </a:solidFill>
                          </a:ln>
                          <a:solidFill>
                            <a:srgbClr val="0070C0"/>
                          </a:solidFill>
                          <a:effectLst/>
                          <a:latin typeface="Arial" panose="020B0604020202020204" pitchFamily="34" charset="0"/>
                          <a:cs typeface="Arial" panose="020B0604020202020204" pitchFamily="34" charset="0"/>
                        </a:rPr>
                        <a:t>Think their institution can detect AI-generated work </a:t>
                      </a:r>
                      <a:endParaRPr lang="en-GB" sz="1800" b="0" i="0" u="none" strike="noStrike" dirty="0">
                        <a:ln w="6350">
                          <a:solidFill>
                            <a:schemeClr val="tx1"/>
                          </a:solidFill>
                        </a:ln>
                        <a:solidFill>
                          <a:srgbClr val="0070C0"/>
                        </a:solidFill>
                        <a:effectLst/>
                        <a:latin typeface="Arial" panose="020B0604020202020204" pitchFamily="34" charset="0"/>
                      </a:endParaRPr>
                    </a:p>
                  </a:txBody>
                  <a:tcPr marL="66675" marR="66675">
                    <a:lnL>
                      <a:noFill/>
                    </a:lnL>
                    <a:lnR>
                      <a:noFill/>
                    </a:lnR>
                    <a:lnT>
                      <a:noFill/>
                    </a:lnT>
                    <a:lnB>
                      <a:noFill/>
                    </a:lnB>
                    <a:solidFill>
                      <a:schemeClr val="bg2">
                        <a:lumMod val="90000"/>
                        <a:alpha val="68000"/>
                      </a:schemeClr>
                    </a:solidFill>
                  </a:tcPr>
                </a:tc>
                <a:extLst>
                  <a:ext uri="{0D108BD9-81ED-4DB2-BD59-A6C34878D82A}">
                    <a16:rowId xmlns:a16="http://schemas.microsoft.com/office/drawing/2014/main" val="1819864794"/>
                  </a:ext>
                </a:extLst>
              </a:tr>
            </a:tbl>
          </a:graphicData>
        </a:graphic>
      </p:graphicFrame>
    </p:spTree>
    <p:extLst>
      <p:ext uri="{BB962C8B-B14F-4D97-AF65-F5344CB8AC3E}">
        <p14:creationId xmlns:p14="http://schemas.microsoft.com/office/powerpoint/2010/main" val="20846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C4472A-AF5F-0E50-D2C7-DE0D1B11F1FB}"/>
              </a:ext>
            </a:extLst>
          </p:cNvPr>
          <p:cNvSpPr>
            <a:spLocks noGrp="1"/>
          </p:cNvSpPr>
          <p:nvPr>
            <p:ph type="sldNum" sz="quarter" idx="12"/>
          </p:nvPr>
        </p:nvSpPr>
        <p:spPr/>
        <p:txBody>
          <a:bodyPr/>
          <a:lstStyle/>
          <a:p>
            <a:fld id="{CC057153-B650-4DEB-B370-79DDCFDCE934}" type="slidenum">
              <a:rPr lang="en-US" smtClean="0"/>
              <a:t>7</a:t>
            </a:fld>
            <a:endParaRPr lang="en-US" dirty="0"/>
          </a:p>
        </p:txBody>
      </p:sp>
      <p:sp>
        <p:nvSpPr>
          <p:cNvPr id="5" name="TextBox 4">
            <a:extLst>
              <a:ext uri="{FF2B5EF4-FFF2-40B4-BE49-F238E27FC236}">
                <a16:creationId xmlns:a16="http://schemas.microsoft.com/office/drawing/2014/main" id="{44B85D1D-9DC7-FF78-7A52-DEFC926389C8}"/>
              </a:ext>
            </a:extLst>
          </p:cNvPr>
          <p:cNvSpPr txBox="1"/>
          <p:nvPr/>
        </p:nvSpPr>
        <p:spPr>
          <a:xfrm>
            <a:off x="575683" y="1325839"/>
            <a:ext cx="5394401" cy="1938992"/>
          </a:xfrm>
          <a:prstGeom prst="rect">
            <a:avLst/>
          </a:prstGeom>
          <a:noFill/>
        </p:spPr>
        <p:txBody>
          <a:bodyPr wrap="square">
            <a:spAutoFit/>
          </a:bodyPr>
          <a:lstStyle/>
          <a:p>
            <a:r>
              <a:rPr lang="en-GB" sz="2400" dirty="0">
                <a:solidFill>
                  <a:srgbClr val="C00000"/>
                </a:solidFill>
                <a:latin typeface="Arial" panose="020B0604020202020204" pitchFamily="34" charset="0"/>
                <a:cs typeface="Arial" panose="020B0604020202020204" pitchFamily="34" charset="0"/>
              </a:rPr>
              <a:t>A </a:t>
            </a:r>
            <a:r>
              <a:rPr lang="en-GB" sz="2400" dirty="0" err="1">
                <a:solidFill>
                  <a:srgbClr val="C00000"/>
                </a:solidFill>
                <a:latin typeface="Arial" panose="020B0604020202020204" pitchFamily="34" charset="0"/>
                <a:cs typeface="Arial" panose="020B0604020202020204" pitchFamily="34" charset="0"/>
              </a:rPr>
              <a:t>uni</a:t>
            </a:r>
            <a:r>
              <a:rPr lang="en-GB" sz="2400" dirty="0">
                <a:solidFill>
                  <a:srgbClr val="C00000"/>
                </a:solidFill>
                <a:latin typeface="Arial" panose="020B0604020202020204" pitchFamily="34" charset="0"/>
                <a:cs typeface="Arial" panose="020B0604020202020204" pitchFamily="34" charset="0"/>
              </a:rPr>
              <a:t> student considered AI as </a:t>
            </a:r>
            <a:r>
              <a:rPr lang="en-GB" sz="2400" b="1" dirty="0">
                <a:solidFill>
                  <a:srgbClr val="C00000"/>
                </a:solidFill>
                <a:latin typeface="Arial" panose="020B0604020202020204" pitchFamily="34" charset="0"/>
                <a:cs typeface="Arial" panose="020B0604020202020204" pitchFamily="34" charset="0"/>
              </a:rPr>
              <a:t>“a top student</a:t>
            </a:r>
            <a:r>
              <a:rPr lang="en-GB" sz="2400" dirty="0">
                <a:solidFill>
                  <a:srgbClr val="C00000"/>
                </a:solidFill>
                <a:latin typeface="Arial" panose="020B0604020202020204" pitchFamily="34" charset="0"/>
                <a:cs typeface="Arial" panose="020B0604020202020204" pitchFamily="34" charset="0"/>
              </a:rPr>
              <a:t>” in their class, because “When I have doubt and couldn’t find other people to help me out, ChatGPT seems like a good option.” </a:t>
            </a:r>
          </a:p>
        </p:txBody>
      </p:sp>
      <p:sp>
        <p:nvSpPr>
          <p:cNvPr id="7" name="TextBox 6">
            <a:extLst>
              <a:ext uri="{FF2B5EF4-FFF2-40B4-BE49-F238E27FC236}">
                <a16:creationId xmlns:a16="http://schemas.microsoft.com/office/drawing/2014/main" id="{65A23BF5-ED1C-EC68-06D3-958147E78ABC}"/>
              </a:ext>
            </a:extLst>
          </p:cNvPr>
          <p:cNvSpPr txBox="1"/>
          <p:nvPr/>
        </p:nvSpPr>
        <p:spPr>
          <a:xfrm>
            <a:off x="1318631" y="436925"/>
            <a:ext cx="8819282" cy="590931"/>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What students think about AI Tools</a:t>
            </a:r>
          </a:p>
        </p:txBody>
      </p:sp>
      <p:sp>
        <p:nvSpPr>
          <p:cNvPr id="9" name="TextBox 8">
            <a:extLst>
              <a:ext uri="{FF2B5EF4-FFF2-40B4-BE49-F238E27FC236}">
                <a16:creationId xmlns:a16="http://schemas.microsoft.com/office/drawing/2014/main" id="{499E4FD1-21C9-17A8-AFF9-142E13958FAF}"/>
              </a:ext>
            </a:extLst>
          </p:cNvPr>
          <p:cNvSpPr txBox="1"/>
          <p:nvPr/>
        </p:nvSpPr>
        <p:spPr>
          <a:xfrm>
            <a:off x="6426888" y="3193483"/>
            <a:ext cx="3994461" cy="1569660"/>
          </a:xfrm>
          <a:prstGeom prst="rect">
            <a:avLst/>
          </a:prstGeom>
          <a:noFill/>
        </p:spPr>
        <p:txBody>
          <a:bodyPr wrap="square">
            <a:spAutoFit/>
          </a:bodyPr>
          <a:lstStyle/>
          <a:p>
            <a:r>
              <a:rPr lang="en-GB" sz="2400" dirty="0">
                <a:solidFill>
                  <a:srgbClr val="0070C0"/>
                </a:solidFill>
                <a:latin typeface="Abadi" panose="020B0604020104020204" pitchFamily="34" charset="0"/>
              </a:rPr>
              <a:t>I believe that the use of ChatGPT will reduce teachers’ workload for answering questions. </a:t>
            </a:r>
          </a:p>
        </p:txBody>
      </p:sp>
      <p:sp>
        <p:nvSpPr>
          <p:cNvPr id="11" name="TextBox 10">
            <a:extLst>
              <a:ext uri="{FF2B5EF4-FFF2-40B4-BE49-F238E27FC236}">
                <a16:creationId xmlns:a16="http://schemas.microsoft.com/office/drawing/2014/main" id="{F0700A11-D2A9-BEAA-CCCD-5B906FB9BB1A}"/>
              </a:ext>
            </a:extLst>
          </p:cNvPr>
          <p:cNvSpPr txBox="1"/>
          <p:nvPr/>
        </p:nvSpPr>
        <p:spPr>
          <a:xfrm>
            <a:off x="7329116" y="1490139"/>
            <a:ext cx="3994461" cy="1292662"/>
          </a:xfrm>
          <a:prstGeom prst="rect">
            <a:avLst/>
          </a:prstGeom>
          <a:noFill/>
        </p:spPr>
        <p:txBody>
          <a:bodyPr wrap="square">
            <a:spAutoFit/>
          </a:bodyPr>
          <a:lstStyle/>
          <a:p>
            <a:r>
              <a:rPr lang="en-GB" sz="2600" dirty="0">
                <a:solidFill>
                  <a:srgbClr val="990099"/>
                </a:solidFill>
                <a:latin typeface="Baskerville Old Face" panose="02020602080505020303" pitchFamily="18" charset="0"/>
              </a:rPr>
              <a:t>AI can “help polish articles” and provide personalized feedback for written texts</a:t>
            </a:r>
          </a:p>
        </p:txBody>
      </p:sp>
      <p:sp>
        <p:nvSpPr>
          <p:cNvPr id="13" name="TextBox 12">
            <a:extLst>
              <a:ext uri="{FF2B5EF4-FFF2-40B4-BE49-F238E27FC236}">
                <a16:creationId xmlns:a16="http://schemas.microsoft.com/office/drawing/2014/main" id="{F37B784C-7B56-87A4-AF6F-D7D77228F00A}"/>
              </a:ext>
            </a:extLst>
          </p:cNvPr>
          <p:cNvSpPr txBox="1"/>
          <p:nvPr/>
        </p:nvSpPr>
        <p:spPr>
          <a:xfrm>
            <a:off x="1021731" y="3562814"/>
            <a:ext cx="4948353" cy="1200329"/>
          </a:xfrm>
          <a:prstGeom prst="rect">
            <a:avLst/>
          </a:prstGeom>
          <a:noFill/>
        </p:spPr>
        <p:txBody>
          <a:bodyPr wrap="square">
            <a:spAutoFit/>
          </a:bodyPr>
          <a:lstStyle/>
          <a:p>
            <a:r>
              <a:rPr lang="en-GB" dirty="0"/>
              <a:t>“</a:t>
            </a:r>
            <a:r>
              <a:rPr lang="en-GB" sz="2400" dirty="0">
                <a:solidFill>
                  <a:srgbClr val="008000"/>
                </a:solidFill>
                <a:latin typeface="Amasis MT Pro" panose="02040504050005020304" pitchFamily="18" charset="0"/>
              </a:rPr>
              <a:t>It follows a general revolution of technology, similar to the public use of computers 40 years ago.</a:t>
            </a:r>
          </a:p>
        </p:txBody>
      </p:sp>
      <p:sp>
        <p:nvSpPr>
          <p:cNvPr id="15" name="TextBox 14">
            <a:extLst>
              <a:ext uri="{FF2B5EF4-FFF2-40B4-BE49-F238E27FC236}">
                <a16:creationId xmlns:a16="http://schemas.microsoft.com/office/drawing/2014/main" id="{2BD7ED9A-D030-9F6D-F3D8-2931C6615F7F}"/>
              </a:ext>
            </a:extLst>
          </p:cNvPr>
          <p:cNvSpPr txBox="1"/>
          <p:nvPr/>
        </p:nvSpPr>
        <p:spPr>
          <a:xfrm>
            <a:off x="749920" y="5435235"/>
            <a:ext cx="11096844" cy="923330"/>
          </a:xfrm>
          <a:prstGeom prst="rect">
            <a:avLst/>
          </a:prstGeom>
          <a:noFill/>
        </p:spPr>
        <p:txBody>
          <a:bodyPr wrap="square">
            <a:spAutoFit/>
          </a:bodyPr>
          <a:lstStyle/>
          <a:p>
            <a:r>
              <a:rPr lang="en-GB" b="0" i="0" dirty="0">
                <a:solidFill>
                  <a:srgbClr val="222222"/>
                </a:solidFill>
                <a:effectLst/>
                <a:latin typeface="Merriweather Sans" pitchFamily="2" charset="0"/>
              </a:rPr>
              <a:t>Chan, C.K.Y., Hu, W. Students’ voices on generative AI: perceptions, benefits, and challenges in higher education. </a:t>
            </a:r>
            <a:r>
              <a:rPr lang="en-GB" b="0" i="1" dirty="0">
                <a:solidFill>
                  <a:srgbClr val="222222"/>
                </a:solidFill>
                <a:effectLst/>
                <a:latin typeface="Merriweather Sans" pitchFamily="2" charset="0"/>
              </a:rPr>
              <a:t>Int J </a:t>
            </a:r>
            <a:r>
              <a:rPr lang="en-GB" b="0" i="1" dirty="0" err="1">
                <a:solidFill>
                  <a:srgbClr val="222222"/>
                </a:solidFill>
                <a:effectLst/>
                <a:latin typeface="Merriweather Sans" pitchFamily="2" charset="0"/>
              </a:rPr>
              <a:t>Educ</a:t>
            </a:r>
            <a:r>
              <a:rPr lang="en-GB" b="0" i="1" dirty="0">
                <a:solidFill>
                  <a:srgbClr val="222222"/>
                </a:solidFill>
                <a:effectLst/>
                <a:latin typeface="Merriweather Sans" pitchFamily="2" charset="0"/>
              </a:rPr>
              <a:t> Technol High </a:t>
            </a:r>
            <a:r>
              <a:rPr lang="en-GB" b="0" i="1" dirty="0" err="1">
                <a:solidFill>
                  <a:srgbClr val="222222"/>
                </a:solidFill>
                <a:effectLst/>
                <a:latin typeface="Merriweather Sans" pitchFamily="2" charset="0"/>
              </a:rPr>
              <a:t>Educ</a:t>
            </a:r>
            <a:r>
              <a:rPr lang="en-GB" b="0" i="0" dirty="0">
                <a:solidFill>
                  <a:srgbClr val="222222"/>
                </a:solidFill>
                <a:effectLst/>
                <a:latin typeface="Merriweather Sans" pitchFamily="2" charset="0"/>
              </a:rPr>
              <a:t> </a:t>
            </a:r>
            <a:r>
              <a:rPr lang="en-GB" b="1" i="0" dirty="0">
                <a:solidFill>
                  <a:srgbClr val="222222"/>
                </a:solidFill>
                <a:effectLst/>
                <a:latin typeface="Merriweather Sans" pitchFamily="2" charset="0"/>
              </a:rPr>
              <a:t>20</a:t>
            </a:r>
            <a:r>
              <a:rPr lang="en-GB" b="0" i="0" dirty="0">
                <a:solidFill>
                  <a:srgbClr val="222222"/>
                </a:solidFill>
                <a:effectLst/>
                <a:latin typeface="Merriweather Sans" pitchFamily="2" charset="0"/>
              </a:rPr>
              <a:t>, 43 (2023). </a:t>
            </a:r>
            <a:r>
              <a:rPr lang="en-GB" b="0" i="0" dirty="0">
                <a:solidFill>
                  <a:srgbClr val="222222"/>
                </a:solidFill>
                <a:effectLst/>
                <a:latin typeface="Merriweather Sans" pitchFamily="2" charset="0"/>
                <a:hlinkClick r:id="rId2"/>
              </a:rPr>
              <a:t>https://doi.org/10.1186/s41239-023-00411-8</a:t>
            </a:r>
            <a:endParaRPr lang="en-GB" b="0" i="0" dirty="0">
              <a:solidFill>
                <a:srgbClr val="222222"/>
              </a:solidFill>
              <a:effectLst/>
              <a:latin typeface="Merriweather Sans" pitchFamily="2" charset="0"/>
            </a:endParaRPr>
          </a:p>
          <a:p>
            <a:endParaRPr lang="en-GB" dirty="0"/>
          </a:p>
        </p:txBody>
      </p:sp>
    </p:spTree>
    <p:extLst>
      <p:ext uri="{BB962C8B-B14F-4D97-AF65-F5344CB8AC3E}">
        <p14:creationId xmlns:p14="http://schemas.microsoft.com/office/powerpoint/2010/main" val="321108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3B01C3-5152-2A65-CE22-3E398D248FEC}"/>
              </a:ext>
            </a:extLst>
          </p:cNvPr>
          <p:cNvSpPr>
            <a:spLocks noGrp="1"/>
          </p:cNvSpPr>
          <p:nvPr>
            <p:ph type="sldNum" sz="quarter" idx="12"/>
          </p:nvPr>
        </p:nvSpPr>
        <p:spPr/>
        <p:txBody>
          <a:bodyPr/>
          <a:lstStyle/>
          <a:p>
            <a:fld id="{10B37B4D-B1ED-498C-8838-3D6A4F27AD60}" type="slidenum">
              <a:rPr lang="en-GB" smtClean="0"/>
              <a:t>8</a:t>
            </a:fld>
            <a:endParaRPr lang="en-GB"/>
          </a:p>
        </p:txBody>
      </p:sp>
      <p:pic>
        <p:nvPicPr>
          <p:cNvPr id="5" name="Picture 4">
            <a:extLst>
              <a:ext uri="{FF2B5EF4-FFF2-40B4-BE49-F238E27FC236}">
                <a16:creationId xmlns:a16="http://schemas.microsoft.com/office/drawing/2014/main" id="{C7BC6883-0239-E6CD-F7E2-A356088B06FA}"/>
              </a:ext>
            </a:extLst>
          </p:cNvPr>
          <p:cNvPicPr>
            <a:picLocks noChangeAspect="1"/>
          </p:cNvPicPr>
          <p:nvPr/>
        </p:nvPicPr>
        <p:blipFill>
          <a:blip r:embed="rId2"/>
          <a:stretch>
            <a:fillRect/>
          </a:stretch>
        </p:blipFill>
        <p:spPr>
          <a:xfrm>
            <a:off x="228298" y="1025486"/>
            <a:ext cx="11735403" cy="2495678"/>
          </a:xfrm>
          <a:prstGeom prst="rect">
            <a:avLst/>
          </a:prstGeom>
          <a:solidFill>
            <a:srgbClr val="FFFF00"/>
          </a:solidFill>
          <a:ln w="15875">
            <a:solidFill>
              <a:srgbClr val="C00000"/>
            </a:solidFill>
          </a:ln>
        </p:spPr>
      </p:pic>
      <p:sp>
        <p:nvSpPr>
          <p:cNvPr id="7" name="TextBox 6">
            <a:extLst>
              <a:ext uri="{FF2B5EF4-FFF2-40B4-BE49-F238E27FC236}">
                <a16:creationId xmlns:a16="http://schemas.microsoft.com/office/drawing/2014/main" id="{B0513E66-4B05-B143-D2DC-7F058E793A70}"/>
              </a:ext>
            </a:extLst>
          </p:cNvPr>
          <p:cNvSpPr txBox="1"/>
          <p:nvPr/>
        </p:nvSpPr>
        <p:spPr>
          <a:xfrm>
            <a:off x="2907463" y="3133122"/>
            <a:ext cx="7366492" cy="307777"/>
          </a:xfrm>
          <a:prstGeom prst="rect">
            <a:avLst/>
          </a:prstGeom>
          <a:noFill/>
        </p:spPr>
        <p:txBody>
          <a:bodyPr wrap="square">
            <a:spAutoFit/>
          </a:bodyPr>
          <a:lstStyle/>
          <a:p>
            <a:r>
              <a:rPr lang="en-GB" sz="1400" dirty="0">
                <a:solidFill>
                  <a:srgbClr val="0070C0"/>
                </a:solidFill>
                <a:hlinkClick r:id="rId3">
                  <a:extLst>
                    <a:ext uri="{A12FA001-AC4F-418D-AE19-62706E023703}">
                      <ahyp:hlinkClr xmlns:ahyp="http://schemas.microsoft.com/office/drawing/2018/hyperlinkcolor" val="tx"/>
                    </a:ext>
                  </a:extLst>
                </a:hlinkClick>
              </a:rPr>
              <a:t>Student perspectives on learning and working in the era of AI | Advance HE</a:t>
            </a:r>
            <a:endParaRPr lang="en-GB" sz="1400" dirty="0">
              <a:solidFill>
                <a:srgbClr val="0070C0"/>
              </a:solidFill>
            </a:endParaRPr>
          </a:p>
        </p:txBody>
      </p:sp>
      <p:sp>
        <p:nvSpPr>
          <p:cNvPr id="2" name="Title 2">
            <a:extLst>
              <a:ext uri="{FF2B5EF4-FFF2-40B4-BE49-F238E27FC236}">
                <a16:creationId xmlns:a16="http://schemas.microsoft.com/office/drawing/2014/main" id="{3CF3CB2E-8EC2-A9C9-45ED-D81BD5BAD81A}"/>
              </a:ext>
            </a:extLst>
          </p:cNvPr>
          <p:cNvSpPr txBox="1">
            <a:spLocks/>
          </p:cNvSpPr>
          <p:nvPr/>
        </p:nvSpPr>
        <p:spPr>
          <a:xfrm>
            <a:off x="640026" y="392167"/>
            <a:ext cx="11323675" cy="6728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R="0" lvl="0" indent="0" fontAlgn="auto">
              <a:spcAft>
                <a:spcPts val="0"/>
              </a:spcAft>
              <a:buClrTx/>
              <a:buSzTx/>
              <a:buFontTx/>
              <a:buNone/>
              <a:tabLst/>
              <a:defRPr/>
            </a:pPr>
            <a:r>
              <a:rPr lang="en-US" dirty="0">
                <a:solidFill>
                  <a:srgbClr val="0070C0"/>
                </a:solidFill>
                <a:latin typeface="Avenir Next LT Pro" panose="020B0504020202020204" pitchFamily="34" charset="0"/>
                <a:ea typeface="+mn-ea"/>
                <a:cs typeface="+mn-cs"/>
              </a:rPr>
              <a:t>Student perceptions and academic integrity </a:t>
            </a:r>
          </a:p>
        </p:txBody>
      </p:sp>
      <p:pic>
        <p:nvPicPr>
          <p:cNvPr id="9" name="Picture 8">
            <a:extLst>
              <a:ext uri="{FF2B5EF4-FFF2-40B4-BE49-F238E27FC236}">
                <a16:creationId xmlns:a16="http://schemas.microsoft.com/office/drawing/2014/main" id="{9BE5DBDD-A7E7-CE0D-4DB5-AA094B0CE59F}"/>
              </a:ext>
            </a:extLst>
          </p:cNvPr>
          <p:cNvPicPr>
            <a:picLocks noChangeAspect="1"/>
          </p:cNvPicPr>
          <p:nvPr/>
        </p:nvPicPr>
        <p:blipFill>
          <a:blip r:embed="rId4"/>
          <a:stretch>
            <a:fillRect/>
          </a:stretch>
        </p:blipFill>
        <p:spPr>
          <a:xfrm>
            <a:off x="2676121" y="4873048"/>
            <a:ext cx="2041759" cy="1221686"/>
          </a:xfrm>
          <a:prstGeom prst="rect">
            <a:avLst/>
          </a:prstGeom>
          <a:ln>
            <a:solidFill>
              <a:schemeClr val="accent1"/>
            </a:solidFill>
          </a:ln>
        </p:spPr>
      </p:pic>
      <p:sp>
        <p:nvSpPr>
          <p:cNvPr id="10" name="TextBox 9">
            <a:extLst>
              <a:ext uri="{FF2B5EF4-FFF2-40B4-BE49-F238E27FC236}">
                <a16:creationId xmlns:a16="http://schemas.microsoft.com/office/drawing/2014/main" id="{91A5261B-72BB-24AF-30D0-40057999FA90}"/>
              </a:ext>
            </a:extLst>
          </p:cNvPr>
          <p:cNvSpPr txBox="1"/>
          <p:nvPr/>
        </p:nvSpPr>
        <p:spPr>
          <a:xfrm>
            <a:off x="2087966" y="6158056"/>
            <a:ext cx="2919897" cy="307777"/>
          </a:xfrm>
          <a:prstGeom prst="rect">
            <a:avLst/>
          </a:prstGeom>
          <a:noFill/>
        </p:spPr>
        <p:txBody>
          <a:bodyPr wrap="square" rtlCol="0">
            <a:spAutoFit/>
          </a:bodyPr>
          <a:lstStyle/>
          <a:p>
            <a:r>
              <a:rPr lang="en-GB" sz="1400" dirty="0">
                <a:solidFill>
                  <a:srgbClr val="0070C0"/>
                </a:solidFill>
              </a:rPr>
              <a:t>Image created by ChatGPT 27/4/2025</a:t>
            </a:r>
          </a:p>
        </p:txBody>
      </p:sp>
      <p:pic>
        <p:nvPicPr>
          <p:cNvPr id="6" name="Picture 5">
            <a:extLst>
              <a:ext uri="{FF2B5EF4-FFF2-40B4-BE49-F238E27FC236}">
                <a16:creationId xmlns:a16="http://schemas.microsoft.com/office/drawing/2014/main" id="{694F6F6B-9F10-4CA6-42B2-119EDFB7C7D2}"/>
              </a:ext>
            </a:extLst>
          </p:cNvPr>
          <p:cNvPicPr>
            <a:picLocks noChangeAspect="1"/>
          </p:cNvPicPr>
          <p:nvPr/>
        </p:nvPicPr>
        <p:blipFill>
          <a:blip r:embed="rId5"/>
          <a:stretch>
            <a:fillRect/>
          </a:stretch>
        </p:blipFill>
        <p:spPr>
          <a:xfrm>
            <a:off x="7102958" y="4855487"/>
            <a:ext cx="2879242" cy="1307084"/>
          </a:xfrm>
          <a:prstGeom prst="rect">
            <a:avLst/>
          </a:prstGeom>
          <a:ln>
            <a:solidFill>
              <a:schemeClr val="accent1"/>
            </a:solidFill>
          </a:ln>
        </p:spPr>
      </p:pic>
      <p:sp>
        <p:nvSpPr>
          <p:cNvPr id="4" name="TextBox 3">
            <a:extLst>
              <a:ext uri="{FF2B5EF4-FFF2-40B4-BE49-F238E27FC236}">
                <a16:creationId xmlns:a16="http://schemas.microsoft.com/office/drawing/2014/main" id="{EF0AA3A2-E38B-EA13-D45C-FC084D4F846E}"/>
              </a:ext>
            </a:extLst>
          </p:cNvPr>
          <p:cNvSpPr txBox="1"/>
          <p:nvPr/>
        </p:nvSpPr>
        <p:spPr>
          <a:xfrm>
            <a:off x="7106271" y="6194203"/>
            <a:ext cx="2919897" cy="307777"/>
          </a:xfrm>
          <a:prstGeom prst="rect">
            <a:avLst/>
          </a:prstGeom>
          <a:noFill/>
        </p:spPr>
        <p:txBody>
          <a:bodyPr wrap="square" rtlCol="0">
            <a:spAutoFit/>
          </a:bodyPr>
          <a:lstStyle/>
          <a:p>
            <a:r>
              <a:rPr lang="en-GB" sz="1400" dirty="0">
                <a:solidFill>
                  <a:srgbClr val="0070C0"/>
                </a:solidFill>
              </a:rPr>
              <a:t>Image created by Co-pilot 27/4/2025</a:t>
            </a:r>
          </a:p>
        </p:txBody>
      </p:sp>
      <p:sp>
        <p:nvSpPr>
          <p:cNvPr id="8" name="TextBox 7">
            <a:extLst>
              <a:ext uri="{FF2B5EF4-FFF2-40B4-BE49-F238E27FC236}">
                <a16:creationId xmlns:a16="http://schemas.microsoft.com/office/drawing/2014/main" id="{737581A7-A040-C7EC-0D8B-BC71DE5BD84B}"/>
              </a:ext>
            </a:extLst>
          </p:cNvPr>
          <p:cNvSpPr txBox="1"/>
          <p:nvPr/>
        </p:nvSpPr>
        <p:spPr>
          <a:xfrm>
            <a:off x="2991323" y="4106511"/>
            <a:ext cx="5995946" cy="646331"/>
          </a:xfrm>
          <a:prstGeom prst="rect">
            <a:avLst/>
          </a:prstGeom>
          <a:noFill/>
        </p:spPr>
        <p:txBody>
          <a:bodyPr wrap="square" rtlCol="0">
            <a:spAutoFit/>
          </a:bodyPr>
          <a:lstStyle/>
          <a:p>
            <a:r>
              <a:rPr lang="en-GB" sz="3600" b="1" dirty="0">
                <a:solidFill>
                  <a:srgbClr val="0070C0"/>
                </a:solidFill>
                <a:latin typeface="Avenir Next LT Pro" panose="020B0504020202020204" pitchFamily="34" charset="0"/>
              </a:rPr>
              <a:t>AI and academic integrity </a:t>
            </a:r>
          </a:p>
        </p:txBody>
      </p:sp>
      <p:sp>
        <p:nvSpPr>
          <p:cNvPr id="11" name="Arrow: Right 10">
            <a:extLst>
              <a:ext uri="{FF2B5EF4-FFF2-40B4-BE49-F238E27FC236}">
                <a16:creationId xmlns:a16="http://schemas.microsoft.com/office/drawing/2014/main" id="{9D455D10-914B-2A4B-74F5-78284AC40303}"/>
              </a:ext>
            </a:extLst>
          </p:cNvPr>
          <p:cNvSpPr/>
          <p:nvPr/>
        </p:nvSpPr>
        <p:spPr>
          <a:xfrm>
            <a:off x="8978230" y="4186775"/>
            <a:ext cx="2079803" cy="500701"/>
          </a:xfrm>
          <a:prstGeom prst="rightArrow">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Arrow: Right 11">
            <a:extLst>
              <a:ext uri="{FF2B5EF4-FFF2-40B4-BE49-F238E27FC236}">
                <a16:creationId xmlns:a16="http://schemas.microsoft.com/office/drawing/2014/main" id="{7DB74B74-BDC7-7FEC-CF4C-68E6D9C1F756}"/>
              </a:ext>
            </a:extLst>
          </p:cNvPr>
          <p:cNvSpPr/>
          <p:nvPr/>
        </p:nvSpPr>
        <p:spPr>
          <a:xfrm rot="10800000">
            <a:off x="893845" y="4171876"/>
            <a:ext cx="2041759" cy="515600"/>
          </a:xfrm>
          <a:prstGeom prst="rightArrow">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chemeClr val="tx1">
                  <a:lumMod val="65000"/>
                  <a:lumOff val="35000"/>
                </a:schemeClr>
              </a:solidFill>
            </a:endParaRPr>
          </a:p>
        </p:txBody>
      </p:sp>
    </p:spTree>
    <p:extLst>
      <p:ext uri="{BB962C8B-B14F-4D97-AF65-F5344CB8AC3E}">
        <p14:creationId xmlns:p14="http://schemas.microsoft.com/office/powerpoint/2010/main" val="291708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8"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165AC-D549-2DAE-2AA8-C33F50D87B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9AA154-3D34-4555-5179-08CBFDAFE5B2}"/>
              </a:ext>
            </a:extLst>
          </p:cNvPr>
          <p:cNvSpPr>
            <a:spLocks noGrp="1"/>
          </p:cNvSpPr>
          <p:nvPr>
            <p:ph type="sldNum" sz="quarter" idx="12"/>
          </p:nvPr>
        </p:nvSpPr>
        <p:spPr/>
        <p:txBody>
          <a:bodyPr/>
          <a:lstStyle/>
          <a:p>
            <a:fld id="{10B37B4D-B1ED-498C-8838-3D6A4F27AD60}" type="slidenum">
              <a:rPr lang="en-GB" smtClean="0"/>
              <a:t>9</a:t>
            </a:fld>
            <a:endParaRPr lang="en-GB"/>
          </a:p>
        </p:txBody>
      </p:sp>
      <p:sp>
        <p:nvSpPr>
          <p:cNvPr id="2" name="TextBox 1">
            <a:extLst>
              <a:ext uri="{FF2B5EF4-FFF2-40B4-BE49-F238E27FC236}">
                <a16:creationId xmlns:a16="http://schemas.microsoft.com/office/drawing/2014/main" id="{EE2948E9-561F-2C6D-6510-D720167D151B}"/>
              </a:ext>
            </a:extLst>
          </p:cNvPr>
          <p:cNvSpPr txBox="1"/>
          <p:nvPr/>
        </p:nvSpPr>
        <p:spPr>
          <a:xfrm>
            <a:off x="805068" y="582769"/>
            <a:ext cx="6927575" cy="5256824"/>
          </a:xfrm>
          <a:prstGeom prst="rect">
            <a:avLst/>
          </a:prstGeom>
          <a:noFill/>
        </p:spPr>
        <p:txBody>
          <a:bodyPr wrap="square">
            <a:spAutoFit/>
          </a:bodyPr>
          <a:lstStyle/>
          <a:p>
            <a:pPr>
              <a:lnSpc>
                <a:spcPct val="90000"/>
              </a:lnSpc>
              <a:spcBef>
                <a:spcPct val="0"/>
              </a:spcBef>
              <a:defRPr/>
            </a:pPr>
            <a:r>
              <a:rPr lang="en-GB" sz="3600" b="1" dirty="0">
                <a:solidFill>
                  <a:srgbClr val="0070C0"/>
                </a:solidFill>
                <a:latin typeface="Avenir Next LT Pro" panose="020B0504020202020204" pitchFamily="34" charset="0"/>
              </a:rPr>
              <a:t>What can be done about it ?</a:t>
            </a:r>
          </a:p>
          <a:p>
            <a:pPr>
              <a:lnSpc>
                <a:spcPct val="90000"/>
              </a:lnSpc>
              <a:spcBef>
                <a:spcPct val="0"/>
              </a:spcBef>
              <a:defRPr/>
            </a:pPr>
            <a:endParaRPr lang="en-GB" sz="3600" b="1" dirty="0">
              <a:solidFill>
                <a:srgbClr val="0070C0"/>
              </a:solidFill>
              <a:latin typeface="Avenir Next LT Pro" panose="020B0504020202020204" pitchFamily="34" charset="0"/>
            </a:endParaRPr>
          </a:p>
          <a:p>
            <a:pPr>
              <a:lnSpc>
                <a:spcPct val="90000"/>
              </a:lnSpc>
              <a:spcBef>
                <a:spcPct val="0"/>
              </a:spcBef>
              <a:defRPr/>
            </a:pPr>
            <a:endParaRPr lang="en-GB" sz="1200" b="1" dirty="0">
              <a:solidFill>
                <a:srgbClr val="002060"/>
              </a:solidFill>
              <a:latin typeface="Neue Haas Grotesk Text Pro"/>
              <a:ea typeface="+mj-ea"/>
              <a:cs typeface="+mj-cs"/>
            </a:endParaRP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Introduce AI tools in a gentle but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correct</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way</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the advantages and disadvantages through examples and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case studies</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about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hallucinations</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bias</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and data privacy </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Explain about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critical thinking </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and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evaluation</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of both the source and content of information</a:t>
            </a:r>
          </a:p>
          <a:p>
            <a:pPr marL="514350" indent="-514350">
              <a:buFont typeface="+mj-lt"/>
              <a:buAutoNum type="arabicPeriod"/>
              <a:defRPr/>
            </a:pP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Talk about the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university</a:t>
            </a:r>
            <a:r>
              <a:rPr lang="en-GB" sz="2600" dirty="0">
                <a:solidFill>
                  <a:srgbClr val="002060"/>
                </a:solidFill>
                <a:latin typeface="Tahoma" panose="020B0604030504040204" pitchFamily="34" charset="0"/>
                <a:ea typeface="Tahoma" panose="020B0604030504040204" pitchFamily="34" charset="0"/>
                <a:cs typeface="Tahoma" panose="020B0604030504040204" pitchFamily="34" charset="0"/>
              </a:rPr>
              <a:t> guidance on AI</a:t>
            </a:r>
          </a:p>
        </p:txBody>
      </p:sp>
      <p:pic>
        <p:nvPicPr>
          <p:cNvPr id="7" name="Picture 6">
            <a:extLst>
              <a:ext uri="{FF2B5EF4-FFF2-40B4-BE49-F238E27FC236}">
                <a16:creationId xmlns:a16="http://schemas.microsoft.com/office/drawing/2014/main" id="{27C73EB4-E266-54B3-10AC-4E2B307C9F21}"/>
              </a:ext>
            </a:extLst>
          </p:cNvPr>
          <p:cNvPicPr>
            <a:picLocks noChangeAspect="1"/>
          </p:cNvPicPr>
          <p:nvPr/>
        </p:nvPicPr>
        <p:blipFill>
          <a:blip r:embed="rId2"/>
          <a:stretch>
            <a:fillRect/>
          </a:stretch>
        </p:blipFill>
        <p:spPr>
          <a:xfrm>
            <a:off x="9158149" y="3934742"/>
            <a:ext cx="2100469" cy="2058553"/>
          </a:xfrm>
          <a:prstGeom prst="rect">
            <a:avLst/>
          </a:prstGeom>
          <a:solidFill>
            <a:schemeClr val="bg1"/>
          </a:solidFill>
          <a:ln w="34925">
            <a:solidFill>
              <a:srgbClr val="C00000"/>
            </a:solidFill>
          </a:ln>
        </p:spPr>
      </p:pic>
      <p:pic>
        <p:nvPicPr>
          <p:cNvPr id="4" name="Picture 3">
            <a:extLst>
              <a:ext uri="{FF2B5EF4-FFF2-40B4-BE49-F238E27FC236}">
                <a16:creationId xmlns:a16="http://schemas.microsoft.com/office/drawing/2014/main" id="{6717A48F-10AE-C275-4B9C-C7E2FF4B4A07}"/>
              </a:ext>
            </a:extLst>
          </p:cNvPr>
          <p:cNvPicPr>
            <a:picLocks noChangeAspect="1"/>
          </p:cNvPicPr>
          <p:nvPr/>
        </p:nvPicPr>
        <p:blipFill>
          <a:blip r:embed="rId3"/>
          <a:stretch>
            <a:fillRect/>
          </a:stretch>
        </p:blipFill>
        <p:spPr>
          <a:xfrm>
            <a:off x="7891668" y="864705"/>
            <a:ext cx="4003054" cy="1575485"/>
          </a:xfrm>
          <a:prstGeom prst="rect">
            <a:avLst/>
          </a:prstGeom>
          <a:ln w="25400">
            <a:solidFill>
              <a:srgbClr val="C00000"/>
            </a:solidFill>
          </a:ln>
        </p:spPr>
      </p:pic>
      <p:sp>
        <p:nvSpPr>
          <p:cNvPr id="9" name="TextBox 8">
            <a:extLst>
              <a:ext uri="{FF2B5EF4-FFF2-40B4-BE49-F238E27FC236}">
                <a16:creationId xmlns:a16="http://schemas.microsoft.com/office/drawing/2014/main" id="{8156CFCD-05FE-82AF-2F23-5C52B8EC49F3}"/>
              </a:ext>
            </a:extLst>
          </p:cNvPr>
          <p:cNvSpPr txBox="1"/>
          <p:nvPr/>
        </p:nvSpPr>
        <p:spPr>
          <a:xfrm>
            <a:off x="9394961" y="5990157"/>
            <a:ext cx="2124490" cy="369332"/>
          </a:xfrm>
          <a:prstGeom prst="rect">
            <a:avLst/>
          </a:prstGeom>
          <a:noFill/>
        </p:spPr>
        <p:txBody>
          <a:bodyPr wrap="square">
            <a:spAutoFit/>
          </a:bodyPr>
          <a:lstStyle/>
          <a:p>
            <a:r>
              <a:rPr lang="en-GB" sz="1800"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mislabelled-cats</a:t>
            </a:r>
            <a:endParaRPr lang="en-GB" dirty="0"/>
          </a:p>
        </p:txBody>
      </p:sp>
    </p:spTree>
    <p:extLst>
      <p:ext uri="{BB962C8B-B14F-4D97-AF65-F5344CB8AC3E}">
        <p14:creationId xmlns:p14="http://schemas.microsoft.com/office/powerpoint/2010/main" val="1089789687"/>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7697</TotalTime>
  <Words>1768</Words>
  <Application>Microsoft Office PowerPoint</Application>
  <PresentationFormat>Widescreen</PresentationFormat>
  <Paragraphs>266</Paragraphs>
  <Slides>21</Slides>
  <Notes>3</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21</vt:i4>
      </vt:variant>
    </vt:vector>
  </HeadingPairs>
  <TitlesOfParts>
    <vt:vector size="44" baseType="lpstr">
      <vt:lpstr>Abadi</vt:lpstr>
      <vt:lpstr>Aharoni</vt:lpstr>
      <vt:lpstr>Amasis MT Pro</vt:lpstr>
      <vt:lpstr>Amasis MT Pro Black</vt:lpstr>
      <vt:lpstr>Aptos</vt:lpstr>
      <vt:lpstr>Aptos Black</vt:lpstr>
      <vt:lpstr>Arial</vt:lpstr>
      <vt:lpstr>Arial Narrow</vt:lpstr>
      <vt:lpstr>Avenir Next LT Pro</vt:lpstr>
      <vt:lpstr>Baskerville Old Face</vt:lpstr>
      <vt:lpstr>Calibri</vt:lpstr>
      <vt:lpstr>Calibri Light</vt:lpstr>
      <vt:lpstr>Gill Sans MT</vt:lpstr>
      <vt:lpstr>Inter</vt:lpstr>
      <vt:lpstr>Merriweather Sans</vt:lpstr>
      <vt:lpstr>Neue Haas Grotesk Text Pro</vt:lpstr>
      <vt:lpstr>Söhne</vt:lpstr>
      <vt:lpstr>Tahoma</vt:lpstr>
      <vt:lpstr>Times New Roman</vt:lpstr>
      <vt:lpstr>Wingdings</vt:lpstr>
      <vt:lpstr>1_Office Theme</vt:lpstr>
      <vt:lpstr>Gallery</vt:lpstr>
      <vt:lpstr>VanillaVTI</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ONE OF THESE IS THE REAL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Fernandes</dc:creator>
  <cp:lastModifiedBy>Mary Blomley</cp:lastModifiedBy>
  <cp:revision>3</cp:revision>
  <dcterms:created xsi:type="dcterms:W3CDTF">2024-11-30T14:16:03Z</dcterms:created>
  <dcterms:modified xsi:type="dcterms:W3CDTF">2025-07-02T06:13:21Z</dcterms:modified>
</cp:coreProperties>
</file>