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818" r:id="rId2"/>
    <p:sldMasterId id="2147483831" r:id="rId3"/>
  </p:sldMasterIdLst>
  <p:notesMasterIdLst>
    <p:notesMasterId r:id="rId15"/>
  </p:notesMasterIdLst>
  <p:sldIdLst>
    <p:sldId id="562" r:id="rId4"/>
    <p:sldId id="782" r:id="rId5"/>
    <p:sldId id="783" r:id="rId6"/>
    <p:sldId id="736" r:id="rId7"/>
    <p:sldId id="754" r:id="rId8"/>
    <p:sldId id="784" r:id="rId9"/>
    <p:sldId id="743" r:id="rId10"/>
    <p:sldId id="766" r:id="rId11"/>
    <p:sldId id="566" r:id="rId12"/>
    <p:sldId id="772" r:id="rId13"/>
    <p:sldId id="749" r:id="rId14"/>
  </p:sldIdLst>
  <p:sldSz cx="12192000" cy="6858000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99FF"/>
    <a:srgbClr val="CC0066"/>
    <a:srgbClr val="D60093"/>
    <a:srgbClr val="FF33CC"/>
    <a:srgbClr val="FFFFCC"/>
    <a:srgbClr val="CC9900"/>
    <a:srgbClr val="3333CC"/>
    <a:srgbClr val="FF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EAB52-EE1F-4FDD-8772-FB5223EC078F}" v="533" dt="2025-05-31T05:49:38.1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9" d="100"/>
        <a:sy n="69" d="100"/>
      </p:scale>
      <p:origin x="0" y="-318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4A122-6FF8-4783-BF9C-2C43A0C1E676}" type="datetimeFigureOut">
              <a:rPr lang="en-GB" smtClean="0"/>
              <a:t>19/06/2025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A9A6F-AF16-4FB1-B380-67F7943000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66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9A6F-AF16-4FB1-B380-67F79430009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44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65F1B-1641-29C3-F800-3EB74666E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C8AE1D-5F57-E9B7-2B75-3E824CF3F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04349D-AD7C-5B75-CE4F-CB1776ADF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0CB53-3120-F8A0-FA78-0597EFD9CA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A9A6F-AF16-4FB1-B380-67F79430009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49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AC0D0-BFAB-BEB0-BE69-075F868CA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8E0FBA-F2DA-1501-C02E-A7DB63196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6D9436-BFE6-9A66-7105-E6F662D14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468E4-443A-42BC-A78C-C9832E165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9A6F-AF16-4FB1-B380-67F79430009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1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FA325-E5CD-7348-F111-6F5FAC2DC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30D0E-024C-20B0-3E10-FDC23C403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0254B-C2F8-59C2-EEE4-14BB87728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CC320-B101-4019-9822-54C1EC698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9A6F-AF16-4FB1-B380-67F79430009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1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1876-88CD-2130-8735-08D6C7C21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EA46F-633B-0C02-8E7C-C5719A1FA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8E401-E44D-5A92-C927-D4AF2370A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BF073-A945-4505-D8F1-8A71EDE47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9A6F-AF16-4FB1-B380-67F79430009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31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9A6F-AF16-4FB1-B380-67F79430009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379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95EE1-4ACB-9185-BC79-145051152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68F47-8983-6EC6-EBA6-0A2E48C02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DB239-53FA-FEEA-316D-AA90165E3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F6183-7A89-324B-E7EC-0A259180FE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A9A6F-AF16-4FB1-B380-67F79430009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33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5733" y="2159000"/>
            <a:ext cx="11042651" cy="838200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5734" y="4869160"/>
            <a:ext cx="5183717" cy="900000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241301" y="1438275"/>
            <a:ext cx="117072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pic>
        <p:nvPicPr>
          <p:cNvPr id="8" name="Picture 9" descr="UoL_logo_black 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9509" y="606426"/>
            <a:ext cx="2880000" cy="617145"/>
          </a:xfrm>
          <a:prstGeom prst="rect">
            <a:avLst/>
          </a:prstGeom>
          <a:noFill/>
        </p:spPr>
      </p:pic>
      <p:pic>
        <p:nvPicPr>
          <p:cNvPr id="10" name="Picture 14" descr="Skil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385" y="765175"/>
            <a:ext cx="4320116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Thought bub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8434" y="3475039"/>
            <a:ext cx="4044951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ques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59284" y="3759201"/>
            <a:ext cx="895349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58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C17B-5B14-4605-AD9B-93015A9D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AC434-EBDB-4E0E-A1D0-6259DA899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EEA05-45E4-47CC-B6E8-2030548C1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D3D26-1028-4D10-8A3D-49CEC068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7AF36-243E-424A-9BF1-D2509A450BF1}" type="datetime1">
              <a:rPr lang="en-US" smtClean="0"/>
              <a:t>6/19/2025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C36CA-9BFA-405C-972D-FE5C4F2B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DE900-576F-4BEB-ADF4-EBDB2304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31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F84F-914C-4ABE-A6EA-F467698D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3B5774-1271-43BE-A14D-C105CEDA9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7513A-C139-41AA-9142-D0F2E20BD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03304-D4D3-463D-9D38-976DABCE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8711E-A007-46E9-9DC3-E7F84DAD42A8}" type="datetime1">
              <a:rPr lang="en-US" smtClean="0"/>
              <a:t>6/19/2025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498AC0-B926-43C9-8707-B1EC9A4C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D12A8-0339-412F-AA18-32F78686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999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76FF-41EE-47A2-95D9-6E2B7702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DF09B1-C903-4CEC-B735-9C44DB75B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A34FC-D110-4906-A13B-537DA4918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41D8B-2E07-4952-A33B-F80702122E2E}" type="datetime1">
              <a:rPr lang="en-US" smtClean="0"/>
              <a:t>6/19/2025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9AD77-508D-420F-8379-9F34F20A0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80B02-E4D9-436E-8253-02ACC9BE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264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2B52F-4516-4B7D-8C6F-9B831D7AB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AFF86B-2967-4D77-8564-8B97CBD3F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F4EF0-D808-43A4-832F-AE3EC465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50E-4DEE-48F9-99F9-A3CBF6AF137F}" type="datetime1">
              <a:rPr lang="en-US" smtClean="0"/>
              <a:t>6/19/2025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BD3B9-F3D9-4987-B390-57BB1D6F8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38465-6052-4F6A-9B3F-14AF219F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796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A615198-666B-5742-BE7C-B31575A27E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56216" y="2804586"/>
            <a:ext cx="10297584" cy="2397335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rmAutofit/>
          </a:bodyPr>
          <a:lstStyle>
            <a:lvl1pPr marL="380990" marR="0" indent="-380990" algn="l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33"/>
            </a:lvl1pPr>
            <a:lvl5pPr>
              <a:defRPr sz="2133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sz="2133" b="0" i="0">
                <a:latin typeface="Arial" panose="020B0604020202020204" pitchFamily="34" charset="0"/>
                <a:cs typeface="Arial" panose="020B0604020202020204" pitchFamily="34" charset="0"/>
              </a:rPr>
              <a:t>Text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33" b="0" i="0">
                <a:latin typeface="Arial" panose="020B0604020202020204" pitchFamily="34" charset="0"/>
                <a:cs typeface="Arial" panose="020B0604020202020204" pitchFamily="34" charset="0"/>
              </a:rPr>
              <a:t>Bullet 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33" b="0" i="0">
                <a:latin typeface="Arial" panose="020B0604020202020204" pitchFamily="34" charset="0"/>
                <a:cs typeface="Arial" panose="020B0604020202020204" pitchFamily="34" charset="0"/>
              </a:rPr>
              <a:t>Bullet two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33" b="0" i="0">
                <a:latin typeface="Arial" panose="020B0604020202020204" pitchFamily="34" charset="0"/>
                <a:cs typeface="Arial" panose="020B0604020202020204" pitchFamily="34" charset="0"/>
              </a:rPr>
              <a:t>Bullet three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33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33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33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33" b="0" i="0">
                <a:latin typeface="Arial" panose="020B0604020202020204" pitchFamily="34" charset="0"/>
                <a:cs typeface="Arial" panose="020B0604020202020204" pitchFamily="34" charset="0"/>
              </a:rPr>
              <a:t>Bullet four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33" b="0" i="0">
                <a:latin typeface="Arial" panose="020B0604020202020204" pitchFamily="34" charset="0"/>
                <a:cs typeface="Arial" panose="020B0604020202020204" pitchFamily="34" charset="0"/>
              </a:rPr>
              <a:t>Bullet five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33" b="0" i="0">
                <a:latin typeface="Arial" panose="020B0604020202020204" pitchFamily="34" charset="0"/>
                <a:cs typeface="Arial" panose="020B0604020202020204" pitchFamily="34" charset="0"/>
              </a:rPr>
              <a:t>Bullet six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33" b="0" i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049ED8-641B-364C-8FE6-280985E05D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05801" y="6356938"/>
            <a:ext cx="2829983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7B9059-5C44-B042-9E21-3D8C513EB0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B468BB8-5B82-B544-887B-3B5A0558F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312" y="6356351"/>
            <a:ext cx="7088089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228594" indent="-228594" algn="ctr">
              <a:buFont typeface="Arial" panose="020B0604020202020204" pitchFamily="34" charset="0"/>
              <a:buChar char="•"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l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ADA13E7-8FF3-FA40-AC2B-A2D0318E4D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6218" y="1869863"/>
            <a:ext cx="10297583" cy="7781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 b="1" i="1">
                <a:solidFill>
                  <a:srgbClr val="005F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Heading here</a:t>
            </a:r>
          </a:p>
        </p:txBody>
      </p:sp>
    </p:spTree>
    <p:extLst>
      <p:ext uri="{BB962C8B-B14F-4D97-AF65-F5344CB8AC3E}">
        <p14:creationId xmlns:p14="http://schemas.microsoft.com/office/powerpoint/2010/main" val="673242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74D91-3B67-429C-AC41-1E0A6360928A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84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C49AD-F3B4-4C36-9516-54BBD6E3EB25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07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33658-0FDA-45AD-B874-02AA9A54C13F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90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36E2-EB66-4706-9E3B-46B742857088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14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E3B95-97D0-4D26-BE68-DA478E617582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6282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917CB-049D-4A4C-95FA-0DDECBAE5F2E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975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122B8-C1AB-4756-9726-0F21C3CD2986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95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C1F8A-2F72-4B4F-AE54-3438818BE652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71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881E7-E232-469D-A013-BFE4E847FAFA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225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A3FE-A6E3-4714-8963-F13C6F03573E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124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26FA9-DFD2-4B5E-B281-EEB1CFAA6302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42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31DFB3-42E8-9540-92FB-4AE3F4203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1158847" cy="58248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3C1B90-0A14-7B4B-B05B-357A6A88291E}"/>
              </a:ext>
            </a:extLst>
          </p:cNvPr>
          <p:cNvCxnSpPr>
            <a:cxnSpLocks/>
          </p:cNvCxnSpPr>
          <p:nvPr userDrawn="1"/>
        </p:nvCxnSpPr>
        <p:spPr>
          <a:xfrm>
            <a:off x="1036261" y="4159793"/>
            <a:ext cx="10122586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0097E88-8912-8A4F-9D00-BDA132434F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3153" y="4728131"/>
            <a:ext cx="7806047" cy="2811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8E2CE6-6A25-40B9-BD31-82C750738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313" y="1656344"/>
            <a:ext cx="7805737" cy="211346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74221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687ADE-BAA9-634F-96B8-ACF4EE9BD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286000"/>
            <a:ext cx="7810499" cy="29045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EC4E73-6A9F-2F46-89D1-559CE56C12BE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88BFD865-74BB-5B40-8DA8-7D7B921A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1D589B3-67A1-4B39-9EEF-2FB7AB10EC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5D91E6B-55B5-4092-AD3B-F7E1FD00459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7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48768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0" y="2286003"/>
            <a:ext cx="4876800" cy="35686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69925"/>
            <a:ext cx="487234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4824" y="990600"/>
            <a:ext cx="4837176" cy="48371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AE1D3B9-B2D1-4927-BE44-8408FBD84C0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A80E527-DB12-4FBC-9C31-130DB45B07A6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447116-BCE7-456E-88B8-96ADC76E5F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3B6347-A35F-4216-9988-7393E598E1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0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D808B2-C5CA-FE45-B556-461D856BF7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25CA9F-967F-1545-8E32-09F4DB0F04F6}"/>
              </a:ext>
            </a:extLst>
          </p:cNvPr>
          <p:cNvCxnSpPr>
            <a:cxnSpLocks/>
          </p:cNvCxnSpPr>
          <p:nvPr userDrawn="1"/>
        </p:nvCxnSpPr>
        <p:spPr>
          <a:xfrm flipV="1">
            <a:off x="1044475" y="1862667"/>
            <a:ext cx="10103049" cy="867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9DD4EBD-237B-7245-A9C2-A37674E2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9523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66D72-36F9-4467-A8EC-695881D4C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21920-C671-40B6-A7A0-CD0801F13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25D9-AC49-46B6-B10E-9D25D415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88764-CE72-4D01-B57D-387CAB871D78}" type="datetime1">
              <a:rPr lang="en-US" smtClean="0"/>
              <a:t>6/19/2025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C523F-2DC4-4E58-9168-E78081FBA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A74E0-C578-4064-BF6B-F8C81476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070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A6D65B-10A2-D743-9FFA-D14B8696F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FCB9F5CF-0F1D-284B-B997-AC308FED47B9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951345" y="2286000"/>
            <a:ext cx="9145155" cy="31649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5652B48-7CDD-5645-B29B-54727CA5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0F4C76-2690-7448-8D03-9692C2BB101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C09B5-CD25-4B65-9120-D8EBD79ABC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8A38556-57FC-4C20-BF12-6EDA66120F1A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281DE-BBF4-4AA1-B110-DC418232A0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9333A-6926-414D-9C9D-B62395A38A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1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pos="63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855E5B9-5A63-2D46-8653-3FD1F538F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4453"/>
            <a:ext cx="11158847" cy="58248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3FB492B-801F-1741-BD1B-89F9C6BFF0E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028700" y="2423161"/>
            <a:ext cx="9067800" cy="222740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4545B3-0290-D848-BDB5-811BC52B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10096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09460-09E4-854A-889B-491A934DE40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749A19-BE29-4599-ABBE-E7C61FF9EE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DDDC52F-9700-4662-B8F2-ED0A5E99A017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F30C11-6611-47E2-9CF7-8EE77F4CD1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F710E8-4CE9-4D79-8121-DD559D321E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  <p15:guide id="6" pos="63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A99595-F780-594B-8C36-E4E5AF5E1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6836"/>
            <a:ext cx="11158847" cy="58248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AFB169-81B7-454B-BE19-407333C86F3B}"/>
              </a:ext>
            </a:extLst>
          </p:cNvPr>
          <p:cNvCxnSpPr>
            <a:cxnSpLocks/>
          </p:cNvCxnSpPr>
          <p:nvPr userDrawn="1"/>
        </p:nvCxnSpPr>
        <p:spPr>
          <a:xfrm>
            <a:off x="2184935" y="1874704"/>
            <a:ext cx="8973912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C26CF-26CC-354C-BB60-AD3E01D575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304344"/>
            <a:ext cx="7810500" cy="29892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06611-233D-45FA-A146-AB9D4F4A7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525" y="978781"/>
            <a:ext cx="1589372" cy="1325563"/>
          </a:xfrm>
          <a:prstGeom prst="rect">
            <a:avLst/>
          </a:prstGeom>
        </p:spPr>
        <p:txBody>
          <a:bodyPr/>
          <a:lstStyle>
            <a:lvl1pPr>
              <a:defRPr sz="20000"/>
            </a:lvl1pPr>
          </a:lstStyle>
          <a:p>
            <a:r>
              <a:rPr lang="en-US" dirty="0"/>
              <a:t>“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4887C6-2D97-4388-AA65-CEEA6591BF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93006C3-1DDF-4265-B72F-82D020E5132F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84EFA-1D77-40D3-B5AC-6652DC26F0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13CA07C-1BC2-4B16-8557-27C373CFCE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39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AD8BFA-14F6-F54A-AB64-29F9F7616A7D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4640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B9E731-6B9B-024E-9360-F9F34CC663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4313437"/>
            <a:ext cx="1828800" cy="4012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D3D9C96-2F42-E545-BD97-AC8568E2F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8700" y="4752757"/>
            <a:ext cx="1828800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892AA37C-BA0F-9C4F-B098-EDFE391C47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84600" y="4332486"/>
            <a:ext cx="1828800" cy="40122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EAAAC92-F1DA-6847-8D56-1ACCD5E3B0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84600" y="4752757"/>
            <a:ext cx="1828800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F4E4153D-E2B3-7D4A-8D92-FF6597B2FB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1512" y="4313436"/>
            <a:ext cx="1828800" cy="42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D6B703A-5BF6-744F-A3D3-C65E3F8B3B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31512" y="4752757"/>
            <a:ext cx="1828800" cy="552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82A9FE5-981A-B340-B8F8-D2DB83C196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96400" y="4332486"/>
            <a:ext cx="1828800" cy="420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94B2391-B4C8-5542-8285-39BAD874EC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6400" y="4752757"/>
            <a:ext cx="1828800" cy="552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/>
            </a:lvl1pPr>
            <a:lvl2pPr marL="457200" indent="0">
              <a:buNone/>
              <a:defRPr sz="16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icture Placeholder 25">
            <a:extLst>
              <a:ext uri="{FF2B5EF4-FFF2-40B4-BE49-F238E27FC236}">
                <a16:creationId xmlns:a16="http://schemas.microsoft.com/office/drawing/2014/main" id="{A2D87BC1-884E-CD4E-BABF-B7AF4DF7869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287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DB0763B3-E65F-8A47-AA7C-C9A56C5060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846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9" name="Picture Placeholder 25">
            <a:extLst>
              <a:ext uri="{FF2B5EF4-FFF2-40B4-BE49-F238E27FC236}">
                <a16:creationId xmlns:a16="http://schemas.microsoft.com/office/drawing/2014/main" id="{1E0F47CF-6DE7-F745-B9D8-55421009AF4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0500" y="2308936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0" name="Picture Placeholder 25">
            <a:extLst>
              <a:ext uri="{FF2B5EF4-FFF2-40B4-BE49-F238E27FC236}">
                <a16:creationId xmlns:a16="http://schemas.microsoft.com/office/drawing/2014/main" id="{B4621956-6AB4-E346-8900-9AE2A51ADBC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296400" y="2314278"/>
            <a:ext cx="1828800" cy="183159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B64062A-6292-0441-95CB-9A91F49D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3883EC-FACE-4093-9976-8B0D4C8BEBC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89B4476-DE2E-4662-B1C4-0BD7FFB69485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611EE2-9C8D-405E-9ABF-8EFD1E1D6BB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E126EB-13BB-4830-A999-3778C11747A6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1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  <p15:guide id="8" orient="horz" pos="3072">
          <p15:clr>
            <a:srgbClr val="FBAE40"/>
          </p15:clr>
        </p15:guide>
        <p15:guide id="13" pos="6384">
          <p15:clr>
            <a:srgbClr val="FBAE40"/>
          </p15:clr>
        </p15:guide>
        <p15:guide id="14" orient="horz" pos="321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A116A2E3-682D-BD4F-9FC9-4546B0C9A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D64AC08-85A6-6F44-88B4-3FAE91B70C1B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056DE-470B-C64D-99AE-5039A021E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4ADA9C53-0DC4-4D43-B80C-9B0A9E0EBD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672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F8E68047-DF25-AB45-A0F0-F4DFE23516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06672" y="3336211"/>
            <a:ext cx="2286000" cy="24909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61DB1B27-14E7-1549-BDAA-6DD31A1B1F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39200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69D66743-22F2-C84F-9FD2-F350766D6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9200" y="3331030"/>
            <a:ext cx="2286000" cy="24665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A38EF55-8739-4A40-A228-67296EA938B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74144" y="2328553"/>
            <a:ext cx="2286000" cy="911029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268DC74C-B0F9-2649-BEC3-BBA0BD7376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7921" y="3331029"/>
            <a:ext cx="2286000" cy="24665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B1422B-E6C5-43B2-9F2B-DECEB38121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68377" y="3331029"/>
            <a:ext cx="2286000" cy="24669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400"/>
            </a:lvl1pPr>
            <a:lvl2pPr>
              <a:buNone/>
              <a:defRPr sz="1400"/>
            </a:lvl2pPr>
            <a:lvl3pPr>
              <a:buNone/>
              <a:defRPr sz="1400"/>
            </a:lvl3pPr>
            <a:lvl4pPr>
              <a:buNone/>
              <a:defRPr sz="1400"/>
            </a:lvl4pPr>
            <a:lvl5pPr>
              <a:buNone/>
              <a:defRPr sz="14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81DA9-1713-43A7-A2CF-A9525B11AF43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5CF2958-C6DF-4A8E-A66A-CCDB1F7C8037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76A8F0-5D79-4C8A-9966-308409EB26B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5BAE5-43DA-49F0-89E6-66D549C5238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1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  <p15:guide id="14" pos="14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C010F4-E1E5-354F-9B4A-6253D3DC2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641" y="3044590"/>
            <a:ext cx="4868860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2F7C8C0-EB32-3C44-930E-DE05403C543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85649" y="3044590"/>
            <a:ext cx="4868860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06473F2-000A-7C44-9048-A0C0D4B6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6A0597E-7AE3-F242-9DDF-F678A5E11458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AB7162A-656B-3447-976F-951853C325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4"/>
            <a:ext cx="4963884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8B98E47-9A5A-E54C-A093-86D516AAD0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8199" y="2328554"/>
            <a:ext cx="4868860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274C5-9C2D-4A46-AEAE-9DBE1C41747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6455ADA0-F53B-4A7C-8816-77B3877BEDB3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19017-8DD9-4B28-B0F1-E82FFB8C1D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BFF08-A844-4449-9EC2-5B6B6C2D62A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95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476683E-62F2-7746-A136-3A729C70D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641" y="3052691"/>
            <a:ext cx="307815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EF5BDE3-656A-414E-BE18-702CA738A9D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039099" y="3044590"/>
            <a:ext cx="311540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EAADDF0-090D-2C4F-BE2D-160C2C55029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39760" y="3044590"/>
            <a:ext cx="3115409" cy="19421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E0EAFBC-DE77-7648-95EC-91DDA529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A16A97-402E-8040-9B48-1B6ED23ABC4F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BD319C-69C3-3D46-977C-F80FD35E3C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41616" y="2328554"/>
            <a:ext cx="3173184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F6FB95E-AD0D-3843-8241-AB907F5915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6252" y="2328554"/>
            <a:ext cx="3115409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C85BB87-C622-304F-9F58-8716188AA5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33114" y="2328554"/>
            <a:ext cx="3115409" cy="645284"/>
          </a:xfrm>
          <a:prstGeom prst="rect">
            <a:avLst/>
          </a:prstGeom>
        </p:spPr>
        <p:txBody>
          <a:bodyPr/>
          <a:lstStyle>
            <a:lvl1pPr>
              <a:buNone/>
              <a:defRPr sz="1800" b="1">
                <a:latin typeface="+mj-lt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6B0B5-56D6-429D-BC3A-5E501EDADA8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18454C40-2C67-44B4-ABE7-0C1ECC46A482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8DFE9-DB89-4EB9-9FB1-D484EC0C1B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09F4-4087-4A1E-B8B8-85A748DC901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84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80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D6FA74B-53F8-584F-85D3-47FB14D4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999068"/>
            <a:ext cx="78105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152369-C198-1E48-8F65-F6AC0534DFF6}"/>
              </a:ext>
            </a:extLst>
          </p:cNvPr>
          <p:cNvCxnSpPr>
            <a:cxnSpLocks/>
          </p:cNvCxnSpPr>
          <p:nvPr userDrawn="1"/>
        </p:nvCxnSpPr>
        <p:spPr>
          <a:xfrm>
            <a:off x="1033153" y="1871272"/>
            <a:ext cx="10125694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921E4-02B0-3748-9844-933F71005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00" y="2321923"/>
            <a:ext cx="4876800" cy="3825952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3048678-0BD6-C448-8690-BD61FC609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8400" y="2286000"/>
            <a:ext cx="4876800" cy="2746375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C8134C-ADB9-4E1C-97DD-12E5DE2C775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455FCE7-384A-4650-9BA7-506EA4E12F2E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0C24D-14BB-46C9-A4C2-DB15E4FB9B2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3D085-5F13-41E2-9C46-08E3E2846C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74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35C0DBA-B958-984A-8540-551D3604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107" y="999068"/>
            <a:ext cx="4876800" cy="645284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dirty="0"/>
              <a:t>Click to edit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C9ECF50-A899-D84A-8DA7-545D7B194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7107" y="2286003"/>
            <a:ext cx="4876800" cy="23327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23E260-2F88-C54F-893E-80966D14934A}"/>
              </a:ext>
            </a:extLst>
          </p:cNvPr>
          <p:cNvCxnSpPr>
            <a:cxnSpLocks/>
          </p:cNvCxnSpPr>
          <p:nvPr userDrawn="1"/>
        </p:nvCxnSpPr>
        <p:spPr>
          <a:xfrm>
            <a:off x="6261560" y="1869925"/>
            <a:ext cx="4872347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41785DC-164D-344A-8D61-85C59CABE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4837176" cy="48371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8B57D363-927D-CE43-AD8A-2F5E6CC59E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57107" y="4659581"/>
            <a:ext cx="4876800" cy="543031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FDBC3-20E9-45B6-850D-2F34EA22D1B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B428E94-BAAD-47BD-A82A-ACEA6AE4A985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7A152-7FD0-42FA-9937-8667D4B7515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87AABD-BCAB-4325-8510-954CAAD92A9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782931A-7D25-4B4B-9464-57AE418934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7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4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5C8A-1174-49F8-B278-0FC246B8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E6C1-7FB1-40D2-A8B3-4700A8268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1EF36-08F1-47CA-9194-6BC6D41F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D9652-F3CB-497B-BED8-A048EF7140CB}" type="datetime1">
              <a:rPr lang="en-US" smtClean="0"/>
              <a:t>6/19/2025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050DE-4329-4573-8FB1-3BF3C3113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DF96F-945A-4A14-903B-568412A3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97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CB5FF-BE4B-45CA-8E63-75D47C35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9E0BD-8635-4ADA-9469-883CB071D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323A8-63C6-4B90-AB11-918BCE95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D1808-B8B0-4DD2-B1BF-A132ECEF35C0}" type="datetime1">
              <a:rPr lang="en-US" smtClean="0"/>
              <a:t>6/19/2025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E648E-FB86-4E06-8974-1A79C482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8B739-B3C5-4C39-A9B4-4DC1C276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590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0603-4E17-4E69-B1F9-0E41E548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48ADE-A18C-492C-A733-2722D89C2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4DD8A-C77C-4344-A4CD-9EAEBE523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DE3E0-31C7-465B-A676-0B5281A2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39F0-7299-43CE-942D-1D8E423DD676}" type="datetime1">
              <a:rPr lang="en-US" smtClean="0"/>
              <a:t>6/19/2025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377C6-A5A1-47D5-81AF-0446FD23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F4BCC-2996-4DE0-8022-120EF113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9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7E71-0276-4E21-AED4-3D68C7AB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04F8E-8422-4D65-8638-BC619BEA2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706D0-68B6-4584-9104-43FABFDD8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D8987-1BDF-450D-9E28-8842D5E50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67F2F-A661-455F-B665-06BC4159E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711757-2C41-4E0E-8B8E-53B5C674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AFFDB-19E8-428B-A991-D82A946C6FEA}" type="datetime1">
              <a:rPr lang="en-US" smtClean="0"/>
              <a:t>6/19/2025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6FDE04-55D9-4B25-99DC-B90977D7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3EB46-248C-4AE2-8697-C04D94BB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28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747F6-E279-4A29-90DC-077F9EDC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54110-6BF9-45A8-BF8F-82728286A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3FAD-8D6D-4B08-8D21-2ABD45FF5AEF}" type="datetime1">
              <a:rPr lang="en-US" smtClean="0"/>
              <a:t>6/19/2025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6D97B-FAD8-49F8-9068-F412919E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3C998-AE74-4E51-ADEA-51103002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69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9771F-2E3F-4E76-A28B-16E38FAC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5DE-7B12-4F9A-AAAB-E9F5E54DA2C3}" type="datetime1">
              <a:rPr lang="en-US" smtClean="0"/>
              <a:t>6/19/2025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CD126-7193-48AA-A3DB-054C49AC4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BBF1F-D502-401C-99E3-C21C361B3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12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1"/>
            <a:ext cx="12192000" cy="1439863"/>
          </a:xfrm>
          <a:prstGeom prst="rect">
            <a:avLst/>
          </a:prstGeom>
          <a:solidFill>
            <a:srgbClr val="009FD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75734" y="1978026"/>
            <a:ext cx="110363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5734" y="2698750"/>
            <a:ext cx="11036300" cy="368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7" name="Picture 9" descr="UoL_logo_black 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9509" y="606426"/>
            <a:ext cx="2880000" cy="617145"/>
          </a:xfrm>
          <a:prstGeom prst="rect">
            <a:avLst/>
          </a:prstGeom>
          <a:noFill/>
        </p:spPr>
      </p:pic>
      <p:pic>
        <p:nvPicPr>
          <p:cNvPr id="9" name="Picture 14" descr="Skil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385" y="765175"/>
            <a:ext cx="4320116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9589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177800" indent="-177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31813" indent="-17303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2pPr>
      <a:lvl3pPr marL="890588" indent="-17303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</a:defRPr>
      </a:lvl3pPr>
      <a:lvl4pPr marL="1249363" indent="-17303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08138" indent="-17303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5pPr>
      <a:lvl6pPr marL="2065338" indent="-17303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522538" indent="-17303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2979738" indent="-17303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436938" indent="-17303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AF2985-CA0F-41D5-BA2A-6021D04A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2DA95-C3B5-4844-B632-1C13424B8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F6580-E0EF-4034-BD0F-2BC2827EC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82F69-0234-44F9-A2A0-8C9285635BE8}" type="datetime1">
              <a:rPr lang="en-US" smtClean="0"/>
              <a:t>6/19/2025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81035-5662-4B0D-A7B3-70E212A5E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36078-EB5E-4C46-B563-7D2DE3676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37B4D-B1ED-498C-8838-3D6A4F27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82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2A3DC27-FB14-430F-B6BA-29C7ED6E75AC}" type="datetime1">
              <a:rPr lang="en-US" smtClean="0"/>
              <a:t>6/19/2025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7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57BCD3-BBA8-4803-ACF5-5C4B0BFA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63" y="659825"/>
            <a:ext cx="11307736" cy="1760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Student engagement in Librarianship</a:t>
            </a:r>
            <a:r>
              <a:rPr lang="en-GB" dirty="0"/>
              <a:t> </a:t>
            </a: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</a:rPr>
              <a:t>My students and my Cat </a:t>
            </a:r>
            <a:br>
              <a:rPr lang="en-GB" dirty="0"/>
            </a:b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81867E-7FA9-427D-B82E-3945B03BFBAE}"/>
              </a:ext>
            </a:extLst>
          </p:cNvPr>
          <p:cNvSpPr txBox="1"/>
          <p:nvPr/>
        </p:nvSpPr>
        <p:spPr>
          <a:xfrm>
            <a:off x="8153400" y="4706550"/>
            <a:ext cx="365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Janice Fernandes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 Support Manager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West London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DB380-3332-4273-A3A1-4E30816B9AC8}"/>
              </a:ext>
            </a:extLst>
          </p:cNvPr>
          <p:cNvSpPr txBox="1"/>
          <p:nvPr/>
        </p:nvSpPr>
        <p:spPr>
          <a:xfrm>
            <a:off x="821916" y="4917878"/>
            <a:ext cx="3598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C00000"/>
                </a:solidFill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2025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129F-98CC-007E-54BA-728B6C29D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701EC-F438-2D1A-1133-E0913CE9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65" y="2371655"/>
            <a:ext cx="2246930" cy="27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9C167-D250-5496-1F69-FDAC580B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37B4D-B1ED-498C-8838-3D6A4F27AD6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61F9AE-BF23-2B79-CA92-7AFD98EA0910}"/>
              </a:ext>
            </a:extLst>
          </p:cNvPr>
          <p:cNvSpPr txBox="1">
            <a:spLocks/>
          </p:cNvSpPr>
          <p:nvPr/>
        </p:nvSpPr>
        <p:spPr>
          <a:xfrm>
            <a:off x="995015" y="-9183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1358A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 CAT tells a story 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66B10-6FA6-3456-EB18-C9C8CCF36BFD}"/>
              </a:ext>
            </a:extLst>
          </p:cNvPr>
          <p:cNvSpPr txBox="1"/>
          <p:nvPr/>
        </p:nvSpPr>
        <p:spPr>
          <a:xfrm>
            <a:off x="338268" y="2770305"/>
            <a:ext cx="2688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“How do I get out” Cat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260C9-3940-76BF-C161-8E074C0478E6}"/>
              </a:ext>
            </a:extLst>
          </p:cNvPr>
          <p:cNvSpPr txBox="1"/>
          <p:nvPr/>
        </p:nvSpPr>
        <p:spPr>
          <a:xfrm>
            <a:off x="8377923" y="5652734"/>
            <a:ext cx="3712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“I submitted my assignment” Cat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C14C3-5BC7-3DD3-3C85-012CDEBD3FB3}"/>
              </a:ext>
            </a:extLst>
          </p:cNvPr>
          <p:cNvSpPr txBox="1"/>
          <p:nvPr/>
        </p:nvSpPr>
        <p:spPr>
          <a:xfrm>
            <a:off x="5687610" y="5391000"/>
            <a:ext cx="2450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“Referencing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993366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” Cat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94B6F0-CE01-55A9-CB61-D7CDA25F2CA4}"/>
              </a:ext>
            </a:extLst>
          </p:cNvPr>
          <p:cNvSpPr txBox="1"/>
          <p:nvPr/>
        </p:nvSpPr>
        <p:spPr>
          <a:xfrm>
            <a:off x="1446646" y="5452679"/>
            <a:ext cx="3160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“Information Literacy” Cat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243423-08F4-1ECE-6F65-95D7677F12AC}"/>
              </a:ext>
            </a:extLst>
          </p:cNvPr>
          <p:cNvSpPr txBox="1"/>
          <p:nvPr/>
        </p:nvSpPr>
        <p:spPr>
          <a:xfrm>
            <a:off x="8377923" y="2735062"/>
            <a:ext cx="3475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“Can I use this resource” Cat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75918-5529-77F6-5D87-885204FBDEF0}"/>
              </a:ext>
            </a:extLst>
          </p:cNvPr>
          <p:cNvSpPr txBox="1"/>
          <p:nvPr/>
        </p:nvSpPr>
        <p:spPr>
          <a:xfrm>
            <a:off x="4257054" y="2816236"/>
            <a:ext cx="3229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“</a:t>
            </a:r>
            <a:r>
              <a:rPr lang="en-GB" sz="2000" dirty="0">
                <a:solidFill>
                  <a:srgbClr val="0070C0"/>
                </a:solidFill>
                <a:latin typeface="Arial Narrow" panose="020B0606020202030204" pitchFamily="34" charset="0"/>
              </a:rPr>
              <a:t>Too much information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” Cat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D95684-638A-3798-0E91-BD0F56A502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60" y="3884943"/>
            <a:ext cx="1913416" cy="1506057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7076B-70F9-2438-AA1C-09A827154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90" y="1154208"/>
            <a:ext cx="1350306" cy="15761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FA4FDF-0A26-3098-9179-45CF66E71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9043" y="3651568"/>
            <a:ext cx="1694121" cy="19907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EA16C7-0FD4-9EFB-5755-E80DD3D00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430" y="1082170"/>
            <a:ext cx="1413151" cy="16783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6CDEEE-7A62-2A70-CA4D-F18C74D6C2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035" y="1103874"/>
            <a:ext cx="1566674" cy="16783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6FF4BF-BFC1-5069-982F-7475EDC4A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4449" y="1205266"/>
            <a:ext cx="1739233" cy="15769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81600D-71AC-1DC0-F2D7-1EF98CC142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3250" y="3848765"/>
            <a:ext cx="1375829" cy="15784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156F15-4357-EEFA-A052-C1E9F24DE8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07639" y="3942335"/>
            <a:ext cx="1510501" cy="145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DF595-58EE-E20F-BF0C-1F26D0246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811BE7-72A5-3036-0AD6-CD4269BC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45" y="841620"/>
            <a:ext cx="10680455" cy="304134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</a:t>
            </a:r>
            <a:b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giving me the opportunity </a:t>
            </a:r>
            <a:b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present here today.</a:t>
            </a:r>
            <a:br>
              <a:rPr lang="en-GB" b="1" dirty="0">
                <a:solidFill>
                  <a:srgbClr val="002060"/>
                </a:solidFill>
                <a:latin typeface="Amasis MT Pro Black" panose="02040A04050005020304" pitchFamily="18" charset="0"/>
              </a:rPr>
            </a:br>
            <a:br>
              <a:rPr lang="en-GB" b="1" dirty="0">
                <a:solidFill>
                  <a:srgbClr val="002060"/>
                </a:solidFill>
                <a:latin typeface="Amasis MT Pro Black" panose="02040A04050005020304" pitchFamily="18" charset="0"/>
              </a:rPr>
            </a:b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</a:rPr>
              <a:t>Please feel free to get in touch </a:t>
            </a:r>
            <a:b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</a:rPr>
            </a:br>
            <a:r>
              <a:rPr lang="en-GB" sz="3600" b="1" dirty="0">
                <a:solidFill>
                  <a:schemeClr val="accent2">
                    <a:lumMod val="50000"/>
                  </a:schemeClr>
                </a:solidFill>
                <a:latin typeface="Amasis MT Pro Black" panose="02040A04050005020304" pitchFamily="18" charset="0"/>
              </a:rPr>
              <a:t>for more innovative ideas… Happy to help !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35C79-3AEE-5458-4972-88F482DF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11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97475-8DF8-3D3D-37C2-07CF8B53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91" y="4146564"/>
            <a:ext cx="1572524" cy="2392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35D9D-9CC2-A8F5-D763-CEE6A12F6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500" y="4669314"/>
            <a:ext cx="1232321" cy="18695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FFA4DC-94C1-E4B6-2D90-3CD0DDD5A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52" y="4664946"/>
            <a:ext cx="1232321" cy="18752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366587-691E-13E6-BCB4-09A1A37B6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088" y="4702543"/>
            <a:ext cx="1177164" cy="17984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3EEBBC-D9AE-B948-1529-5FE35844D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711" y="4740465"/>
            <a:ext cx="1185339" cy="17984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94FF43-3E46-E381-96F6-78C1A95A0F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3682" y="4643723"/>
            <a:ext cx="1232321" cy="1916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EFFD80-FAB8-B20E-713F-8FDC7B2604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1275" y="4172864"/>
            <a:ext cx="1572525" cy="23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2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16BEC-1416-BC08-FC25-6956D4244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2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8ADEE-A0AA-3763-0607-CD44742E88E7}"/>
              </a:ext>
            </a:extLst>
          </p:cNvPr>
          <p:cNvSpPr txBox="1">
            <a:spLocks/>
          </p:cNvSpPr>
          <p:nvPr/>
        </p:nvSpPr>
        <p:spPr>
          <a:xfrm>
            <a:off x="582149" y="1394542"/>
            <a:ext cx="6424705" cy="406891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Induction -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Information overload ?</a:t>
            </a:r>
          </a:p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Library building -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access, spaces and rules </a:t>
            </a:r>
          </a:p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Library resources -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remote access, print/online, sufficient, relevant, current</a:t>
            </a:r>
          </a:p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Library facilities  -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Computers, furniture, quiet spaces, inclusivity</a:t>
            </a: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sz="3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BABB92-37F8-245C-7620-F51EC350C3C5}"/>
              </a:ext>
            </a:extLst>
          </p:cNvPr>
          <p:cNvSpPr txBox="1">
            <a:spLocks/>
          </p:cNvSpPr>
          <p:nvPr/>
        </p:nvSpPr>
        <p:spPr>
          <a:xfrm>
            <a:off x="978196" y="136525"/>
            <a:ext cx="10834576" cy="10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How do students engage with the library … 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6DFA9-50E9-E48C-ED52-172CCDB51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1344">
            <a:off x="7405315" y="1143332"/>
            <a:ext cx="4425178" cy="478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7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5CA09-7BD5-57D4-DC6E-D13C81A9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F9FF3-AD41-FA63-7E94-2C424777C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3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47D53-0E6A-C790-F196-C364AF0B9DCD}"/>
              </a:ext>
            </a:extLst>
          </p:cNvPr>
          <p:cNvSpPr txBox="1">
            <a:spLocks/>
          </p:cNvSpPr>
          <p:nvPr/>
        </p:nvSpPr>
        <p:spPr>
          <a:xfrm>
            <a:off x="752272" y="1311158"/>
            <a:ext cx="6116361" cy="446232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 startAt="5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Library services - 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Opening times, floor maps, signage</a:t>
            </a:r>
          </a:p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 startAt="5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Circulation Desk  -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Importance/ impact / value/ decision making</a:t>
            </a:r>
          </a:p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 startAt="5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Information Literacy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 knowledge transfer, academic integrity, supportive</a:t>
            </a:r>
          </a:p>
          <a:p>
            <a:pPr marL="690562" indent="-514350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+mj-lt"/>
              <a:buAutoNum type="arabicPeriod" startAt="5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1-2-1 sessions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direct engagement, anonymity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sz="3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1E1F5A5-434A-5746-BEEE-DCC11C2B83C6}"/>
              </a:ext>
            </a:extLst>
          </p:cNvPr>
          <p:cNvSpPr txBox="1">
            <a:spLocks/>
          </p:cNvSpPr>
          <p:nvPr/>
        </p:nvSpPr>
        <p:spPr>
          <a:xfrm>
            <a:off x="978196" y="136525"/>
            <a:ext cx="10834576" cy="10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How do students engage with the library … 2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805699-612F-34E8-7D1C-17507B093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8673">
            <a:off x="7158078" y="4062358"/>
            <a:ext cx="4799839" cy="2042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753F4-D786-53B0-3543-ECA6DAFF9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9527">
            <a:off x="7849921" y="1311158"/>
            <a:ext cx="2869513" cy="23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A1543-EE13-C2ED-AF6D-24F7A83B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73CE-6907-73B4-4B5E-5AB43267FD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06423" y="136525"/>
            <a:ext cx="6973073" cy="10493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What is Information Literacy?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odecahedron Blue">
                <a:extLst>
                  <a:ext uri="{FF2B5EF4-FFF2-40B4-BE49-F238E27FC236}">
                    <a16:creationId xmlns:a16="http://schemas.microsoft.com/office/drawing/2014/main" id="{9D46114D-FB96-E052-12FF-E09F8CEE92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17912681"/>
                  </p:ext>
                </p:extLst>
              </p:nvPr>
            </p:nvGraphicFramePr>
            <p:xfrm rot="19940784">
              <a:off x="4811893" y="2006841"/>
              <a:ext cx="3162130" cy="2933543"/>
            </p:xfrm>
            <a:graphic>
              <a:graphicData uri="http://schemas.microsoft.com/office/drawing/2017/model3d">
                <am3d:model3d r:embed="rId3">
                  <am3d:spPr>
                    <a:xfrm rot="19940784">
                      <a:off x="0" y="0"/>
                      <a:ext cx="3162130" cy="2933543"/>
                    </a:xfrm>
                    <a:prstGeom prst="rect">
                      <a:avLst/>
                    </a:prstGeom>
                  </am3d:spPr>
                  <am3d:camera>
                    <am3d:pos x="0" y="0" z="813568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989" d="1000000"/>
                    <am3d:preTrans dx="0" dy="-17962438" dz="-35084"/>
                    <am3d:scale>
                      <am3d:sx n="1000000" d="1000000"/>
                      <am3d:sy n="1000000" d="1000000"/>
                      <am3d:sz n="1000000" d="1000000"/>
                    </am3d:scale>
                    <am3d:rot ax="1819211" ay="750042" az="43286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14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odecahedron Blue">
                <a:extLst>
                  <a:ext uri="{FF2B5EF4-FFF2-40B4-BE49-F238E27FC236}">
                    <a16:creationId xmlns:a16="http://schemas.microsoft.com/office/drawing/2014/main" id="{9D46114D-FB96-E052-12FF-E09F8CEE92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940784">
                <a:off x="4811893" y="2006841"/>
                <a:ext cx="3162130" cy="2933543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9D54EC7-2757-3B77-4DFB-5EE836E352C3}"/>
              </a:ext>
            </a:extLst>
          </p:cNvPr>
          <p:cNvSpPr txBox="1"/>
          <p:nvPr/>
        </p:nvSpPr>
        <p:spPr>
          <a:xfrm>
            <a:off x="7816360" y="2495752"/>
            <a:ext cx="13156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RECOGNISE</a:t>
            </a:r>
            <a:r>
              <a:rPr lang="en-GB" sz="1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40C919-873C-3096-6B08-CBAA6BC36BC9}"/>
              </a:ext>
            </a:extLst>
          </p:cNvPr>
          <p:cNvSpPr txBox="1"/>
          <p:nvPr/>
        </p:nvSpPr>
        <p:spPr>
          <a:xfrm>
            <a:off x="5681329" y="1255913"/>
            <a:ext cx="1264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IDENTIFY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529DCA-BCBE-02E5-CEF2-E8CE45568DA3}"/>
              </a:ext>
            </a:extLst>
          </p:cNvPr>
          <p:cNvSpPr txBox="1"/>
          <p:nvPr/>
        </p:nvSpPr>
        <p:spPr>
          <a:xfrm>
            <a:off x="7650125" y="4417699"/>
            <a:ext cx="797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FIND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9AB82-FDFA-4D82-F64A-0BC08215A0E6}"/>
              </a:ext>
            </a:extLst>
          </p:cNvPr>
          <p:cNvSpPr txBox="1"/>
          <p:nvPr/>
        </p:nvSpPr>
        <p:spPr>
          <a:xfrm>
            <a:off x="4122359" y="4417699"/>
            <a:ext cx="115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EVALUATE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C27E49-59D0-B17C-377A-7E977D129914}"/>
              </a:ext>
            </a:extLst>
          </p:cNvPr>
          <p:cNvSpPr txBox="1"/>
          <p:nvPr/>
        </p:nvSpPr>
        <p:spPr>
          <a:xfrm>
            <a:off x="3835491" y="2763488"/>
            <a:ext cx="6166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USE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CC258F-8916-C812-3CA8-613D00AF704F}"/>
              </a:ext>
            </a:extLst>
          </p:cNvPr>
          <p:cNvSpPr txBox="1"/>
          <p:nvPr/>
        </p:nvSpPr>
        <p:spPr>
          <a:xfrm>
            <a:off x="7845466" y="2833539"/>
            <a:ext cx="2573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need for information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74704-1B5C-61FD-CAFC-8454830786C7}"/>
              </a:ext>
            </a:extLst>
          </p:cNvPr>
          <p:cNvSpPr txBox="1"/>
          <p:nvPr/>
        </p:nvSpPr>
        <p:spPr>
          <a:xfrm>
            <a:off x="4896292" y="1550557"/>
            <a:ext cx="2753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what information is needed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DCDD4B-B9F2-5261-31B4-B4D9A70EED33}"/>
              </a:ext>
            </a:extLst>
          </p:cNvPr>
          <p:cNvSpPr txBox="1"/>
          <p:nvPr/>
        </p:nvSpPr>
        <p:spPr>
          <a:xfrm>
            <a:off x="7162356" y="4691590"/>
            <a:ext cx="2570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required information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2A21C-F7DD-08CC-8C32-AB7E2810F109}"/>
              </a:ext>
            </a:extLst>
          </p:cNvPr>
          <p:cNvSpPr txBox="1"/>
          <p:nvPr/>
        </p:nvSpPr>
        <p:spPr>
          <a:xfrm>
            <a:off x="3110908" y="4777506"/>
            <a:ext cx="2570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that information critically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A72A7-731A-E5A1-D8A3-E0D3E01F72D3}"/>
              </a:ext>
            </a:extLst>
          </p:cNvPr>
          <p:cNvSpPr txBox="1"/>
          <p:nvPr/>
        </p:nvSpPr>
        <p:spPr>
          <a:xfrm>
            <a:off x="2367371" y="3059668"/>
            <a:ext cx="2655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accent2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that information ethically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069AE0-4767-56EC-3C0A-679E19681C40}"/>
              </a:ext>
            </a:extLst>
          </p:cNvPr>
          <p:cNvSpPr txBox="1"/>
          <p:nvPr/>
        </p:nvSpPr>
        <p:spPr>
          <a:xfrm>
            <a:off x="765313" y="5435963"/>
            <a:ext cx="10008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librarian’s role – </a:t>
            </a:r>
            <a:r>
              <a:rPr lang="en-GB" sz="32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teacher,</a:t>
            </a:r>
            <a:r>
              <a:rPr lang="en-GB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mentor</a:t>
            </a:r>
            <a:r>
              <a:rPr lang="en-GB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3200" dirty="0">
                <a:solidFill>
                  <a:srgbClr val="D6009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friend,</a:t>
            </a:r>
            <a:r>
              <a:rPr lang="en-GB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pastor, 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cheer leader,  </a:t>
            </a:r>
            <a:r>
              <a:rPr lang="en-GB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carer</a:t>
            </a:r>
            <a:r>
              <a:rPr lang="en-GB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3200" dirty="0">
                <a:solidFill>
                  <a:srgbClr val="CC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supporter,</a:t>
            </a:r>
            <a:r>
              <a:rPr lang="en-GB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dirty="0">
                <a:solidFill>
                  <a:srgbClr val="00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policeman</a:t>
            </a:r>
            <a:r>
              <a:rPr lang="en-GB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3200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well-wisher.</a:t>
            </a:r>
          </a:p>
        </p:txBody>
      </p:sp>
    </p:spTree>
    <p:extLst>
      <p:ext uri="{BB962C8B-B14F-4D97-AF65-F5344CB8AC3E}">
        <p14:creationId xmlns:p14="http://schemas.microsoft.com/office/powerpoint/2010/main" val="248482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8EBB3-D5C1-76D9-3DC3-ABF214A04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232092-2F41-C592-7F0B-FC5C1F2F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60" y="407762"/>
            <a:ext cx="10790583" cy="8210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Information Literacy and student engagement</a:t>
            </a:r>
            <a:endParaRPr lang="en-US" sz="3600" b="1" dirty="0">
              <a:solidFill>
                <a:srgbClr val="0070C0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F64C8-9B21-277B-3AE0-D2629048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5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141CC0-DD0D-1FE5-D766-691BBE3EC005}"/>
              </a:ext>
            </a:extLst>
          </p:cNvPr>
          <p:cNvSpPr txBox="1">
            <a:spLocks/>
          </p:cNvSpPr>
          <p:nvPr/>
        </p:nvSpPr>
        <p:spPr>
          <a:xfrm>
            <a:off x="1081881" y="1460014"/>
            <a:ext cx="9811406" cy="44163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Active learning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techniques, quiz and polls (inclusive)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Large classroom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teaching – interactive case studies, worksheets, handouts (diverse learners) 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Small group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teaching –  individual reflection and Q&amp;A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Digital training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Exercises in the use of Libsearch, databases, referencing etc. 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Watching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instructional videos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followed by Q&amp;A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Online sessions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ask for feedback, queries in the </a:t>
            </a:r>
            <a:r>
              <a:rPr lang="en-GB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chatbox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unmute and talk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1-2-1 sessions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– observation, direct engagement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sz="3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032CC-AEDE-1DF9-0C9C-6CFD21B9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475" y="1576972"/>
            <a:ext cx="1406999" cy="27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350C5-9681-B454-9574-84F54B2A4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FF1455-B693-0137-23F4-C80BED56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60" y="407762"/>
            <a:ext cx="10790583" cy="8210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Tips and tricks to foster student engagement</a:t>
            </a:r>
            <a:endParaRPr lang="en-US" sz="3600" b="1" dirty="0">
              <a:solidFill>
                <a:srgbClr val="0070C0"/>
              </a:solidFill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EA7B4-2A10-B6F1-6B38-499FC01B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6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F1AFCEA-46CB-6361-2ED0-034C433DE413}"/>
              </a:ext>
            </a:extLst>
          </p:cNvPr>
          <p:cNvSpPr txBox="1">
            <a:spLocks/>
          </p:cNvSpPr>
          <p:nvPr/>
        </p:nvSpPr>
        <p:spPr>
          <a:xfrm>
            <a:off x="1081881" y="1460014"/>
            <a:ext cx="9811406" cy="441637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Liaison with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academics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understand the assignment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Enrolling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onto the module to see the curriculum flow 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Creating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presentations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where the second slide is the assignment question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Taking a few related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books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into the classroom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Creating a small inclusive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bibliography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Co-create -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suggestions for inclusive resources 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Share experiences 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about managing your time, mental wellbeing and study buddy</a:t>
            </a: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Dive into it – like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/</a:t>
            </a:r>
            <a:r>
              <a:rPr lang="en-GB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using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blogs</a:t>
            </a:r>
          </a:p>
          <a:p>
            <a:pPr marL="176212" indent="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None/>
              <a:defRPr/>
            </a:pP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633412" indent="-457200">
              <a:lnSpc>
                <a:spcPct val="11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  <a:defRPr/>
            </a:pPr>
            <a:endParaRPr lang="en-GB" sz="3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BFF4C6-ED57-5674-6EB4-4F000DBF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7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8E035-E1A8-D4D9-5905-3187BB94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183822"/>
            <a:ext cx="5902664" cy="51725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6D6490D-FABB-94E9-907F-F60D6FFDDCDC}"/>
              </a:ext>
            </a:extLst>
          </p:cNvPr>
          <p:cNvSpPr txBox="1">
            <a:spLocks/>
          </p:cNvSpPr>
          <p:nvPr/>
        </p:nvSpPr>
        <p:spPr>
          <a:xfrm>
            <a:off x="990637" y="0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Some activities to engage learners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66A0B-CC9A-F7E7-8A88-F8BAE7748355}"/>
              </a:ext>
            </a:extLst>
          </p:cNvPr>
          <p:cNvSpPr txBox="1"/>
          <p:nvPr/>
        </p:nvSpPr>
        <p:spPr>
          <a:xfrm>
            <a:off x="7456589" y="5366922"/>
            <a:ext cx="4042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C00000"/>
                </a:solidFill>
                <a:latin typeface="Abadi" panose="020B0604020104020204" pitchFamily="34" charset="0"/>
              </a:rPr>
              <a:t>DEBATE ON REFERENCING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CC7851-9C3F-0A23-29A6-85E80C0F1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867" y="1183822"/>
            <a:ext cx="3170583" cy="31705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850952-6B26-68F5-6139-995519D6DCEA}"/>
              </a:ext>
            </a:extLst>
          </p:cNvPr>
          <p:cNvSpPr txBox="1"/>
          <p:nvPr/>
        </p:nvSpPr>
        <p:spPr>
          <a:xfrm>
            <a:off x="7609026" y="4354405"/>
            <a:ext cx="374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70C0"/>
                </a:solidFill>
                <a:latin typeface="Arial Narrow" panose="020B0606020202030204" pitchFamily="34" charset="0"/>
              </a:rPr>
              <a:t>Image created by Copilot to a detailed prompt</a:t>
            </a:r>
          </a:p>
        </p:txBody>
      </p:sp>
    </p:spTree>
    <p:extLst>
      <p:ext uri="{BB962C8B-B14F-4D97-AF65-F5344CB8AC3E}">
        <p14:creationId xmlns:p14="http://schemas.microsoft.com/office/powerpoint/2010/main" val="257737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FAD83-D10B-39E6-960C-A782108E4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8711C1-CCCE-932C-6C99-9058D047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58" y="113721"/>
            <a:ext cx="11374333" cy="8210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Teach your students  </a:t>
            </a:r>
            <a:r>
              <a:rPr lang="en-GB" sz="3600" b="1" dirty="0">
                <a:solidFill>
                  <a:srgbClr val="0070C0"/>
                </a:solidFill>
                <a:latin typeface="Aptos SemiBold" panose="020B0004020202020204" pitchFamily="34" charset="0"/>
                <a:ea typeface="+mn-ea"/>
                <a:cs typeface="+mn-cs"/>
              </a:rPr>
              <a:t>“</a:t>
            </a:r>
            <a:r>
              <a:rPr lang="en-GB" sz="3600" b="1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skills for life</a:t>
            </a:r>
            <a:r>
              <a:rPr lang="en-GB" sz="3600" b="1" dirty="0">
                <a:solidFill>
                  <a:srgbClr val="0070C0"/>
                </a:solidFill>
                <a:latin typeface="Aptos SemiBold" panose="020B0004020202020204" pitchFamily="34" charset="0"/>
                <a:ea typeface="+mn-ea"/>
                <a:cs typeface="+mn-cs"/>
              </a:rPr>
              <a:t>” </a:t>
            </a:r>
            <a:endParaRPr lang="en-US" sz="3600" b="1" dirty="0">
              <a:solidFill>
                <a:srgbClr val="0070C0"/>
              </a:solidFill>
              <a:latin typeface="Aptos SemiBold" panose="020B00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74BEF-0A88-C166-BE05-E5441B19C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37B4D-B1ED-498C-8838-3D6A4F27AD60}" type="slidenum">
              <a:rPr lang="en-GB" smtClean="0"/>
              <a:t>8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13EEE6-6C9A-3FED-A341-872488D02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11" y="1269348"/>
            <a:ext cx="2484044" cy="2036432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extrusionClr>
              <a:srgbClr val="C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93BDAF-2E7D-1184-752C-B589C9FBB468}"/>
              </a:ext>
            </a:extLst>
          </p:cNvPr>
          <p:cNvSpPr txBox="1"/>
          <p:nvPr/>
        </p:nvSpPr>
        <p:spPr>
          <a:xfrm>
            <a:off x="1118533" y="3477910"/>
            <a:ext cx="2766129" cy="646331"/>
          </a:xfrm>
          <a:prstGeom prst="rect">
            <a:avLst/>
          </a:prstGeom>
          <a:noFill/>
          <a:ln w="254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Create an image of a watch showing 3:25 pm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165DFE-FF7C-2545-5A08-D68BD7082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83" y="5178140"/>
            <a:ext cx="5747157" cy="8210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A40D02-7571-F976-A62A-E2C7572B5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18" y="1269348"/>
            <a:ext cx="2208771" cy="2184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7EFCC7-D230-7095-495F-3E50E79ED9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95522" y="1218962"/>
            <a:ext cx="2207446" cy="22194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EC9BCA-9B6C-C5FF-67C0-4C66E11C937D}"/>
              </a:ext>
            </a:extLst>
          </p:cNvPr>
          <p:cNvSpPr txBox="1"/>
          <p:nvPr/>
        </p:nvSpPr>
        <p:spPr>
          <a:xfrm>
            <a:off x="5070838" y="3516389"/>
            <a:ext cx="2939130" cy="646331"/>
          </a:xfrm>
          <a:prstGeom prst="rect">
            <a:avLst/>
          </a:prstGeom>
          <a:noFill/>
          <a:ln w="254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Create an image of an Academic Support Manager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5CDABC-7C19-2231-6D07-3DE3F6D674EF}"/>
              </a:ext>
            </a:extLst>
          </p:cNvPr>
          <p:cNvSpPr txBox="1"/>
          <p:nvPr/>
        </p:nvSpPr>
        <p:spPr>
          <a:xfrm>
            <a:off x="8689652" y="3556547"/>
            <a:ext cx="2801639" cy="369332"/>
          </a:xfrm>
          <a:prstGeom prst="rect">
            <a:avLst/>
          </a:prstGeom>
          <a:noFill/>
          <a:ln w="254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Arial Narrow" panose="020B0606020202030204" pitchFamily="34" charset="0"/>
              </a:rPr>
              <a:t>Create an image of a Manager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AF07B7-3CAF-2793-7B28-41E54E890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920" y="4408459"/>
            <a:ext cx="9180538" cy="64633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9B40366-C975-6A24-9C7E-92EFDAE9FC49}"/>
              </a:ext>
            </a:extLst>
          </p:cNvPr>
          <p:cNvSpPr txBox="1"/>
          <p:nvPr/>
        </p:nvSpPr>
        <p:spPr>
          <a:xfrm>
            <a:off x="6836879" y="5126986"/>
            <a:ext cx="4117285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Microsoft collects data from you, through our interactions with you and through our products.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99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49BBA-566F-B0EA-2F35-DE8B35E7F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1D86ED-C7CB-E467-2087-980F0D68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E6C7745-3651-42BE-661F-1901FB24561B}"/>
              </a:ext>
            </a:extLst>
          </p:cNvPr>
          <p:cNvSpPr txBox="1">
            <a:spLocks/>
          </p:cNvSpPr>
          <p:nvPr/>
        </p:nvSpPr>
        <p:spPr>
          <a:xfrm>
            <a:off x="326356" y="266855"/>
            <a:ext cx="5645888" cy="11761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070C0"/>
                </a:solidFill>
                <a:latin typeface="Avenir Next LT Pro" panose="020B0504020202020204" pitchFamily="34" charset="0"/>
                <a:ea typeface="+mn-ea"/>
                <a:cs typeface="+mn-cs"/>
              </a:rPr>
              <a:t>Cookery books and food swap among friends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698E0-324C-7782-94F0-C2C8358D7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88" y="1442955"/>
            <a:ext cx="1470478" cy="2067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577712-CE39-4AEF-37C5-129874DC6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508" y="1700215"/>
            <a:ext cx="1329070" cy="171302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B72B59-9A55-082F-EDD5-501C38C44E28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5972243" y="854905"/>
            <a:ext cx="1" cy="513546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6B35DE7-FE36-39F3-8404-2991EAB0BB04}"/>
              </a:ext>
            </a:extLst>
          </p:cNvPr>
          <p:cNvSpPr txBox="1"/>
          <p:nvPr/>
        </p:nvSpPr>
        <p:spPr>
          <a:xfrm>
            <a:off x="6462690" y="270869"/>
            <a:ext cx="4940523" cy="1076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70C0"/>
                </a:solidFill>
                <a:latin typeface="Avenir Next LT Pro" panose="020B0504020202020204" pitchFamily="34" charset="0"/>
              </a:rPr>
              <a:t>Travel the world – just by reading a book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2A2C86-FC28-BEF2-364A-00FAF31B6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993" y="1665471"/>
            <a:ext cx="1187984" cy="1763529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FD4B9C-4E2F-A514-7A4D-BB006E9F5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687" y="1665471"/>
            <a:ext cx="1455821" cy="1824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FF985-6F87-CB72-2E25-B251A3518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236" y="3616220"/>
            <a:ext cx="1333498" cy="2018711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7596E4-AFD9-A5BE-2DB7-3F7AD3C008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396" y="3676852"/>
            <a:ext cx="1279112" cy="20187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37548A-772A-11BB-56C9-B7481E70F8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4734" y="1746164"/>
            <a:ext cx="1168460" cy="16828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BD15CC-447D-B028-B5B5-FCAFC40B4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5462" y="1693491"/>
            <a:ext cx="1045033" cy="156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DB3DB5-8362-03B4-5618-B8560F30A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6240" y="3580490"/>
            <a:ext cx="1399184" cy="2067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7C9FD5-5BC3-BBEB-A3A7-1E2A4F5820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639" y="3591122"/>
            <a:ext cx="1373793" cy="21901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7A72A1-4905-3541-604D-8AAA143E68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9746" y="3592038"/>
            <a:ext cx="1387832" cy="2067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7D9FFCE-2393-D848-714F-FB0E0C39DE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7175" y="3604672"/>
            <a:ext cx="1363551" cy="201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5244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4">
  <a:themeElements>
    <a:clrScheme name="UoL Design Master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oL Design Master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oL Design Master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L Design Master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L Design Master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L Design Master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L Design Master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L Design Master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L Design Master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L Design Master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L Design Master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L Design Master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L Design Master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oL Design Master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11033</TotalTime>
  <Words>507</Words>
  <Application>Microsoft Office PowerPoint</Application>
  <PresentationFormat>Widescreen</PresentationFormat>
  <Paragraphs>82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Abadi</vt:lpstr>
      <vt:lpstr>Amasis MT Pro Black</vt:lpstr>
      <vt:lpstr>Aptos SemiBold</vt:lpstr>
      <vt:lpstr>Arial</vt:lpstr>
      <vt:lpstr>Arial Narrow</vt:lpstr>
      <vt:lpstr>Avenir Next LT Pro</vt:lpstr>
      <vt:lpstr>Calibri</vt:lpstr>
      <vt:lpstr>Calibri Light</vt:lpstr>
      <vt:lpstr>Neue Haas Grotesk Text Pro</vt:lpstr>
      <vt:lpstr>Segoe UI</vt:lpstr>
      <vt:lpstr>Tahoma</vt:lpstr>
      <vt:lpstr>Wingdings</vt:lpstr>
      <vt:lpstr>Theme4</vt:lpstr>
      <vt:lpstr>Office Theme</vt:lpstr>
      <vt:lpstr>VanillaVTI</vt:lpstr>
      <vt:lpstr>Student engagement in Librarianship My students and my Cat  </vt:lpstr>
      <vt:lpstr>PowerPoint Presentation</vt:lpstr>
      <vt:lpstr>PowerPoint Presentation</vt:lpstr>
      <vt:lpstr>What is Information Literacy? </vt:lpstr>
      <vt:lpstr> Information Literacy and student engagement</vt:lpstr>
      <vt:lpstr> Tips and tricks to foster student engagement</vt:lpstr>
      <vt:lpstr>PowerPoint Presentation</vt:lpstr>
      <vt:lpstr>Teach your students  “skills for life” </vt:lpstr>
      <vt:lpstr>PowerPoint Presentation</vt:lpstr>
      <vt:lpstr>PowerPoint Presentation</vt:lpstr>
      <vt:lpstr>Thank you  for giving me the opportunity  to present here today.  Please feel free to get in touch  for more innovative ideas… Happy to help !</vt:lpstr>
    </vt:vector>
  </TitlesOfParts>
  <Company>University of West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the Literature Review (aka Review of Relevant Research and Theory)</dc:title>
  <dc:creator>Edyta Krol</dc:creator>
  <cp:lastModifiedBy>Mary Blomley</cp:lastModifiedBy>
  <cp:revision>18</cp:revision>
  <cp:lastPrinted>2022-02-24T13:53:32Z</cp:lastPrinted>
  <dcterms:created xsi:type="dcterms:W3CDTF">2017-06-06T14:27:57Z</dcterms:created>
  <dcterms:modified xsi:type="dcterms:W3CDTF">2025-06-19T13:52:13Z</dcterms:modified>
</cp:coreProperties>
</file>