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85" r:id="rId1"/>
    <p:sldMasterId id="2147483690" r:id="rId2"/>
    <p:sldMasterId id="2147483676" r:id="rId3"/>
    <p:sldMasterId id="2147483819" r:id="rId4"/>
    <p:sldMasterId id="2147483831" r:id="rId5"/>
    <p:sldMasterId id="2147483844" r:id="rId6"/>
  </p:sldMasterIdLst>
  <p:notesMasterIdLst>
    <p:notesMasterId r:id="rId58"/>
  </p:notesMasterIdLst>
  <p:sldIdLst>
    <p:sldId id="562" r:id="rId7"/>
    <p:sldId id="745" r:id="rId8"/>
    <p:sldId id="688" r:id="rId9"/>
    <p:sldId id="322" r:id="rId10"/>
    <p:sldId id="687" r:id="rId11"/>
    <p:sldId id="564" r:id="rId12"/>
    <p:sldId id="624" r:id="rId13"/>
    <p:sldId id="626" r:id="rId14"/>
    <p:sldId id="627" r:id="rId15"/>
    <p:sldId id="625" r:id="rId16"/>
    <p:sldId id="715" r:id="rId17"/>
    <p:sldId id="716" r:id="rId18"/>
    <p:sldId id="623" r:id="rId19"/>
    <p:sldId id="735" r:id="rId20"/>
    <p:sldId id="741" r:id="rId21"/>
    <p:sldId id="731" r:id="rId22"/>
    <p:sldId id="733" r:id="rId23"/>
    <p:sldId id="730" r:id="rId24"/>
    <p:sldId id="734" r:id="rId25"/>
    <p:sldId id="732" r:id="rId26"/>
    <p:sldId id="740" r:id="rId27"/>
    <p:sldId id="742" r:id="rId28"/>
    <p:sldId id="746" r:id="rId29"/>
    <p:sldId id="747" r:id="rId30"/>
    <p:sldId id="748" r:id="rId31"/>
    <p:sldId id="749" r:id="rId32"/>
    <p:sldId id="728" r:id="rId33"/>
    <p:sldId id="738" r:id="rId34"/>
    <p:sldId id="743" r:id="rId35"/>
    <p:sldId id="670" r:id="rId36"/>
    <p:sldId id="750" r:id="rId37"/>
    <p:sldId id="656" r:id="rId38"/>
    <p:sldId id="700" r:id="rId39"/>
    <p:sldId id="699" r:id="rId40"/>
    <p:sldId id="573" r:id="rId41"/>
    <p:sldId id="669" r:id="rId42"/>
    <p:sldId id="702" r:id="rId43"/>
    <p:sldId id="729" r:id="rId44"/>
    <p:sldId id="659" r:id="rId45"/>
    <p:sldId id="662" r:id="rId46"/>
    <p:sldId id="665" r:id="rId47"/>
    <p:sldId id="661" r:id="rId48"/>
    <p:sldId id="313" r:id="rId49"/>
    <p:sldId id="632" r:id="rId50"/>
    <p:sldId id="690" r:id="rId51"/>
    <p:sldId id="708" r:id="rId52"/>
    <p:sldId id="744" r:id="rId53"/>
    <p:sldId id="630" r:id="rId54"/>
    <p:sldId id="616" r:id="rId55"/>
    <p:sldId id="721" r:id="rId56"/>
    <p:sldId id="358" r:id="rId57"/>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Fernandes" initials="JF" lastIdx="1" clrIdx="0">
    <p:extLst>
      <p:ext uri="{19B8F6BF-5375-455C-9EA6-DF929625EA0E}">
        <p15:presenceInfo xmlns:p15="http://schemas.microsoft.com/office/powerpoint/2012/main" userId="S::fernjan@uwl.ac.uk::e9756176-d0fb-497d-a3b7-b3f151cdbc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336600"/>
    <a:srgbClr val="993366"/>
    <a:srgbClr val="FFFFCC"/>
    <a:srgbClr val="CCFFFF"/>
    <a:srgbClr val="99FF99"/>
    <a:srgbClr val="CC66FF"/>
    <a:srgbClr val="CCFFCC"/>
    <a:srgbClr val="FFCC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D53565-4647-4CAB-A96A-47A95C9CCBE3}" v="82" dt="2024-07-02T06:06:25.848"/>
    <p1510:client id="{4029366A-A200-499B-A7F8-EB8F9352A649}" v="1638" dt="2024-07-01T15:18:01.702"/>
    <p1510:client id="{71451CD2-326A-41A3-B744-C96ED772FC9F}" v="3" dt="2024-07-02T08:01:14.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444" y="68"/>
      </p:cViewPr>
      <p:guideLst/>
    </p:cSldViewPr>
  </p:slideViewPr>
  <p:notesTextViewPr>
    <p:cViewPr>
      <p:scale>
        <a:sx n="3" d="2"/>
        <a:sy n="3" d="2"/>
      </p:scale>
      <p:origin x="0" y="0"/>
    </p:cViewPr>
  </p:notesTextViewPr>
  <p:sorterViewPr>
    <p:cViewPr>
      <p:scale>
        <a:sx n="57" d="100"/>
        <a:sy n="57" d="100"/>
      </p:scale>
      <p:origin x="0" y="-5520"/>
    </p:cViewPr>
  </p:sorterViewPr>
  <p:notesViewPr>
    <p:cSldViewPr snapToGrid="0">
      <p:cViewPr>
        <p:scale>
          <a:sx n="1" d="2"/>
          <a:sy n="1" d="2"/>
        </p:scale>
        <p:origin x="2648" y="1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A4F610-7AE4-4EC6-8A21-AA478936A305}" type="doc">
      <dgm:prSet loTypeId="urn:microsoft.com/office/officeart/2005/8/layout/default#3" loCatId="list" qsTypeId="urn:microsoft.com/office/officeart/2005/8/quickstyle/simple4" qsCatId="simple" csTypeId="urn:microsoft.com/office/officeart/2005/8/colors/accent0_3" csCatId="mainScheme" phldr="1"/>
      <dgm:spPr/>
      <dgm:t>
        <a:bodyPr/>
        <a:lstStyle/>
        <a:p>
          <a:endParaRPr lang="en-GB"/>
        </a:p>
      </dgm:t>
    </dgm:pt>
    <dgm:pt modelId="{C36C85B1-D49A-41A1-ADF6-47EA6526FDAE}">
      <dgm:prSet phldrT="[Text]"/>
      <dgm:spPr/>
      <dgm:t>
        <a:bodyPr/>
        <a:lstStyle/>
        <a:p>
          <a:r>
            <a:rPr lang="en-GB" dirty="0"/>
            <a:t>Journal articles</a:t>
          </a:r>
        </a:p>
      </dgm:t>
    </dgm:pt>
    <dgm:pt modelId="{3CB2D6E8-6D1C-4C5B-8968-8C2877CC6908}" type="parTrans" cxnId="{C6616CF3-9235-45C0-8C98-D80F09319AB8}">
      <dgm:prSet/>
      <dgm:spPr/>
      <dgm:t>
        <a:bodyPr/>
        <a:lstStyle/>
        <a:p>
          <a:endParaRPr lang="en-GB"/>
        </a:p>
      </dgm:t>
    </dgm:pt>
    <dgm:pt modelId="{F5D4A899-2648-40C2-9501-0A26CF2F948B}" type="sibTrans" cxnId="{C6616CF3-9235-45C0-8C98-D80F09319AB8}">
      <dgm:prSet/>
      <dgm:spPr/>
      <dgm:t>
        <a:bodyPr/>
        <a:lstStyle/>
        <a:p>
          <a:endParaRPr lang="en-GB"/>
        </a:p>
      </dgm:t>
    </dgm:pt>
    <dgm:pt modelId="{FE7C2017-B48F-4E57-8760-E1C4EAB0EE6D}">
      <dgm:prSet phldrT="[Text]"/>
      <dgm:spPr/>
      <dgm:t>
        <a:bodyPr/>
        <a:lstStyle/>
        <a:p>
          <a:r>
            <a:rPr lang="en-GB" dirty="0"/>
            <a:t>Publisher databases</a:t>
          </a:r>
        </a:p>
      </dgm:t>
    </dgm:pt>
    <dgm:pt modelId="{AA49AB38-5FCB-4B8F-A82B-8EF3B9252441}" type="parTrans" cxnId="{DCD1DF93-F542-4FFE-BD6A-030111C98B7C}">
      <dgm:prSet/>
      <dgm:spPr/>
      <dgm:t>
        <a:bodyPr/>
        <a:lstStyle/>
        <a:p>
          <a:endParaRPr lang="en-GB"/>
        </a:p>
      </dgm:t>
    </dgm:pt>
    <dgm:pt modelId="{42D15231-4A86-4B5A-9B38-B0EDF2907F76}" type="sibTrans" cxnId="{DCD1DF93-F542-4FFE-BD6A-030111C98B7C}">
      <dgm:prSet/>
      <dgm:spPr/>
      <dgm:t>
        <a:bodyPr/>
        <a:lstStyle/>
        <a:p>
          <a:endParaRPr lang="en-GB"/>
        </a:p>
      </dgm:t>
    </dgm:pt>
    <dgm:pt modelId="{E3FE420C-B0EA-4E1C-9F00-F437E2DACED4}">
      <dgm:prSet phldrT="[Text]"/>
      <dgm:spPr/>
      <dgm:t>
        <a:bodyPr/>
        <a:lstStyle/>
        <a:p>
          <a:r>
            <a:rPr lang="en-GB" dirty="0"/>
            <a:t>Government papers</a:t>
          </a:r>
        </a:p>
      </dgm:t>
    </dgm:pt>
    <dgm:pt modelId="{EA9E447A-1CCD-42D7-8266-0405F54D7376}" type="parTrans" cxnId="{86C44449-070D-4B0D-9B35-27D22E26CA34}">
      <dgm:prSet/>
      <dgm:spPr/>
      <dgm:t>
        <a:bodyPr/>
        <a:lstStyle/>
        <a:p>
          <a:endParaRPr lang="en-GB"/>
        </a:p>
      </dgm:t>
    </dgm:pt>
    <dgm:pt modelId="{B55BA981-A184-41B6-854B-AD94E80385E3}" type="sibTrans" cxnId="{86C44449-070D-4B0D-9B35-27D22E26CA34}">
      <dgm:prSet/>
      <dgm:spPr/>
      <dgm:t>
        <a:bodyPr/>
        <a:lstStyle/>
        <a:p>
          <a:endParaRPr lang="en-GB"/>
        </a:p>
      </dgm:t>
    </dgm:pt>
    <dgm:pt modelId="{79CF8FDB-9229-4FAF-9F36-CDD0FF226982}">
      <dgm:prSet phldrT="[Text]"/>
      <dgm:spPr/>
      <dgm:t>
        <a:bodyPr/>
        <a:lstStyle/>
        <a:p>
          <a:r>
            <a:rPr lang="en-GB" dirty="0"/>
            <a:t>Contracts</a:t>
          </a:r>
        </a:p>
      </dgm:t>
    </dgm:pt>
    <dgm:pt modelId="{360EEF08-A138-49C4-9995-BCF9803087F9}" type="parTrans" cxnId="{4A4F6026-FAB4-4054-9D0C-310533A762FD}">
      <dgm:prSet/>
      <dgm:spPr/>
      <dgm:t>
        <a:bodyPr/>
        <a:lstStyle/>
        <a:p>
          <a:endParaRPr lang="en-GB"/>
        </a:p>
      </dgm:t>
    </dgm:pt>
    <dgm:pt modelId="{944FF8BD-1EB9-4EE9-B259-8C73F10332BD}" type="sibTrans" cxnId="{4A4F6026-FAB4-4054-9D0C-310533A762FD}">
      <dgm:prSet/>
      <dgm:spPr/>
      <dgm:t>
        <a:bodyPr/>
        <a:lstStyle/>
        <a:p>
          <a:endParaRPr lang="en-GB"/>
        </a:p>
      </dgm:t>
    </dgm:pt>
    <dgm:pt modelId="{55321757-AE4F-4349-809B-88C9B9A110C7}">
      <dgm:prSet phldrT="[Text]"/>
      <dgm:spPr/>
      <dgm:t>
        <a:bodyPr/>
        <a:lstStyle/>
        <a:p>
          <a:r>
            <a:rPr lang="en-GB" dirty="0"/>
            <a:t>Conference papers</a:t>
          </a:r>
        </a:p>
      </dgm:t>
    </dgm:pt>
    <dgm:pt modelId="{6FA9C30A-E734-426E-B349-92480A11DD0F}" type="parTrans" cxnId="{C7929149-29C5-483B-B14E-7ADE15C33B3B}">
      <dgm:prSet/>
      <dgm:spPr/>
      <dgm:t>
        <a:bodyPr/>
        <a:lstStyle/>
        <a:p>
          <a:endParaRPr lang="en-GB"/>
        </a:p>
      </dgm:t>
    </dgm:pt>
    <dgm:pt modelId="{C2D8421B-9CAB-4C3F-A6D3-934F9B02D00C}" type="sibTrans" cxnId="{C7929149-29C5-483B-B14E-7ADE15C33B3B}">
      <dgm:prSet/>
      <dgm:spPr/>
      <dgm:t>
        <a:bodyPr/>
        <a:lstStyle/>
        <a:p>
          <a:endParaRPr lang="en-GB"/>
        </a:p>
      </dgm:t>
    </dgm:pt>
    <dgm:pt modelId="{976E26CC-3C1E-4910-80D3-0AFEE509DA6B}">
      <dgm:prSet/>
      <dgm:spPr/>
      <dgm:t>
        <a:bodyPr/>
        <a:lstStyle/>
        <a:p>
          <a:r>
            <a:rPr lang="en-GB" altLang="en-US" dirty="0"/>
            <a:t>Letters and e-mails</a:t>
          </a:r>
          <a:endParaRPr lang="en-GB" dirty="0"/>
        </a:p>
      </dgm:t>
    </dgm:pt>
    <dgm:pt modelId="{5EA0A762-2AE3-4014-8C54-2E08C7BCE471}" type="parTrans" cxnId="{59A22994-D4FE-4214-8CE0-45D7410B0506}">
      <dgm:prSet/>
      <dgm:spPr/>
      <dgm:t>
        <a:bodyPr/>
        <a:lstStyle/>
        <a:p>
          <a:endParaRPr lang="en-GB"/>
        </a:p>
      </dgm:t>
    </dgm:pt>
    <dgm:pt modelId="{099C7E6A-0535-4187-90D5-F084E193337F}" type="sibTrans" cxnId="{59A22994-D4FE-4214-8CE0-45D7410B0506}">
      <dgm:prSet/>
      <dgm:spPr/>
      <dgm:t>
        <a:bodyPr/>
        <a:lstStyle/>
        <a:p>
          <a:endParaRPr lang="en-GB"/>
        </a:p>
      </dgm:t>
    </dgm:pt>
    <dgm:pt modelId="{885F2318-DFBA-47A2-B499-D7AB9C8CED7B}">
      <dgm:prSet/>
      <dgm:spPr/>
      <dgm:t>
        <a:bodyPr/>
        <a:lstStyle/>
        <a:p>
          <a:r>
            <a:rPr lang="en-GB" dirty="0"/>
            <a:t>Standards</a:t>
          </a:r>
        </a:p>
      </dgm:t>
    </dgm:pt>
    <dgm:pt modelId="{B3487B25-1689-422F-954B-CEB26C47A3F4}" type="parTrans" cxnId="{F1A575FB-0C0C-4BE2-B67F-518B65343A49}">
      <dgm:prSet/>
      <dgm:spPr/>
      <dgm:t>
        <a:bodyPr/>
        <a:lstStyle/>
        <a:p>
          <a:endParaRPr lang="en-GB"/>
        </a:p>
      </dgm:t>
    </dgm:pt>
    <dgm:pt modelId="{08F48F53-0F28-4136-AB86-A2D15A36BF71}" type="sibTrans" cxnId="{F1A575FB-0C0C-4BE2-B67F-518B65343A49}">
      <dgm:prSet/>
      <dgm:spPr/>
      <dgm:t>
        <a:bodyPr/>
        <a:lstStyle/>
        <a:p>
          <a:endParaRPr lang="en-GB"/>
        </a:p>
      </dgm:t>
    </dgm:pt>
    <dgm:pt modelId="{E284243B-03A0-4BBC-8796-88803E20B1A4}">
      <dgm:prSet/>
      <dgm:spPr/>
      <dgm:t>
        <a:bodyPr/>
        <a:lstStyle/>
        <a:p>
          <a:r>
            <a:rPr lang="en-GB" dirty="0"/>
            <a:t>Newspapers</a:t>
          </a:r>
        </a:p>
      </dgm:t>
    </dgm:pt>
    <dgm:pt modelId="{B82683A0-4B25-4DD0-AB6D-056AE324059A}" type="parTrans" cxnId="{E3888F4A-1CF6-4E97-97AD-88878D694AF3}">
      <dgm:prSet/>
      <dgm:spPr/>
      <dgm:t>
        <a:bodyPr/>
        <a:lstStyle/>
        <a:p>
          <a:endParaRPr lang="en-GB"/>
        </a:p>
      </dgm:t>
    </dgm:pt>
    <dgm:pt modelId="{B54653CF-F28F-4D01-8E49-25F83BC2DD2C}" type="sibTrans" cxnId="{E3888F4A-1CF6-4E97-97AD-88878D694AF3}">
      <dgm:prSet/>
      <dgm:spPr/>
      <dgm:t>
        <a:bodyPr/>
        <a:lstStyle/>
        <a:p>
          <a:endParaRPr lang="en-GB"/>
        </a:p>
      </dgm:t>
    </dgm:pt>
    <dgm:pt modelId="{29858F3E-4C8F-4315-A6CC-80DFEE6B6634}">
      <dgm:prSet/>
      <dgm:spPr/>
      <dgm:t>
        <a:bodyPr/>
        <a:lstStyle/>
        <a:p>
          <a:r>
            <a:rPr lang="en-GB" dirty="0"/>
            <a:t>Technical reports</a:t>
          </a:r>
        </a:p>
      </dgm:t>
    </dgm:pt>
    <dgm:pt modelId="{5BB2215B-D9B8-4EF7-A08E-ACBE5A77EBE3}" type="parTrans" cxnId="{051AFD3A-7811-44C6-8380-5CF8E56959F7}">
      <dgm:prSet/>
      <dgm:spPr/>
      <dgm:t>
        <a:bodyPr/>
        <a:lstStyle/>
        <a:p>
          <a:endParaRPr lang="en-GB"/>
        </a:p>
      </dgm:t>
    </dgm:pt>
    <dgm:pt modelId="{C5F1A2C4-0B72-41AE-940E-21731F595478}" type="sibTrans" cxnId="{051AFD3A-7811-44C6-8380-5CF8E56959F7}">
      <dgm:prSet/>
      <dgm:spPr/>
      <dgm:t>
        <a:bodyPr/>
        <a:lstStyle/>
        <a:p>
          <a:endParaRPr lang="en-GB"/>
        </a:p>
      </dgm:t>
    </dgm:pt>
    <dgm:pt modelId="{C264E7D0-7A05-46D6-BB73-7176A7AAAD43}">
      <dgm:prSet/>
      <dgm:spPr/>
      <dgm:t>
        <a:bodyPr/>
        <a:lstStyle/>
        <a:p>
          <a:r>
            <a:rPr lang="en-GB" dirty="0"/>
            <a:t>Patents</a:t>
          </a:r>
        </a:p>
      </dgm:t>
    </dgm:pt>
    <dgm:pt modelId="{FF8A2BBC-252C-49F4-B79A-19673CDF2D74}" type="parTrans" cxnId="{9360EC6D-7915-4014-AD4B-6516584B9FAF}">
      <dgm:prSet/>
      <dgm:spPr/>
      <dgm:t>
        <a:bodyPr/>
        <a:lstStyle/>
        <a:p>
          <a:endParaRPr lang="en-GB"/>
        </a:p>
      </dgm:t>
    </dgm:pt>
    <dgm:pt modelId="{544667E8-5FD2-4E99-AC59-7128D61533AF}" type="sibTrans" cxnId="{9360EC6D-7915-4014-AD4B-6516584B9FAF}">
      <dgm:prSet/>
      <dgm:spPr/>
      <dgm:t>
        <a:bodyPr/>
        <a:lstStyle/>
        <a:p>
          <a:endParaRPr lang="en-GB"/>
        </a:p>
      </dgm:t>
    </dgm:pt>
    <dgm:pt modelId="{2585A04F-6A94-4C30-A1E1-C151F7E37E76}">
      <dgm:prSet/>
      <dgm:spPr/>
      <dgm:t>
        <a:bodyPr/>
        <a:lstStyle/>
        <a:p>
          <a:r>
            <a:rPr lang="en-GB" dirty="0"/>
            <a:t>Statistics</a:t>
          </a:r>
        </a:p>
      </dgm:t>
    </dgm:pt>
    <dgm:pt modelId="{27864337-AE48-429E-A647-BBDBC6B6F360}" type="parTrans" cxnId="{A5D288F9-D5CB-4C6D-9092-EF51EEC44014}">
      <dgm:prSet/>
      <dgm:spPr/>
      <dgm:t>
        <a:bodyPr/>
        <a:lstStyle/>
        <a:p>
          <a:endParaRPr lang="en-GB"/>
        </a:p>
      </dgm:t>
    </dgm:pt>
    <dgm:pt modelId="{E2E4B6A3-3AC8-4CDA-99AC-F86FC1883582}" type="sibTrans" cxnId="{A5D288F9-D5CB-4C6D-9092-EF51EEC44014}">
      <dgm:prSet/>
      <dgm:spPr/>
      <dgm:t>
        <a:bodyPr/>
        <a:lstStyle/>
        <a:p>
          <a:endParaRPr lang="en-GB"/>
        </a:p>
      </dgm:t>
    </dgm:pt>
    <dgm:pt modelId="{E337E161-DA9D-47A5-BF9F-91F0B3C18E51}">
      <dgm:prSet/>
      <dgm:spPr/>
      <dgm:t>
        <a:bodyPr/>
        <a:lstStyle/>
        <a:p>
          <a:r>
            <a:rPr lang="en-GB" dirty="0"/>
            <a:t>Books</a:t>
          </a:r>
        </a:p>
      </dgm:t>
    </dgm:pt>
    <dgm:pt modelId="{2D90D5E7-AE63-486F-9FEA-31DB1D462C59}" type="parTrans" cxnId="{1B1C5930-15B4-4101-9128-5071C087B9B0}">
      <dgm:prSet/>
      <dgm:spPr/>
      <dgm:t>
        <a:bodyPr/>
        <a:lstStyle/>
        <a:p>
          <a:endParaRPr lang="en-GB"/>
        </a:p>
      </dgm:t>
    </dgm:pt>
    <dgm:pt modelId="{3F07A3BA-6511-41A2-9744-37FBDD5C44FA}" type="sibTrans" cxnId="{1B1C5930-15B4-4101-9128-5071C087B9B0}">
      <dgm:prSet/>
      <dgm:spPr/>
      <dgm:t>
        <a:bodyPr/>
        <a:lstStyle/>
        <a:p>
          <a:endParaRPr lang="en-GB"/>
        </a:p>
      </dgm:t>
    </dgm:pt>
    <dgm:pt modelId="{DD8BC40D-B96C-4E82-A206-8642CC4A4D1D}">
      <dgm:prSet/>
      <dgm:spPr/>
      <dgm:t>
        <a:bodyPr/>
        <a:lstStyle/>
        <a:p>
          <a:r>
            <a:rPr lang="en-GB" dirty="0"/>
            <a:t>Primary sources</a:t>
          </a:r>
        </a:p>
      </dgm:t>
    </dgm:pt>
    <dgm:pt modelId="{F11A13B2-95A2-4EC5-B34D-B76EEDF25019}" type="parTrans" cxnId="{A6F904DF-4A5D-4738-8E34-24E85B35D3DF}">
      <dgm:prSet/>
      <dgm:spPr/>
      <dgm:t>
        <a:bodyPr/>
        <a:lstStyle/>
        <a:p>
          <a:endParaRPr lang="en-GB"/>
        </a:p>
      </dgm:t>
    </dgm:pt>
    <dgm:pt modelId="{A4471580-9AA3-40B2-8BB3-1C9E314C6533}" type="sibTrans" cxnId="{A6F904DF-4A5D-4738-8E34-24E85B35D3DF}">
      <dgm:prSet/>
      <dgm:spPr/>
      <dgm:t>
        <a:bodyPr/>
        <a:lstStyle/>
        <a:p>
          <a:endParaRPr lang="en-GB"/>
        </a:p>
      </dgm:t>
    </dgm:pt>
    <dgm:pt modelId="{D50EC009-C5E0-474F-B9EA-8B20666BB664}">
      <dgm:prSet/>
      <dgm:spPr/>
      <dgm:t>
        <a:bodyPr/>
        <a:lstStyle/>
        <a:p>
          <a:r>
            <a:rPr lang="en-GB" dirty="0"/>
            <a:t>Market reports</a:t>
          </a:r>
        </a:p>
      </dgm:t>
    </dgm:pt>
    <dgm:pt modelId="{CC1B26BC-52C3-4412-BED7-924FE0E315C8}" type="parTrans" cxnId="{34794D80-70DD-43D1-A910-9104987E1513}">
      <dgm:prSet/>
      <dgm:spPr/>
      <dgm:t>
        <a:bodyPr/>
        <a:lstStyle/>
        <a:p>
          <a:endParaRPr lang="en-GB"/>
        </a:p>
      </dgm:t>
    </dgm:pt>
    <dgm:pt modelId="{3987409E-C63F-4DC4-AF8E-23A4C4240BFD}" type="sibTrans" cxnId="{34794D80-70DD-43D1-A910-9104987E1513}">
      <dgm:prSet/>
      <dgm:spPr/>
      <dgm:t>
        <a:bodyPr/>
        <a:lstStyle/>
        <a:p>
          <a:endParaRPr lang="en-GB"/>
        </a:p>
      </dgm:t>
    </dgm:pt>
    <dgm:pt modelId="{C2964D91-1C34-46D8-83B3-993AC9BFB1FD}">
      <dgm:prSet/>
      <dgm:spPr/>
      <dgm:t>
        <a:bodyPr/>
        <a:lstStyle/>
        <a:p>
          <a:r>
            <a:rPr lang="en-GB" dirty="0"/>
            <a:t>Theses</a:t>
          </a:r>
        </a:p>
      </dgm:t>
    </dgm:pt>
    <dgm:pt modelId="{44C9DDF2-838E-4488-A6DC-30C13E176490}" type="parTrans" cxnId="{1207A086-A20F-476F-B4E6-5C940DA547C7}">
      <dgm:prSet/>
      <dgm:spPr/>
      <dgm:t>
        <a:bodyPr/>
        <a:lstStyle/>
        <a:p>
          <a:endParaRPr lang="en-GB"/>
        </a:p>
      </dgm:t>
    </dgm:pt>
    <dgm:pt modelId="{C4162BC3-20F6-409A-9B72-E7CEB473D83F}" type="sibTrans" cxnId="{1207A086-A20F-476F-B4E6-5C940DA547C7}">
      <dgm:prSet/>
      <dgm:spPr/>
      <dgm:t>
        <a:bodyPr/>
        <a:lstStyle/>
        <a:p>
          <a:endParaRPr lang="en-GB"/>
        </a:p>
      </dgm:t>
    </dgm:pt>
    <dgm:pt modelId="{C90028D7-E262-432A-811A-0CBFA3648958}">
      <dgm:prSet/>
      <dgm:spPr/>
      <dgm:t>
        <a:bodyPr/>
        <a:lstStyle/>
        <a:p>
          <a:pPr rtl="0"/>
          <a:r>
            <a:rPr lang="en-GB" altLang="en-US" dirty="0"/>
            <a:t>Blogs</a:t>
          </a:r>
          <a:r>
            <a:rPr lang="en-GB" altLang="en-US" dirty="0">
              <a:latin typeface="Calibri Light" panose="020F0302020204030204"/>
            </a:rPr>
            <a:t> </a:t>
          </a:r>
          <a:endParaRPr lang="en-GB"/>
        </a:p>
      </dgm:t>
    </dgm:pt>
    <dgm:pt modelId="{22BF5C9C-2410-414F-BF64-C7B5044609F3}" type="parTrans" cxnId="{647275DF-C054-46D3-BF66-3350B20D9EF1}">
      <dgm:prSet/>
      <dgm:spPr/>
      <dgm:t>
        <a:bodyPr/>
        <a:lstStyle/>
        <a:p>
          <a:endParaRPr lang="en-GB"/>
        </a:p>
      </dgm:t>
    </dgm:pt>
    <dgm:pt modelId="{2711367F-202E-431D-8B5E-32AA24AE2DBB}" type="sibTrans" cxnId="{647275DF-C054-46D3-BF66-3350B20D9EF1}">
      <dgm:prSet/>
      <dgm:spPr/>
      <dgm:t>
        <a:bodyPr/>
        <a:lstStyle/>
        <a:p>
          <a:endParaRPr lang="en-GB"/>
        </a:p>
      </dgm:t>
    </dgm:pt>
    <dgm:pt modelId="{3CB26FEE-AE3A-43A3-88FA-1F10E17B91E6}">
      <dgm:prSet/>
      <dgm:spPr/>
      <dgm:t>
        <a:bodyPr/>
        <a:lstStyle/>
        <a:p>
          <a:r>
            <a:rPr lang="en-GB" err="1"/>
            <a:t>VLogs</a:t>
          </a:r>
          <a:endParaRPr lang="en-GB"/>
        </a:p>
      </dgm:t>
    </dgm:pt>
    <dgm:pt modelId="{3FD7A81E-C2E9-45E3-8994-3C882BF06A1A}" type="parTrans" cxnId="{067A8D8C-76F7-4902-A415-173DC3C06E6F}">
      <dgm:prSet/>
      <dgm:spPr/>
      <dgm:t>
        <a:bodyPr/>
        <a:lstStyle/>
        <a:p>
          <a:endParaRPr lang="en-GB"/>
        </a:p>
      </dgm:t>
    </dgm:pt>
    <dgm:pt modelId="{AAFCE8A4-A63B-456D-96F6-F5BCB96464E7}" type="sibTrans" cxnId="{067A8D8C-76F7-4902-A415-173DC3C06E6F}">
      <dgm:prSet/>
      <dgm:spPr/>
      <dgm:t>
        <a:bodyPr/>
        <a:lstStyle/>
        <a:p>
          <a:endParaRPr lang="en-GB"/>
        </a:p>
      </dgm:t>
    </dgm:pt>
    <dgm:pt modelId="{B311000C-6CA6-46B3-881A-4AB8AD52BCCB}">
      <dgm:prSet/>
      <dgm:spPr/>
      <dgm:t>
        <a:bodyPr/>
        <a:lstStyle/>
        <a:p>
          <a:r>
            <a:rPr lang="en-GB" dirty="0"/>
            <a:t>Videos</a:t>
          </a:r>
        </a:p>
      </dgm:t>
    </dgm:pt>
    <dgm:pt modelId="{4FC66571-5047-4148-B64C-CA8F56DBE230}" type="parTrans" cxnId="{41613352-3799-46B8-AF4E-B8F0E6F7EF33}">
      <dgm:prSet/>
      <dgm:spPr/>
      <dgm:t>
        <a:bodyPr/>
        <a:lstStyle/>
        <a:p>
          <a:endParaRPr lang="en-GB"/>
        </a:p>
      </dgm:t>
    </dgm:pt>
    <dgm:pt modelId="{2CD55462-D967-4B09-8942-8B2FB1D5F659}" type="sibTrans" cxnId="{41613352-3799-46B8-AF4E-B8F0E6F7EF33}">
      <dgm:prSet/>
      <dgm:spPr/>
      <dgm:t>
        <a:bodyPr/>
        <a:lstStyle/>
        <a:p>
          <a:endParaRPr lang="en-GB"/>
        </a:p>
      </dgm:t>
    </dgm:pt>
    <dgm:pt modelId="{F54C5EDE-2274-48F3-962C-23F2362C4DC1}">
      <dgm:prSet/>
      <dgm:spPr/>
      <dgm:t>
        <a:bodyPr/>
        <a:lstStyle/>
        <a:p>
          <a:r>
            <a:rPr lang="en-GB" dirty="0"/>
            <a:t>Open letters</a:t>
          </a:r>
        </a:p>
      </dgm:t>
    </dgm:pt>
    <dgm:pt modelId="{E0B600E4-1FEB-4D76-AA79-AF4745394B20}" type="parTrans" cxnId="{7A41EA0B-9FC3-43DB-B0DC-1FDD363759F5}">
      <dgm:prSet/>
      <dgm:spPr/>
      <dgm:t>
        <a:bodyPr/>
        <a:lstStyle/>
        <a:p>
          <a:endParaRPr lang="en-GB"/>
        </a:p>
      </dgm:t>
    </dgm:pt>
    <dgm:pt modelId="{C815FD61-DEAE-457A-9C3E-958CEBDFEB31}" type="sibTrans" cxnId="{7A41EA0B-9FC3-43DB-B0DC-1FDD363759F5}">
      <dgm:prSet/>
      <dgm:spPr/>
      <dgm:t>
        <a:bodyPr/>
        <a:lstStyle/>
        <a:p>
          <a:endParaRPr lang="en-GB"/>
        </a:p>
      </dgm:t>
    </dgm:pt>
    <dgm:pt modelId="{9312EF85-FC49-409A-8AA9-276CCDA8F782}" type="pres">
      <dgm:prSet presAssocID="{09A4F610-7AE4-4EC6-8A21-AA478936A305}" presName="diagram" presStyleCnt="0">
        <dgm:presLayoutVars>
          <dgm:dir/>
          <dgm:resizeHandles val="exact"/>
        </dgm:presLayoutVars>
      </dgm:prSet>
      <dgm:spPr/>
    </dgm:pt>
    <dgm:pt modelId="{4285CC8B-EAE4-4629-B2CE-317B0D300498}" type="pres">
      <dgm:prSet presAssocID="{C36C85B1-D49A-41A1-ADF6-47EA6526FDAE}" presName="node" presStyleLbl="node1" presStyleIdx="0" presStyleCnt="19">
        <dgm:presLayoutVars>
          <dgm:bulletEnabled val="1"/>
        </dgm:presLayoutVars>
      </dgm:prSet>
      <dgm:spPr/>
    </dgm:pt>
    <dgm:pt modelId="{408F6530-1F1B-4D7A-BEFF-66C52E919CBF}" type="pres">
      <dgm:prSet presAssocID="{F5D4A899-2648-40C2-9501-0A26CF2F948B}" presName="sibTrans" presStyleCnt="0"/>
      <dgm:spPr/>
    </dgm:pt>
    <dgm:pt modelId="{6DD9AA61-C653-4266-92F0-AD46F0E03AD8}" type="pres">
      <dgm:prSet presAssocID="{FE7C2017-B48F-4E57-8760-E1C4EAB0EE6D}" presName="node" presStyleLbl="node1" presStyleIdx="1" presStyleCnt="19">
        <dgm:presLayoutVars>
          <dgm:bulletEnabled val="1"/>
        </dgm:presLayoutVars>
      </dgm:prSet>
      <dgm:spPr/>
    </dgm:pt>
    <dgm:pt modelId="{0C15F858-2F6C-4315-94B9-B3FED638FC7E}" type="pres">
      <dgm:prSet presAssocID="{42D15231-4A86-4B5A-9B38-B0EDF2907F76}" presName="sibTrans" presStyleCnt="0"/>
      <dgm:spPr/>
    </dgm:pt>
    <dgm:pt modelId="{FE9A3384-F75C-4F60-8E29-08DBB4895C92}" type="pres">
      <dgm:prSet presAssocID="{E3FE420C-B0EA-4E1C-9F00-F437E2DACED4}" presName="node" presStyleLbl="node1" presStyleIdx="2" presStyleCnt="19">
        <dgm:presLayoutVars>
          <dgm:bulletEnabled val="1"/>
        </dgm:presLayoutVars>
      </dgm:prSet>
      <dgm:spPr/>
    </dgm:pt>
    <dgm:pt modelId="{2E09740C-2384-4AB2-BEFB-961FA9D3237C}" type="pres">
      <dgm:prSet presAssocID="{B55BA981-A184-41B6-854B-AD94E80385E3}" presName="sibTrans" presStyleCnt="0"/>
      <dgm:spPr/>
    </dgm:pt>
    <dgm:pt modelId="{221F2AB6-C83F-4CE6-BEB8-0D59DC96EA9C}" type="pres">
      <dgm:prSet presAssocID="{79CF8FDB-9229-4FAF-9F36-CDD0FF226982}" presName="node" presStyleLbl="node1" presStyleIdx="3" presStyleCnt="19">
        <dgm:presLayoutVars>
          <dgm:bulletEnabled val="1"/>
        </dgm:presLayoutVars>
      </dgm:prSet>
      <dgm:spPr/>
    </dgm:pt>
    <dgm:pt modelId="{77180DBA-A6E9-4B9A-8A7A-9FA826A9CFF3}" type="pres">
      <dgm:prSet presAssocID="{944FF8BD-1EB9-4EE9-B259-8C73F10332BD}" presName="sibTrans" presStyleCnt="0"/>
      <dgm:spPr/>
    </dgm:pt>
    <dgm:pt modelId="{D5A7DA5D-6841-4AEC-8539-B6A39BE86A7B}" type="pres">
      <dgm:prSet presAssocID="{55321757-AE4F-4349-809B-88C9B9A110C7}" presName="node" presStyleLbl="node1" presStyleIdx="4" presStyleCnt="19">
        <dgm:presLayoutVars>
          <dgm:bulletEnabled val="1"/>
        </dgm:presLayoutVars>
      </dgm:prSet>
      <dgm:spPr/>
    </dgm:pt>
    <dgm:pt modelId="{7677469F-3915-4862-A3F5-98EAA6A775B6}" type="pres">
      <dgm:prSet presAssocID="{C2D8421B-9CAB-4C3F-A6D3-934F9B02D00C}" presName="sibTrans" presStyleCnt="0"/>
      <dgm:spPr/>
    </dgm:pt>
    <dgm:pt modelId="{3F68670B-31CA-4556-A1E6-385F8337D080}" type="pres">
      <dgm:prSet presAssocID="{976E26CC-3C1E-4910-80D3-0AFEE509DA6B}" presName="node" presStyleLbl="node1" presStyleIdx="5" presStyleCnt="19">
        <dgm:presLayoutVars>
          <dgm:bulletEnabled val="1"/>
        </dgm:presLayoutVars>
      </dgm:prSet>
      <dgm:spPr/>
    </dgm:pt>
    <dgm:pt modelId="{71643C8A-ABD0-442C-B975-3A2EBB41614C}" type="pres">
      <dgm:prSet presAssocID="{099C7E6A-0535-4187-90D5-F084E193337F}" presName="sibTrans" presStyleCnt="0"/>
      <dgm:spPr/>
    </dgm:pt>
    <dgm:pt modelId="{98651544-842A-4075-B5A9-D07CE2F159A4}" type="pres">
      <dgm:prSet presAssocID="{885F2318-DFBA-47A2-B499-D7AB9C8CED7B}" presName="node" presStyleLbl="node1" presStyleIdx="6" presStyleCnt="19">
        <dgm:presLayoutVars>
          <dgm:bulletEnabled val="1"/>
        </dgm:presLayoutVars>
      </dgm:prSet>
      <dgm:spPr/>
    </dgm:pt>
    <dgm:pt modelId="{C3842E62-5465-464F-8EF8-BCA2ECBC0CAD}" type="pres">
      <dgm:prSet presAssocID="{08F48F53-0F28-4136-AB86-A2D15A36BF71}" presName="sibTrans" presStyleCnt="0"/>
      <dgm:spPr/>
    </dgm:pt>
    <dgm:pt modelId="{01E17EB3-52FA-4EB3-8016-71209919E272}" type="pres">
      <dgm:prSet presAssocID="{E284243B-03A0-4BBC-8796-88803E20B1A4}" presName="node" presStyleLbl="node1" presStyleIdx="7" presStyleCnt="19">
        <dgm:presLayoutVars>
          <dgm:bulletEnabled val="1"/>
        </dgm:presLayoutVars>
      </dgm:prSet>
      <dgm:spPr/>
    </dgm:pt>
    <dgm:pt modelId="{B3DDB7E0-7E9B-4EC1-8370-6E8DFBCF101B}" type="pres">
      <dgm:prSet presAssocID="{B54653CF-F28F-4D01-8E49-25F83BC2DD2C}" presName="sibTrans" presStyleCnt="0"/>
      <dgm:spPr/>
    </dgm:pt>
    <dgm:pt modelId="{6FF08FF4-2CDC-4805-AB05-02B6118EAAA7}" type="pres">
      <dgm:prSet presAssocID="{29858F3E-4C8F-4315-A6CC-80DFEE6B6634}" presName="node" presStyleLbl="node1" presStyleIdx="8" presStyleCnt="19">
        <dgm:presLayoutVars>
          <dgm:bulletEnabled val="1"/>
        </dgm:presLayoutVars>
      </dgm:prSet>
      <dgm:spPr/>
    </dgm:pt>
    <dgm:pt modelId="{BB0AE78E-778F-4063-A7F0-28585A02F8E0}" type="pres">
      <dgm:prSet presAssocID="{C5F1A2C4-0B72-41AE-940E-21731F595478}" presName="sibTrans" presStyleCnt="0"/>
      <dgm:spPr/>
    </dgm:pt>
    <dgm:pt modelId="{642A429A-0BF6-4056-BCE0-0282E955152E}" type="pres">
      <dgm:prSet presAssocID="{C264E7D0-7A05-46D6-BB73-7176A7AAAD43}" presName="node" presStyleLbl="node1" presStyleIdx="9" presStyleCnt="19">
        <dgm:presLayoutVars>
          <dgm:bulletEnabled val="1"/>
        </dgm:presLayoutVars>
      </dgm:prSet>
      <dgm:spPr/>
    </dgm:pt>
    <dgm:pt modelId="{2260A189-ACC0-4D86-8C0E-14A63962F222}" type="pres">
      <dgm:prSet presAssocID="{544667E8-5FD2-4E99-AC59-7128D61533AF}" presName="sibTrans" presStyleCnt="0"/>
      <dgm:spPr/>
    </dgm:pt>
    <dgm:pt modelId="{725488AE-AD61-46AA-85FF-98A5A625937B}" type="pres">
      <dgm:prSet presAssocID="{2585A04F-6A94-4C30-A1E1-C151F7E37E76}" presName="node" presStyleLbl="node1" presStyleIdx="10" presStyleCnt="19">
        <dgm:presLayoutVars>
          <dgm:bulletEnabled val="1"/>
        </dgm:presLayoutVars>
      </dgm:prSet>
      <dgm:spPr/>
    </dgm:pt>
    <dgm:pt modelId="{E26120D8-321A-4A2A-B3F1-2F751BF54460}" type="pres">
      <dgm:prSet presAssocID="{E2E4B6A3-3AC8-4CDA-99AC-F86FC1883582}" presName="sibTrans" presStyleCnt="0"/>
      <dgm:spPr/>
    </dgm:pt>
    <dgm:pt modelId="{1BABB165-B6F5-4CF5-9DF2-8530E1C0517A}" type="pres">
      <dgm:prSet presAssocID="{E337E161-DA9D-47A5-BF9F-91F0B3C18E51}" presName="node" presStyleLbl="node1" presStyleIdx="11" presStyleCnt="19">
        <dgm:presLayoutVars>
          <dgm:bulletEnabled val="1"/>
        </dgm:presLayoutVars>
      </dgm:prSet>
      <dgm:spPr/>
    </dgm:pt>
    <dgm:pt modelId="{44D45108-701B-4B78-8B8D-EFDA92AC5812}" type="pres">
      <dgm:prSet presAssocID="{3F07A3BA-6511-41A2-9744-37FBDD5C44FA}" presName="sibTrans" presStyleCnt="0"/>
      <dgm:spPr/>
    </dgm:pt>
    <dgm:pt modelId="{B71BD2A4-02E6-4CB2-AE35-93DC92A9B88B}" type="pres">
      <dgm:prSet presAssocID="{DD8BC40D-B96C-4E82-A206-8642CC4A4D1D}" presName="node" presStyleLbl="node1" presStyleIdx="12" presStyleCnt="19">
        <dgm:presLayoutVars>
          <dgm:bulletEnabled val="1"/>
        </dgm:presLayoutVars>
      </dgm:prSet>
      <dgm:spPr/>
    </dgm:pt>
    <dgm:pt modelId="{59AE2D58-26FB-4876-B0E6-B55044D30CE5}" type="pres">
      <dgm:prSet presAssocID="{A4471580-9AA3-40B2-8BB3-1C9E314C6533}" presName="sibTrans" presStyleCnt="0"/>
      <dgm:spPr/>
    </dgm:pt>
    <dgm:pt modelId="{997CE607-7175-4FC0-8975-6FAC99B8AA03}" type="pres">
      <dgm:prSet presAssocID="{D50EC009-C5E0-474F-B9EA-8B20666BB664}" presName="node" presStyleLbl="node1" presStyleIdx="13" presStyleCnt="19">
        <dgm:presLayoutVars>
          <dgm:bulletEnabled val="1"/>
        </dgm:presLayoutVars>
      </dgm:prSet>
      <dgm:spPr/>
    </dgm:pt>
    <dgm:pt modelId="{C0A42E02-C6D8-4505-962D-A5337BA13372}" type="pres">
      <dgm:prSet presAssocID="{3987409E-C63F-4DC4-AF8E-23A4C4240BFD}" presName="sibTrans" presStyleCnt="0"/>
      <dgm:spPr/>
    </dgm:pt>
    <dgm:pt modelId="{B77AFD64-4F68-4991-9C62-44F6DB716E4E}" type="pres">
      <dgm:prSet presAssocID="{C2964D91-1C34-46D8-83B3-993AC9BFB1FD}" presName="node" presStyleLbl="node1" presStyleIdx="14" presStyleCnt="19">
        <dgm:presLayoutVars>
          <dgm:bulletEnabled val="1"/>
        </dgm:presLayoutVars>
      </dgm:prSet>
      <dgm:spPr/>
    </dgm:pt>
    <dgm:pt modelId="{2A4EBCF4-5A6A-4152-844B-6250AA5DB0E8}" type="pres">
      <dgm:prSet presAssocID="{C4162BC3-20F6-409A-9B72-E7CEB473D83F}" presName="sibTrans" presStyleCnt="0"/>
      <dgm:spPr/>
    </dgm:pt>
    <dgm:pt modelId="{06F40C18-FC7E-48FB-BA1E-A1E64ADC0FD1}" type="pres">
      <dgm:prSet presAssocID="{C90028D7-E262-432A-811A-0CBFA3648958}" presName="node" presStyleLbl="node1" presStyleIdx="15" presStyleCnt="19">
        <dgm:presLayoutVars>
          <dgm:bulletEnabled val="1"/>
        </dgm:presLayoutVars>
      </dgm:prSet>
      <dgm:spPr/>
    </dgm:pt>
    <dgm:pt modelId="{60F55B96-793A-45CC-8ADF-810E58A4B218}" type="pres">
      <dgm:prSet presAssocID="{2711367F-202E-431D-8B5E-32AA24AE2DBB}" presName="sibTrans" presStyleCnt="0"/>
      <dgm:spPr/>
    </dgm:pt>
    <dgm:pt modelId="{38963F30-D704-4D5B-9C8B-5D7D5DE23733}" type="pres">
      <dgm:prSet presAssocID="{3CB26FEE-AE3A-43A3-88FA-1F10E17B91E6}" presName="node" presStyleLbl="node1" presStyleIdx="16" presStyleCnt="19">
        <dgm:presLayoutVars>
          <dgm:bulletEnabled val="1"/>
        </dgm:presLayoutVars>
      </dgm:prSet>
      <dgm:spPr/>
    </dgm:pt>
    <dgm:pt modelId="{885A77CE-A18C-4B00-BDA5-A03869817E64}" type="pres">
      <dgm:prSet presAssocID="{AAFCE8A4-A63B-456D-96F6-F5BCB96464E7}" presName="sibTrans" presStyleCnt="0"/>
      <dgm:spPr/>
    </dgm:pt>
    <dgm:pt modelId="{6FBBA836-AA33-4ECB-BBBA-1818DA8944D3}" type="pres">
      <dgm:prSet presAssocID="{B311000C-6CA6-46B3-881A-4AB8AD52BCCB}" presName="node" presStyleLbl="node1" presStyleIdx="17" presStyleCnt="19">
        <dgm:presLayoutVars>
          <dgm:bulletEnabled val="1"/>
        </dgm:presLayoutVars>
      </dgm:prSet>
      <dgm:spPr/>
    </dgm:pt>
    <dgm:pt modelId="{9DF12D44-EFEA-4F3E-A7B1-32B88ADC36C1}" type="pres">
      <dgm:prSet presAssocID="{2CD55462-D967-4B09-8942-8B2FB1D5F659}" presName="sibTrans" presStyleCnt="0"/>
      <dgm:spPr/>
    </dgm:pt>
    <dgm:pt modelId="{E74395A2-455C-4A68-AB10-2D907BE47389}" type="pres">
      <dgm:prSet presAssocID="{F54C5EDE-2274-48F3-962C-23F2362C4DC1}" presName="node" presStyleLbl="node1" presStyleIdx="18" presStyleCnt="19">
        <dgm:presLayoutVars>
          <dgm:bulletEnabled val="1"/>
        </dgm:presLayoutVars>
      </dgm:prSet>
      <dgm:spPr/>
    </dgm:pt>
  </dgm:ptLst>
  <dgm:cxnLst>
    <dgm:cxn modelId="{A80FCD00-4C66-4FFF-AD55-E957100E3C29}" type="presOf" srcId="{B311000C-6CA6-46B3-881A-4AB8AD52BCCB}" destId="{6FBBA836-AA33-4ECB-BBBA-1818DA8944D3}" srcOrd="0" destOrd="0" presId="urn:microsoft.com/office/officeart/2005/8/layout/default#3"/>
    <dgm:cxn modelId="{EFAF6205-F40D-44BA-A6CB-7FCA6EBF4874}" type="presOf" srcId="{79CF8FDB-9229-4FAF-9F36-CDD0FF226982}" destId="{221F2AB6-C83F-4CE6-BEB8-0D59DC96EA9C}" srcOrd="0" destOrd="0" presId="urn:microsoft.com/office/officeart/2005/8/layout/default#3"/>
    <dgm:cxn modelId="{A35D7B07-F96A-42D7-9ECB-95F19643AB56}" type="presOf" srcId="{55321757-AE4F-4349-809B-88C9B9A110C7}" destId="{D5A7DA5D-6841-4AEC-8539-B6A39BE86A7B}" srcOrd="0" destOrd="0" presId="urn:microsoft.com/office/officeart/2005/8/layout/default#3"/>
    <dgm:cxn modelId="{7A41EA0B-9FC3-43DB-B0DC-1FDD363759F5}" srcId="{09A4F610-7AE4-4EC6-8A21-AA478936A305}" destId="{F54C5EDE-2274-48F3-962C-23F2362C4DC1}" srcOrd="18" destOrd="0" parTransId="{E0B600E4-1FEB-4D76-AA79-AF4745394B20}" sibTransId="{C815FD61-DEAE-457A-9C3E-958CEBDFEB31}"/>
    <dgm:cxn modelId="{84BC7618-68B2-4719-9D66-5905FD21CDC8}" type="presOf" srcId="{E3FE420C-B0EA-4E1C-9F00-F437E2DACED4}" destId="{FE9A3384-F75C-4F60-8E29-08DBB4895C92}" srcOrd="0" destOrd="0" presId="urn:microsoft.com/office/officeart/2005/8/layout/default#3"/>
    <dgm:cxn modelId="{4A4F6026-FAB4-4054-9D0C-310533A762FD}" srcId="{09A4F610-7AE4-4EC6-8A21-AA478936A305}" destId="{79CF8FDB-9229-4FAF-9F36-CDD0FF226982}" srcOrd="3" destOrd="0" parTransId="{360EEF08-A138-49C4-9995-BCF9803087F9}" sibTransId="{944FF8BD-1EB9-4EE9-B259-8C73F10332BD}"/>
    <dgm:cxn modelId="{0227FC2D-31AA-4838-AFB7-CCD8ED055AE9}" type="presOf" srcId="{FE7C2017-B48F-4E57-8760-E1C4EAB0EE6D}" destId="{6DD9AA61-C653-4266-92F0-AD46F0E03AD8}" srcOrd="0" destOrd="0" presId="urn:microsoft.com/office/officeart/2005/8/layout/default#3"/>
    <dgm:cxn modelId="{1B1C5930-15B4-4101-9128-5071C087B9B0}" srcId="{09A4F610-7AE4-4EC6-8A21-AA478936A305}" destId="{E337E161-DA9D-47A5-BF9F-91F0B3C18E51}" srcOrd="11" destOrd="0" parTransId="{2D90D5E7-AE63-486F-9FEA-31DB1D462C59}" sibTransId="{3F07A3BA-6511-41A2-9744-37FBDD5C44FA}"/>
    <dgm:cxn modelId="{E3591237-A9B2-4793-87BA-5179AC79A598}" type="presOf" srcId="{976E26CC-3C1E-4910-80D3-0AFEE509DA6B}" destId="{3F68670B-31CA-4556-A1E6-385F8337D080}" srcOrd="0" destOrd="0" presId="urn:microsoft.com/office/officeart/2005/8/layout/default#3"/>
    <dgm:cxn modelId="{051AFD3A-7811-44C6-8380-5CF8E56959F7}" srcId="{09A4F610-7AE4-4EC6-8A21-AA478936A305}" destId="{29858F3E-4C8F-4315-A6CC-80DFEE6B6634}" srcOrd="8" destOrd="0" parTransId="{5BB2215B-D9B8-4EF7-A08E-ACBE5A77EBE3}" sibTransId="{C5F1A2C4-0B72-41AE-940E-21731F595478}"/>
    <dgm:cxn modelId="{B7A52F61-10CC-4ED4-85DF-9FA28D1C4400}" type="presOf" srcId="{09A4F610-7AE4-4EC6-8A21-AA478936A305}" destId="{9312EF85-FC49-409A-8AA9-276CCDA8F782}" srcOrd="0" destOrd="0" presId="urn:microsoft.com/office/officeart/2005/8/layout/default#3"/>
    <dgm:cxn modelId="{86C44449-070D-4B0D-9B35-27D22E26CA34}" srcId="{09A4F610-7AE4-4EC6-8A21-AA478936A305}" destId="{E3FE420C-B0EA-4E1C-9F00-F437E2DACED4}" srcOrd="2" destOrd="0" parTransId="{EA9E447A-1CCD-42D7-8266-0405F54D7376}" sibTransId="{B55BA981-A184-41B6-854B-AD94E80385E3}"/>
    <dgm:cxn modelId="{C7929149-29C5-483B-B14E-7ADE15C33B3B}" srcId="{09A4F610-7AE4-4EC6-8A21-AA478936A305}" destId="{55321757-AE4F-4349-809B-88C9B9A110C7}" srcOrd="4" destOrd="0" parTransId="{6FA9C30A-E734-426E-B349-92480A11DD0F}" sibTransId="{C2D8421B-9CAB-4C3F-A6D3-934F9B02D00C}"/>
    <dgm:cxn modelId="{E3888F4A-1CF6-4E97-97AD-88878D694AF3}" srcId="{09A4F610-7AE4-4EC6-8A21-AA478936A305}" destId="{E284243B-03A0-4BBC-8796-88803E20B1A4}" srcOrd="7" destOrd="0" parTransId="{B82683A0-4B25-4DD0-AB6D-056AE324059A}" sibTransId="{B54653CF-F28F-4D01-8E49-25F83BC2DD2C}"/>
    <dgm:cxn modelId="{3AFE774C-1145-404F-872F-27238ABB65B3}" type="presOf" srcId="{C36C85B1-D49A-41A1-ADF6-47EA6526FDAE}" destId="{4285CC8B-EAE4-4629-B2CE-317B0D300498}" srcOrd="0" destOrd="0" presId="urn:microsoft.com/office/officeart/2005/8/layout/default#3"/>
    <dgm:cxn modelId="{30B8766D-3B7E-47A6-8876-DB5EEB93E238}" type="presOf" srcId="{E337E161-DA9D-47A5-BF9F-91F0B3C18E51}" destId="{1BABB165-B6F5-4CF5-9DF2-8530E1C0517A}" srcOrd="0" destOrd="0" presId="urn:microsoft.com/office/officeart/2005/8/layout/default#3"/>
    <dgm:cxn modelId="{9360EC6D-7915-4014-AD4B-6516584B9FAF}" srcId="{09A4F610-7AE4-4EC6-8A21-AA478936A305}" destId="{C264E7D0-7A05-46D6-BB73-7176A7AAAD43}" srcOrd="9" destOrd="0" parTransId="{FF8A2BBC-252C-49F4-B79A-19673CDF2D74}" sibTransId="{544667E8-5FD2-4E99-AC59-7128D61533AF}"/>
    <dgm:cxn modelId="{64F2A951-5737-472C-B996-C543ADBD5040}" type="presOf" srcId="{F54C5EDE-2274-48F3-962C-23F2362C4DC1}" destId="{E74395A2-455C-4A68-AB10-2D907BE47389}" srcOrd="0" destOrd="0" presId="urn:microsoft.com/office/officeart/2005/8/layout/default#3"/>
    <dgm:cxn modelId="{41613352-3799-46B8-AF4E-B8F0E6F7EF33}" srcId="{09A4F610-7AE4-4EC6-8A21-AA478936A305}" destId="{B311000C-6CA6-46B3-881A-4AB8AD52BCCB}" srcOrd="17" destOrd="0" parTransId="{4FC66571-5047-4148-B64C-CA8F56DBE230}" sibTransId="{2CD55462-D967-4B09-8942-8B2FB1D5F659}"/>
    <dgm:cxn modelId="{B3B27A52-5576-41E8-8AFD-482310CB6596}" type="presOf" srcId="{29858F3E-4C8F-4315-A6CC-80DFEE6B6634}" destId="{6FF08FF4-2CDC-4805-AB05-02B6118EAAA7}" srcOrd="0" destOrd="0" presId="urn:microsoft.com/office/officeart/2005/8/layout/default#3"/>
    <dgm:cxn modelId="{1510D455-40D9-4417-84F5-F90C6D64EF43}" type="presOf" srcId="{D50EC009-C5E0-474F-B9EA-8B20666BB664}" destId="{997CE607-7175-4FC0-8975-6FAC99B8AA03}" srcOrd="0" destOrd="0" presId="urn:microsoft.com/office/officeart/2005/8/layout/default#3"/>
    <dgm:cxn modelId="{34794D80-70DD-43D1-A910-9104987E1513}" srcId="{09A4F610-7AE4-4EC6-8A21-AA478936A305}" destId="{D50EC009-C5E0-474F-B9EA-8B20666BB664}" srcOrd="13" destOrd="0" parTransId="{CC1B26BC-52C3-4412-BED7-924FE0E315C8}" sibTransId="{3987409E-C63F-4DC4-AF8E-23A4C4240BFD}"/>
    <dgm:cxn modelId="{1207A086-A20F-476F-B4E6-5C940DA547C7}" srcId="{09A4F610-7AE4-4EC6-8A21-AA478936A305}" destId="{C2964D91-1C34-46D8-83B3-993AC9BFB1FD}" srcOrd="14" destOrd="0" parTransId="{44C9DDF2-838E-4488-A6DC-30C13E176490}" sibTransId="{C4162BC3-20F6-409A-9B72-E7CEB473D83F}"/>
    <dgm:cxn modelId="{A225178C-B90F-489C-BD79-DCA8DBDC8558}" type="presOf" srcId="{885F2318-DFBA-47A2-B499-D7AB9C8CED7B}" destId="{98651544-842A-4075-B5A9-D07CE2F159A4}" srcOrd="0" destOrd="0" presId="urn:microsoft.com/office/officeart/2005/8/layout/default#3"/>
    <dgm:cxn modelId="{067A8D8C-76F7-4902-A415-173DC3C06E6F}" srcId="{09A4F610-7AE4-4EC6-8A21-AA478936A305}" destId="{3CB26FEE-AE3A-43A3-88FA-1F10E17B91E6}" srcOrd="16" destOrd="0" parTransId="{3FD7A81E-C2E9-45E3-8994-3C882BF06A1A}" sibTransId="{AAFCE8A4-A63B-456D-96F6-F5BCB96464E7}"/>
    <dgm:cxn modelId="{DCD1DF93-F542-4FFE-BD6A-030111C98B7C}" srcId="{09A4F610-7AE4-4EC6-8A21-AA478936A305}" destId="{FE7C2017-B48F-4E57-8760-E1C4EAB0EE6D}" srcOrd="1" destOrd="0" parTransId="{AA49AB38-5FCB-4B8F-A82B-8EF3B9252441}" sibTransId="{42D15231-4A86-4B5A-9B38-B0EDF2907F76}"/>
    <dgm:cxn modelId="{59A22994-D4FE-4214-8CE0-45D7410B0506}" srcId="{09A4F610-7AE4-4EC6-8A21-AA478936A305}" destId="{976E26CC-3C1E-4910-80D3-0AFEE509DA6B}" srcOrd="5" destOrd="0" parTransId="{5EA0A762-2AE3-4014-8C54-2E08C7BCE471}" sibTransId="{099C7E6A-0535-4187-90D5-F084E193337F}"/>
    <dgm:cxn modelId="{CEFE5495-0C99-4363-85D8-CC5DBE4CCC1E}" type="presOf" srcId="{2585A04F-6A94-4C30-A1E1-C151F7E37E76}" destId="{725488AE-AD61-46AA-85FF-98A5A625937B}" srcOrd="0" destOrd="0" presId="urn:microsoft.com/office/officeart/2005/8/layout/default#3"/>
    <dgm:cxn modelId="{6D8239A2-64D1-48DC-949C-C47A363C10B1}" type="presOf" srcId="{3CB26FEE-AE3A-43A3-88FA-1F10E17B91E6}" destId="{38963F30-D704-4D5B-9C8B-5D7D5DE23733}" srcOrd="0" destOrd="0" presId="urn:microsoft.com/office/officeart/2005/8/layout/default#3"/>
    <dgm:cxn modelId="{E5911FA6-83BF-4E1A-82DA-6F81F0173BD1}" type="presOf" srcId="{C264E7D0-7A05-46D6-BB73-7176A7AAAD43}" destId="{642A429A-0BF6-4056-BCE0-0282E955152E}" srcOrd="0" destOrd="0" presId="urn:microsoft.com/office/officeart/2005/8/layout/default#3"/>
    <dgm:cxn modelId="{CA95ADC1-98E0-48FE-8DDF-BEC3F96833E3}" type="presOf" srcId="{E284243B-03A0-4BBC-8796-88803E20B1A4}" destId="{01E17EB3-52FA-4EB3-8016-71209919E272}" srcOrd="0" destOrd="0" presId="urn:microsoft.com/office/officeart/2005/8/layout/default#3"/>
    <dgm:cxn modelId="{4C6A3DCA-28E8-4405-BD6E-71B64E5A7ABB}" type="presOf" srcId="{DD8BC40D-B96C-4E82-A206-8642CC4A4D1D}" destId="{B71BD2A4-02E6-4CB2-AE35-93DC92A9B88B}" srcOrd="0" destOrd="0" presId="urn:microsoft.com/office/officeart/2005/8/layout/default#3"/>
    <dgm:cxn modelId="{87CC4ED0-48CE-4BF5-9CDB-D158F2BFE718}" type="presOf" srcId="{C90028D7-E262-432A-811A-0CBFA3648958}" destId="{06F40C18-FC7E-48FB-BA1E-A1E64ADC0FD1}" srcOrd="0" destOrd="0" presId="urn:microsoft.com/office/officeart/2005/8/layout/default#3"/>
    <dgm:cxn modelId="{A6F904DF-4A5D-4738-8E34-24E85B35D3DF}" srcId="{09A4F610-7AE4-4EC6-8A21-AA478936A305}" destId="{DD8BC40D-B96C-4E82-A206-8642CC4A4D1D}" srcOrd="12" destOrd="0" parTransId="{F11A13B2-95A2-4EC5-B34D-B76EEDF25019}" sibTransId="{A4471580-9AA3-40B2-8BB3-1C9E314C6533}"/>
    <dgm:cxn modelId="{647275DF-C054-46D3-BF66-3350B20D9EF1}" srcId="{09A4F610-7AE4-4EC6-8A21-AA478936A305}" destId="{C90028D7-E262-432A-811A-0CBFA3648958}" srcOrd="15" destOrd="0" parTransId="{22BF5C9C-2410-414F-BF64-C7B5044609F3}" sibTransId="{2711367F-202E-431D-8B5E-32AA24AE2DBB}"/>
    <dgm:cxn modelId="{1708CCE3-EE47-4DAC-AA46-C005B4F27C42}" type="presOf" srcId="{C2964D91-1C34-46D8-83B3-993AC9BFB1FD}" destId="{B77AFD64-4F68-4991-9C62-44F6DB716E4E}" srcOrd="0" destOrd="0" presId="urn:microsoft.com/office/officeart/2005/8/layout/default#3"/>
    <dgm:cxn modelId="{C6616CF3-9235-45C0-8C98-D80F09319AB8}" srcId="{09A4F610-7AE4-4EC6-8A21-AA478936A305}" destId="{C36C85B1-D49A-41A1-ADF6-47EA6526FDAE}" srcOrd="0" destOrd="0" parTransId="{3CB2D6E8-6D1C-4C5B-8968-8C2877CC6908}" sibTransId="{F5D4A899-2648-40C2-9501-0A26CF2F948B}"/>
    <dgm:cxn modelId="{A5D288F9-D5CB-4C6D-9092-EF51EEC44014}" srcId="{09A4F610-7AE4-4EC6-8A21-AA478936A305}" destId="{2585A04F-6A94-4C30-A1E1-C151F7E37E76}" srcOrd="10" destOrd="0" parTransId="{27864337-AE48-429E-A647-BBDBC6B6F360}" sibTransId="{E2E4B6A3-3AC8-4CDA-99AC-F86FC1883582}"/>
    <dgm:cxn modelId="{F1A575FB-0C0C-4BE2-B67F-518B65343A49}" srcId="{09A4F610-7AE4-4EC6-8A21-AA478936A305}" destId="{885F2318-DFBA-47A2-B499-D7AB9C8CED7B}" srcOrd="6" destOrd="0" parTransId="{B3487B25-1689-422F-954B-CEB26C47A3F4}" sibTransId="{08F48F53-0F28-4136-AB86-A2D15A36BF71}"/>
    <dgm:cxn modelId="{084E0CEF-9D3B-4E2E-A0E4-F68568DCD6CA}" type="presParOf" srcId="{9312EF85-FC49-409A-8AA9-276CCDA8F782}" destId="{4285CC8B-EAE4-4629-B2CE-317B0D300498}" srcOrd="0" destOrd="0" presId="urn:microsoft.com/office/officeart/2005/8/layout/default#3"/>
    <dgm:cxn modelId="{6FB24A7E-A8E0-4985-B6E6-48FD81D96A49}" type="presParOf" srcId="{9312EF85-FC49-409A-8AA9-276CCDA8F782}" destId="{408F6530-1F1B-4D7A-BEFF-66C52E919CBF}" srcOrd="1" destOrd="0" presId="urn:microsoft.com/office/officeart/2005/8/layout/default#3"/>
    <dgm:cxn modelId="{840BB637-3E2B-4E93-AD7C-6C1AAC82B516}" type="presParOf" srcId="{9312EF85-FC49-409A-8AA9-276CCDA8F782}" destId="{6DD9AA61-C653-4266-92F0-AD46F0E03AD8}" srcOrd="2" destOrd="0" presId="urn:microsoft.com/office/officeart/2005/8/layout/default#3"/>
    <dgm:cxn modelId="{4E761BAA-7149-44E2-AB79-C79ABBEA61CC}" type="presParOf" srcId="{9312EF85-FC49-409A-8AA9-276CCDA8F782}" destId="{0C15F858-2F6C-4315-94B9-B3FED638FC7E}" srcOrd="3" destOrd="0" presId="urn:microsoft.com/office/officeart/2005/8/layout/default#3"/>
    <dgm:cxn modelId="{198E0E75-55CE-47F3-A84B-7F93297F1964}" type="presParOf" srcId="{9312EF85-FC49-409A-8AA9-276CCDA8F782}" destId="{FE9A3384-F75C-4F60-8E29-08DBB4895C92}" srcOrd="4" destOrd="0" presId="urn:microsoft.com/office/officeart/2005/8/layout/default#3"/>
    <dgm:cxn modelId="{1175E1A5-EEF3-4484-BA9B-42D965977332}" type="presParOf" srcId="{9312EF85-FC49-409A-8AA9-276CCDA8F782}" destId="{2E09740C-2384-4AB2-BEFB-961FA9D3237C}" srcOrd="5" destOrd="0" presId="urn:microsoft.com/office/officeart/2005/8/layout/default#3"/>
    <dgm:cxn modelId="{4BF818A3-3281-47F0-94F1-3427C68F55AE}" type="presParOf" srcId="{9312EF85-FC49-409A-8AA9-276CCDA8F782}" destId="{221F2AB6-C83F-4CE6-BEB8-0D59DC96EA9C}" srcOrd="6" destOrd="0" presId="urn:microsoft.com/office/officeart/2005/8/layout/default#3"/>
    <dgm:cxn modelId="{13247465-9A9E-41AE-9053-716C693CF9AC}" type="presParOf" srcId="{9312EF85-FC49-409A-8AA9-276CCDA8F782}" destId="{77180DBA-A6E9-4B9A-8A7A-9FA826A9CFF3}" srcOrd="7" destOrd="0" presId="urn:microsoft.com/office/officeart/2005/8/layout/default#3"/>
    <dgm:cxn modelId="{8C43F663-DC1C-486A-AB9B-F9D61E0060D9}" type="presParOf" srcId="{9312EF85-FC49-409A-8AA9-276CCDA8F782}" destId="{D5A7DA5D-6841-4AEC-8539-B6A39BE86A7B}" srcOrd="8" destOrd="0" presId="urn:microsoft.com/office/officeart/2005/8/layout/default#3"/>
    <dgm:cxn modelId="{5ED73B7F-E03C-4868-8A2B-183BC6F39117}" type="presParOf" srcId="{9312EF85-FC49-409A-8AA9-276CCDA8F782}" destId="{7677469F-3915-4862-A3F5-98EAA6A775B6}" srcOrd="9" destOrd="0" presId="urn:microsoft.com/office/officeart/2005/8/layout/default#3"/>
    <dgm:cxn modelId="{17E1E5CA-80F7-43AC-869F-BA74AB9B9307}" type="presParOf" srcId="{9312EF85-FC49-409A-8AA9-276CCDA8F782}" destId="{3F68670B-31CA-4556-A1E6-385F8337D080}" srcOrd="10" destOrd="0" presId="urn:microsoft.com/office/officeart/2005/8/layout/default#3"/>
    <dgm:cxn modelId="{201AC28A-BE9C-4A2E-8091-705595AD5CEF}" type="presParOf" srcId="{9312EF85-FC49-409A-8AA9-276CCDA8F782}" destId="{71643C8A-ABD0-442C-B975-3A2EBB41614C}" srcOrd="11" destOrd="0" presId="urn:microsoft.com/office/officeart/2005/8/layout/default#3"/>
    <dgm:cxn modelId="{522A4373-6330-478C-AFF8-B4E1C18D4DBF}" type="presParOf" srcId="{9312EF85-FC49-409A-8AA9-276CCDA8F782}" destId="{98651544-842A-4075-B5A9-D07CE2F159A4}" srcOrd="12" destOrd="0" presId="urn:microsoft.com/office/officeart/2005/8/layout/default#3"/>
    <dgm:cxn modelId="{1A9BAF31-6B21-4337-962F-834CB2018EE6}" type="presParOf" srcId="{9312EF85-FC49-409A-8AA9-276CCDA8F782}" destId="{C3842E62-5465-464F-8EF8-BCA2ECBC0CAD}" srcOrd="13" destOrd="0" presId="urn:microsoft.com/office/officeart/2005/8/layout/default#3"/>
    <dgm:cxn modelId="{979033CA-6FBE-453A-8BBF-0C0EF83A219D}" type="presParOf" srcId="{9312EF85-FC49-409A-8AA9-276CCDA8F782}" destId="{01E17EB3-52FA-4EB3-8016-71209919E272}" srcOrd="14" destOrd="0" presId="urn:microsoft.com/office/officeart/2005/8/layout/default#3"/>
    <dgm:cxn modelId="{9F5D871E-7C74-4531-8DCA-F6E35B7EF8D6}" type="presParOf" srcId="{9312EF85-FC49-409A-8AA9-276CCDA8F782}" destId="{B3DDB7E0-7E9B-4EC1-8370-6E8DFBCF101B}" srcOrd="15" destOrd="0" presId="urn:microsoft.com/office/officeart/2005/8/layout/default#3"/>
    <dgm:cxn modelId="{1A14DFB9-D8F8-4F38-979D-F4A70A7858A3}" type="presParOf" srcId="{9312EF85-FC49-409A-8AA9-276CCDA8F782}" destId="{6FF08FF4-2CDC-4805-AB05-02B6118EAAA7}" srcOrd="16" destOrd="0" presId="urn:microsoft.com/office/officeart/2005/8/layout/default#3"/>
    <dgm:cxn modelId="{104507AB-7E72-419B-ABA0-38A6896DC2C0}" type="presParOf" srcId="{9312EF85-FC49-409A-8AA9-276CCDA8F782}" destId="{BB0AE78E-778F-4063-A7F0-28585A02F8E0}" srcOrd="17" destOrd="0" presId="urn:microsoft.com/office/officeart/2005/8/layout/default#3"/>
    <dgm:cxn modelId="{6B953D31-ACB4-4815-96CB-97266C67FB8B}" type="presParOf" srcId="{9312EF85-FC49-409A-8AA9-276CCDA8F782}" destId="{642A429A-0BF6-4056-BCE0-0282E955152E}" srcOrd="18" destOrd="0" presId="urn:microsoft.com/office/officeart/2005/8/layout/default#3"/>
    <dgm:cxn modelId="{835CCD25-8C5C-450E-AB72-42F656A62692}" type="presParOf" srcId="{9312EF85-FC49-409A-8AA9-276CCDA8F782}" destId="{2260A189-ACC0-4D86-8C0E-14A63962F222}" srcOrd="19" destOrd="0" presId="urn:microsoft.com/office/officeart/2005/8/layout/default#3"/>
    <dgm:cxn modelId="{E7BA03AF-B8F7-4340-8B1A-64B035DE82CC}" type="presParOf" srcId="{9312EF85-FC49-409A-8AA9-276CCDA8F782}" destId="{725488AE-AD61-46AA-85FF-98A5A625937B}" srcOrd="20" destOrd="0" presId="urn:microsoft.com/office/officeart/2005/8/layout/default#3"/>
    <dgm:cxn modelId="{E75A9372-4D4C-4900-BA9D-D4710EF9B007}" type="presParOf" srcId="{9312EF85-FC49-409A-8AA9-276CCDA8F782}" destId="{E26120D8-321A-4A2A-B3F1-2F751BF54460}" srcOrd="21" destOrd="0" presId="urn:microsoft.com/office/officeart/2005/8/layout/default#3"/>
    <dgm:cxn modelId="{6742F772-515C-44D0-88D7-20ADD515B7AD}" type="presParOf" srcId="{9312EF85-FC49-409A-8AA9-276CCDA8F782}" destId="{1BABB165-B6F5-4CF5-9DF2-8530E1C0517A}" srcOrd="22" destOrd="0" presId="urn:microsoft.com/office/officeart/2005/8/layout/default#3"/>
    <dgm:cxn modelId="{D50F7165-0665-42E7-9D91-CB6936CAC057}" type="presParOf" srcId="{9312EF85-FC49-409A-8AA9-276CCDA8F782}" destId="{44D45108-701B-4B78-8B8D-EFDA92AC5812}" srcOrd="23" destOrd="0" presId="urn:microsoft.com/office/officeart/2005/8/layout/default#3"/>
    <dgm:cxn modelId="{259344EF-FDBD-4958-B7D8-2CE739C4E6CA}" type="presParOf" srcId="{9312EF85-FC49-409A-8AA9-276CCDA8F782}" destId="{B71BD2A4-02E6-4CB2-AE35-93DC92A9B88B}" srcOrd="24" destOrd="0" presId="urn:microsoft.com/office/officeart/2005/8/layout/default#3"/>
    <dgm:cxn modelId="{4E9F9814-DD12-4041-8AD2-B52BF33A8EF4}" type="presParOf" srcId="{9312EF85-FC49-409A-8AA9-276CCDA8F782}" destId="{59AE2D58-26FB-4876-B0E6-B55044D30CE5}" srcOrd="25" destOrd="0" presId="urn:microsoft.com/office/officeart/2005/8/layout/default#3"/>
    <dgm:cxn modelId="{1BE28EA9-B91D-4E93-98C4-3A4BE3DAD281}" type="presParOf" srcId="{9312EF85-FC49-409A-8AA9-276CCDA8F782}" destId="{997CE607-7175-4FC0-8975-6FAC99B8AA03}" srcOrd="26" destOrd="0" presId="urn:microsoft.com/office/officeart/2005/8/layout/default#3"/>
    <dgm:cxn modelId="{EAC377B4-2AD2-413C-A217-7C060B2B1851}" type="presParOf" srcId="{9312EF85-FC49-409A-8AA9-276CCDA8F782}" destId="{C0A42E02-C6D8-4505-962D-A5337BA13372}" srcOrd="27" destOrd="0" presId="urn:microsoft.com/office/officeart/2005/8/layout/default#3"/>
    <dgm:cxn modelId="{B0E233B8-F66E-43DB-AF05-DF1222220794}" type="presParOf" srcId="{9312EF85-FC49-409A-8AA9-276CCDA8F782}" destId="{B77AFD64-4F68-4991-9C62-44F6DB716E4E}" srcOrd="28" destOrd="0" presId="urn:microsoft.com/office/officeart/2005/8/layout/default#3"/>
    <dgm:cxn modelId="{F783D0EB-70F1-4B40-8F48-C132FC4A5C67}" type="presParOf" srcId="{9312EF85-FC49-409A-8AA9-276CCDA8F782}" destId="{2A4EBCF4-5A6A-4152-844B-6250AA5DB0E8}" srcOrd="29" destOrd="0" presId="urn:microsoft.com/office/officeart/2005/8/layout/default#3"/>
    <dgm:cxn modelId="{B093288B-EC61-43B9-A82B-28A3F8D76063}" type="presParOf" srcId="{9312EF85-FC49-409A-8AA9-276CCDA8F782}" destId="{06F40C18-FC7E-48FB-BA1E-A1E64ADC0FD1}" srcOrd="30" destOrd="0" presId="urn:microsoft.com/office/officeart/2005/8/layout/default#3"/>
    <dgm:cxn modelId="{54F91937-5DD7-467D-AB8C-E280D9708CC4}" type="presParOf" srcId="{9312EF85-FC49-409A-8AA9-276CCDA8F782}" destId="{60F55B96-793A-45CC-8ADF-810E58A4B218}" srcOrd="31" destOrd="0" presId="urn:microsoft.com/office/officeart/2005/8/layout/default#3"/>
    <dgm:cxn modelId="{6B6F8FC9-3D3D-4656-B212-934FC4AB236F}" type="presParOf" srcId="{9312EF85-FC49-409A-8AA9-276CCDA8F782}" destId="{38963F30-D704-4D5B-9C8B-5D7D5DE23733}" srcOrd="32" destOrd="0" presId="urn:microsoft.com/office/officeart/2005/8/layout/default#3"/>
    <dgm:cxn modelId="{FE53456D-5391-4DBD-A5B4-98181FD8238F}" type="presParOf" srcId="{9312EF85-FC49-409A-8AA9-276CCDA8F782}" destId="{885A77CE-A18C-4B00-BDA5-A03869817E64}" srcOrd="33" destOrd="0" presId="urn:microsoft.com/office/officeart/2005/8/layout/default#3"/>
    <dgm:cxn modelId="{3115CCB8-10E0-4EE8-8DD4-A96F34B79587}" type="presParOf" srcId="{9312EF85-FC49-409A-8AA9-276CCDA8F782}" destId="{6FBBA836-AA33-4ECB-BBBA-1818DA8944D3}" srcOrd="34" destOrd="0" presId="urn:microsoft.com/office/officeart/2005/8/layout/default#3"/>
    <dgm:cxn modelId="{09FAC036-842C-4140-BC63-FE23B4135D0A}" type="presParOf" srcId="{9312EF85-FC49-409A-8AA9-276CCDA8F782}" destId="{9DF12D44-EFEA-4F3E-A7B1-32B88ADC36C1}" srcOrd="35" destOrd="0" presId="urn:microsoft.com/office/officeart/2005/8/layout/default#3"/>
    <dgm:cxn modelId="{C6E7C924-97C5-4D76-B0BF-6F1E7239E72F}" type="presParOf" srcId="{9312EF85-FC49-409A-8AA9-276CCDA8F782}" destId="{E74395A2-455C-4A68-AB10-2D907BE47389}" srcOrd="36" destOrd="0" presId="urn:microsoft.com/office/officeart/2005/8/layout/defaul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85CC8B-EAE4-4629-B2CE-317B0D300498}">
      <dsp:nvSpPr>
        <dsp:cNvPr id="0" name=""/>
        <dsp:cNvSpPr/>
      </dsp:nvSpPr>
      <dsp:spPr>
        <a:xfrm>
          <a:off x="8441" y="400734"/>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Journal articles</a:t>
          </a:r>
        </a:p>
      </dsp:txBody>
      <dsp:txXfrm>
        <a:off x="8441" y="400734"/>
        <a:ext cx="1261512" cy="756907"/>
      </dsp:txXfrm>
    </dsp:sp>
    <dsp:sp modelId="{6DD9AA61-C653-4266-92F0-AD46F0E03AD8}">
      <dsp:nvSpPr>
        <dsp:cNvPr id="0" name=""/>
        <dsp:cNvSpPr/>
      </dsp:nvSpPr>
      <dsp:spPr>
        <a:xfrm>
          <a:off x="1396104" y="400734"/>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Publisher databases</a:t>
          </a:r>
        </a:p>
      </dsp:txBody>
      <dsp:txXfrm>
        <a:off x="1396104" y="400734"/>
        <a:ext cx="1261512" cy="756907"/>
      </dsp:txXfrm>
    </dsp:sp>
    <dsp:sp modelId="{FE9A3384-F75C-4F60-8E29-08DBB4895C92}">
      <dsp:nvSpPr>
        <dsp:cNvPr id="0" name=""/>
        <dsp:cNvSpPr/>
      </dsp:nvSpPr>
      <dsp:spPr>
        <a:xfrm>
          <a:off x="2783768" y="400734"/>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Government papers</a:t>
          </a:r>
        </a:p>
      </dsp:txBody>
      <dsp:txXfrm>
        <a:off x="2783768" y="400734"/>
        <a:ext cx="1261512" cy="756907"/>
      </dsp:txXfrm>
    </dsp:sp>
    <dsp:sp modelId="{221F2AB6-C83F-4CE6-BEB8-0D59DC96EA9C}">
      <dsp:nvSpPr>
        <dsp:cNvPr id="0" name=""/>
        <dsp:cNvSpPr/>
      </dsp:nvSpPr>
      <dsp:spPr>
        <a:xfrm>
          <a:off x="4171431" y="400734"/>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Contracts</a:t>
          </a:r>
        </a:p>
      </dsp:txBody>
      <dsp:txXfrm>
        <a:off x="4171431" y="400734"/>
        <a:ext cx="1261512" cy="756907"/>
      </dsp:txXfrm>
    </dsp:sp>
    <dsp:sp modelId="{D5A7DA5D-6841-4AEC-8539-B6A39BE86A7B}">
      <dsp:nvSpPr>
        <dsp:cNvPr id="0" name=""/>
        <dsp:cNvSpPr/>
      </dsp:nvSpPr>
      <dsp:spPr>
        <a:xfrm>
          <a:off x="5559094" y="400734"/>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Conference papers</a:t>
          </a:r>
        </a:p>
      </dsp:txBody>
      <dsp:txXfrm>
        <a:off x="5559094" y="400734"/>
        <a:ext cx="1261512" cy="756907"/>
      </dsp:txXfrm>
    </dsp:sp>
    <dsp:sp modelId="{3F68670B-31CA-4556-A1E6-385F8337D080}">
      <dsp:nvSpPr>
        <dsp:cNvPr id="0" name=""/>
        <dsp:cNvSpPr/>
      </dsp:nvSpPr>
      <dsp:spPr>
        <a:xfrm>
          <a:off x="6946758" y="400734"/>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altLang="en-US" sz="1700" kern="1200" dirty="0"/>
            <a:t>Letters and e-mails</a:t>
          </a:r>
          <a:endParaRPr lang="en-GB" sz="1700" kern="1200" dirty="0"/>
        </a:p>
      </dsp:txBody>
      <dsp:txXfrm>
        <a:off x="6946758" y="400734"/>
        <a:ext cx="1261512" cy="756907"/>
      </dsp:txXfrm>
    </dsp:sp>
    <dsp:sp modelId="{98651544-842A-4075-B5A9-D07CE2F159A4}">
      <dsp:nvSpPr>
        <dsp:cNvPr id="0" name=""/>
        <dsp:cNvSpPr/>
      </dsp:nvSpPr>
      <dsp:spPr>
        <a:xfrm>
          <a:off x="8334421" y="400734"/>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Standards</a:t>
          </a:r>
        </a:p>
      </dsp:txBody>
      <dsp:txXfrm>
        <a:off x="8334421" y="400734"/>
        <a:ext cx="1261512" cy="756907"/>
      </dsp:txXfrm>
    </dsp:sp>
    <dsp:sp modelId="{01E17EB3-52FA-4EB3-8016-71209919E272}">
      <dsp:nvSpPr>
        <dsp:cNvPr id="0" name=""/>
        <dsp:cNvSpPr/>
      </dsp:nvSpPr>
      <dsp:spPr>
        <a:xfrm>
          <a:off x="8441" y="1283793"/>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Newspapers</a:t>
          </a:r>
        </a:p>
      </dsp:txBody>
      <dsp:txXfrm>
        <a:off x="8441" y="1283793"/>
        <a:ext cx="1261512" cy="756907"/>
      </dsp:txXfrm>
    </dsp:sp>
    <dsp:sp modelId="{6FF08FF4-2CDC-4805-AB05-02B6118EAAA7}">
      <dsp:nvSpPr>
        <dsp:cNvPr id="0" name=""/>
        <dsp:cNvSpPr/>
      </dsp:nvSpPr>
      <dsp:spPr>
        <a:xfrm>
          <a:off x="1396104" y="1283793"/>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Technical reports</a:t>
          </a:r>
        </a:p>
      </dsp:txBody>
      <dsp:txXfrm>
        <a:off x="1396104" y="1283793"/>
        <a:ext cx="1261512" cy="756907"/>
      </dsp:txXfrm>
    </dsp:sp>
    <dsp:sp modelId="{642A429A-0BF6-4056-BCE0-0282E955152E}">
      <dsp:nvSpPr>
        <dsp:cNvPr id="0" name=""/>
        <dsp:cNvSpPr/>
      </dsp:nvSpPr>
      <dsp:spPr>
        <a:xfrm>
          <a:off x="2783768" y="1283793"/>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Patents</a:t>
          </a:r>
        </a:p>
      </dsp:txBody>
      <dsp:txXfrm>
        <a:off x="2783768" y="1283793"/>
        <a:ext cx="1261512" cy="756907"/>
      </dsp:txXfrm>
    </dsp:sp>
    <dsp:sp modelId="{725488AE-AD61-46AA-85FF-98A5A625937B}">
      <dsp:nvSpPr>
        <dsp:cNvPr id="0" name=""/>
        <dsp:cNvSpPr/>
      </dsp:nvSpPr>
      <dsp:spPr>
        <a:xfrm>
          <a:off x="4171431" y="1283793"/>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Statistics</a:t>
          </a:r>
        </a:p>
      </dsp:txBody>
      <dsp:txXfrm>
        <a:off x="4171431" y="1283793"/>
        <a:ext cx="1261512" cy="756907"/>
      </dsp:txXfrm>
    </dsp:sp>
    <dsp:sp modelId="{1BABB165-B6F5-4CF5-9DF2-8530E1C0517A}">
      <dsp:nvSpPr>
        <dsp:cNvPr id="0" name=""/>
        <dsp:cNvSpPr/>
      </dsp:nvSpPr>
      <dsp:spPr>
        <a:xfrm>
          <a:off x="5559094" y="1283793"/>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Books</a:t>
          </a:r>
        </a:p>
      </dsp:txBody>
      <dsp:txXfrm>
        <a:off x="5559094" y="1283793"/>
        <a:ext cx="1261512" cy="756907"/>
      </dsp:txXfrm>
    </dsp:sp>
    <dsp:sp modelId="{B71BD2A4-02E6-4CB2-AE35-93DC92A9B88B}">
      <dsp:nvSpPr>
        <dsp:cNvPr id="0" name=""/>
        <dsp:cNvSpPr/>
      </dsp:nvSpPr>
      <dsp:spPr>
        <a:xfrm>
          <a:off x="6946758" y="1283793"/>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Primary sources</a:t>
          </a:r>
        </a:p>
      </dsp:txBody>
      <dsp:txXfrm>
        <a:off x="6946758" y="1283793"/>
        <a:ext cx="1261512" cy="756907"/>
      </dsp:txXfrm>
    </dsp:sp>
    <dsp:sp modelId="{997CE607-7175-4FC0-8975-6FAC99B8AA03}">
      <dsp:nvSpPr>
        <dsp:cNvPr id="0" name=""/>
        <dsp:cNvSpPr/>
      </dsp:nvSpPr>
      <dsp:spPr>
        <a:xfrm>
          <a:off x="8334421" y="1283793"/>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Market reports</a:t>
          </a:r>
        </a:p>
      </dsp:txBody>
      <dsp:txXfrm>
        <a:off x="8334421" y="1283793"/>
        <a:ext cx="1261512" cy="756907"/>
      </dsp:txXfrm>
    </dsp:sp>
    <dsp:sp modelId="{B77AFD64-4F68-4991-9C62-44F6DB716E4E}">
      <dsp:nvSpPr>
        <dsp:cNvPr id="0" name=""/>
        <dsp:cNvSpPr/>
      </dsp:nvSpPr>
      <dsp:spPr>
        <a:xfrm>
          <a:off x="1396104" y="2166851"/>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Theses</a:t>
          </a:r>
        </a:p>
      </dsp:txBody>
      <dsp:txXfrm>
        <a:off x="1396104" y="2166851"/>
        <a:ext cx="1261512" cy="756907"/>
      </dsp:txXfrm>
    </dsp:sp>
    <dsp:sp modelId="{06F40C18-FC7E-48FB-BA1E-A1E64ADC0FD1}">
      <dsp:nvSpPr>
        <dsp:cNvPr id="0" name=""/>
        <dsp:cNvSpPr/>
      </dsp:nvSpPr>
      <dsp:spPr>
        <a:xfrm>
          <a:off x="2783768" y="2166851"/>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altLang="en-US" sz="1700" kern="1200" dirty="0"/>
            <a:t>Blogs</a:t>
          </a:r>
          <a:r>
            <a:rPr lang="en-GB" altLang="en-US" sz="1700" kern="1200" dirty="0">
              <a:latin typeface="Calibri Light" panose="020F0302020204030204"/>
            </a:rPr>
            <a:t> </a:t>
          </a:r>
          <a:endParaRPr lang="en-GB" sz="1700" kern="1200"/>
        </a:p>
      </dsp:txBody>
      <dsp:txXfrm>
        <a:off x="2783768" y="2166851"/>
        <a:ext cx="1261512" cy="756907"/>
      </dsp:txXfrm>
    </dsp:sp>
    <dsp:sp modelId="{38963F30-D704-4D5B-9C8B-5D7D5DE23733}">
      <dsp:nvSpPr>
        <dsp:cNvPr id="0" name=""/>
        <dsp:cNvSpPr/>
      </dsp:nvSpPr>
      <dsp:spPr>
        <a:xfrm>
          <a:off x="4171431" y="2166851"/>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err="1"/>
            <a:t>VLogs</a:t>
          </a:r>
          <a:endParaRPr lang="en-GB" sz="1700" kern="1200"/>
        </a:p>
      </dsp:txBody>
      <dsp:txXfrm>
        <a:off x="4171431" y="2166851"/>
        <a:ext cx="1261512" cy="756907"/>
      </dsp:txXfrm>
    </dsp:sp>
    <dsp:sp modelId="{6FBBA836-AA33-4ECB-BBBA-1818DA8944D3}">
      <dsp:nvSpPr>
        <dsp:cNvPr id="0" name=""/>
        <dsp:cNvSpPr/>
      </dsp:nvSpPr>
      <dsp:spPr>
        <a:xfrm>
          <a:off x="5559094" y="2166851"/>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Videos</a:t>
          </a:r>
        </a:p>
      </dsp:txBody>
      <dsp:txXfrm>
        <a:off x="5559094" y="2166851"/>
        <a:ext cx="1261512" cy="756907"/>
      </dsp:txXfrm>
    </dsp:sp>
    <dsp:sp modelId="{E74395A2-455C-4A68-AB10-2D907BE47389}">
      <dsp:nvSpPr>
        <dsp:cNvPr id="0" name=""/>
        <dsp:cNvSpPr/>
      </dsp:nvSpPr>
      <dsp:spPr>
        <a:xfrm>
          <a:off x="6946758" y="2166851"/>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Open letters</a:t>
          </a:r>
        </a:p>
      </dsp:txBody>
      <dsp:txXfrm>
        <a:off x="6946758" y="2166851"/>
        <a:ext cx="1261512" cy="756907"/>
      </dsp:txXfrm>
    </dsp:sp>
  </dsp:spTree>
</dsp:drawing>
</file>

<file path=ppt/diagrams/layout1.xml><?xml version="1.0" encoding="utf-8"?>
<dgm:layoutDef xmlns:dgm="http://schemas.openxmlformats.org/drawingml/2006/diagram" xmlns:a="http://schemas.openxmlformats.org/drawingml/2006/main" uniqueId="urn:microsoft.com/office/officeart/2005/8/layout/default#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71A4A122-6FF8-4783-BF9C-2C43A0C1E676}" type="datetimeFigureOut">
              <a:rPr lang="en-GB" smtClean="0"/>
              <a:t>21/08/2024</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566A9A6F-AF16-4FB1-B380-67F79430009B}" type="slidenum">
              <a:rPr lang="en-GB" smtClean="0"/>
              <a:t>‹#›</a:t>
            </a:fld>
            <a:endParaRPr lang="en-GB"/>
          </a:p>
        </p:txBody>
      </p:sp>
    </p:spTree>
    <p:extLst>
      <p:ext uri="{BB962C8B-B14F-4D97-AF65-F5344CB8AC3E}">
        <p14:creationId xmlns:p14="http://schemas.microsoft.com/office/powerpoint/2010/main" val="345066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exta.ai/ai-powered-research-topic-generator-tool"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codeornocode.com/generative-ai/ai-tools-for-research/"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exta.ai/ai-powered-research-topic-generator-tool"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codeornocode.com/generative-ai/ai-tools-for-researc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66A9A6F-AF16-4FB1-B380-67F79430009B}" type="slidenum">
              <a:rPr lang="en-GB" smtClean="0"/>
              <a:t>1</a:t>
            </a:fld>
            <a:endParaRPr lang="en-GB"/>
          </a:p>
        </p:txBody>
      </p:sp>
    </p:spTree>
    <p:extLst>
      <p:ext uri="{BB962C8B-B14F-4D97-AF65-F5344CB8AC3E}">
        <p14:creationId xmlns:p14="http://schemas.microsoft.com/office/powerpoint/2010/main" val="951866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kern="1200">
                <a:solidFill>
                  <a:schemeClr val="tx1"/>
                </a:solidFill>
                <a:latin typeface="+mn-lt"/>
                <a:ea typeface="+mn-ea"/>
                <a:cs typeface="+mn-cs"/>
              </a:rPr>
              <a:t>Magazines</a:t>
            </a:r>
          </a:p>
          <a:p>
            <a:r>
              <a:rPr lang="en-GB" sz="1200" b="0" i="0" kern="1200">
                <a:solidFill>
                  <a:schemeClr val="tx1"/>
                </a:solidFill>
                <a:latin typeface="+mn-lt"/>
                <a:ea typeface="+mn-ea"/>
                <a:cs typeface="+mn-cs"/>
              </a:rPr>
              <a:t>Magazines publish articles on topics of popular interest and current events. The articles are written by journalists and are for the general public.</a:t>
            </a:r>
          </a:p>
          <a:p>
            <a:r>
              <a:rPr lang="en-GB" sz="1200" b="0" i="0" kern="1200">
                <a:solidFill>
                  <a:schemeClr val="tx1"/>
                </a:solidFill>
                <a:latin typeface="+mn-lt"/>
                <a:ea typeface="+mn-ea"/>
                <a:cs typeface="+mn-cs"/>
              </a:rPr>
              <a:t>Magazines, like journals and newspapers, are called "periodicals" because they are published at regular intervals throughout the year. You can find print magazines at newsstands and in libraries. Some are now available on the Web as electronic magazines.</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A4D249-26AD-4187-850D-BF73810713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624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01828"/>
              </a:solidFill>
              <a:effectLst/>
              <a:highlight>
                <a:srgbClr val="FFFFFF"/>
              </a:highligh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01828"/>
                </a:solidFill>
                <a:effectLst/>
                <a:highlight>
                  <a:srgbClr val="FFFFFF"/>
                </a:highlight>
                <a:latin typeface="Inter"/>
              </a:rPr>
              <a:t>Gemini is an AI chatbot from Google AI that can be used for a variety of research tasks, including finding information, summarizing texts, and generating creative text formats. It can be used for both primary and secondary research and it is great for creating content.</a:t>
            </a:r>
            <a:endParaRPr lang="en-GB" dirty="0"/>
          </a:p>
          <a:p>
            <a:endParaRPr lang="en-GB" dirty="0"/>
          </a:p>
        </p:txBody>
      </p:sp>
      <p:sp>
        <p:nvSpPr>
          <p:cNvPr id="4" name="Slide Number Placeholder 3"/>
          <p:cNvSpPr>
            <a:spLocks noGrp="1"/>
          </p:cNvSpPr>
          <p:nvPr>
            <p:ph type="sldNum" sz="quarter" idx="5"/>
          </p:nvPr>
        </p:nvSpPr>
        <p:spPr/>
        <p:txBody>
          <a:bodyPr/>
          <a:lstStyle/>
          <a:p>
            <a:fld id="{566A9A6F-AF16-4FB1-B380-67F79430009B}" type="slidenum">
              <a:rPr lang="en-GB" smtClean="0"/>
              <a:t>37</a:t>
            </a:fld>
            <a:endParaRPr lang="en-GB"/>
          </a:p>
        </p:txBody>
      </p:sp>
    </p:spTree>
    <p:extLst>
      <p:ext uri="{BB962C8B-B14F-4D97-AF65-F5344CB8AC3E}">
        <p14:creationId xmlns:p14="http://schemas.microsoft.com/office/powerpoint/2010/main" val="985784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111111"/>
                </a:solidFill>
                <a:effectLst/>
                <a:highlight>
                  <a:srgbClr val="F9F9F9"/>
                </a:highlight>
                <a:latin typeface="-apple-system"/>
              </a:rPr>
              <a:t>Here are some </a:t>
            </a:r>
            <a:r>
              <a:rPr lang="en-GB" b="1" i="0" dirty="0">
                <a:solidFill>
                  <a:srgbClr val="111111"/>
                </a:solidFill>
                <a:effectLst/>
                <a:highlight>
                  <a:srgbClr val="F9F9F9"/>
                </a:highlight>
                <a:latin typeface="-apple-system"/>
              </a:rPr>
              <a:t>AI-powered tools</a:t>
            </a:r>
            <a:r>
              <a:rPr lang="en-GB" b="0" i="0" dirty="0">
                <a:solidFill>
                  <a:srgbClr val="111111"/>
                </a:solidFill>
                <a:effectLst/>
                <a:highlight>
                  <a:srgbClr val="F9F9F9"/>
                </a:highlight>
                <a:latin typeface="-apple-system"/>
              </a:rPr>
              <a:t> that can assist you in selecting a research topic:</a:t>
            </a:r>
          </a:p>
          <a:p>
            <a:pPr algn="l">
              <a:buFont typeface="+mj-lt"/>
              <a:buAutoNum type="arabicPeriod"/>
            </a:pPr>
            <a:r>
              <a:rPr lang="en-GB" b="1" i="0" dirty="0">
                <a:solidFill>
                  <a:srgbClr val="111111"/>
                </a:solidFill>
                <a:effectLst/>
                <a:highlight>
                  <a:srgbClr val="F9F9F9"/>
                </a:highlight>
                <a:latin typeface="-apple-system"/>
              </a:rPr>
              <a:t>Texta.ai</a:t>
            </a:r>
            <a:r>
              <a:rPr lang="en-GB" b="0" i="0" dirty="0">
                <a:solidFill>
                  <a:srgbClr val="111111"/>
                </a:solidFill>
                <a:effectLst/>
                <a:highlight>
                  <a:srgbClr val="F9F9F9"/>
                </a:highlight>
                <a:latin typeface="-apple-system"/>
              </a:rPr>
              <a:t>: This student-focused article generator uses cutting-edge AI and natural language technology to find and create relevant research for your topic in seconds. </a:t>
            </a:r>
            <a:r>
              <a:rPr lang="en-GB" b="0" i="0" dirty="0">
                <a:solidFill>
                  <a:srgbClr val="111111"/>
                </a:solidFill>
                <a:effectLst/>
                <a:highlight>
                  <a:srgbClr val="F9F9F9"/>
                </a:highlight>
                <a:latin typeface="-apple-system"/>
                <a:hlinkClick r:id="rId3"/>
              </a:rPr>
              <a:t>It’s a great way to say goodbye to endless hours of research</a:t>
            </a:r>
            <a:r>
              <a:rPr lang="en-GB" b="0" i="0" baseline="30000" dirty="0">
                <a:solidFill>
                  <a:srgbClr val="111111"/>
                </a:solidFill>
                <a:effectLst/>
                <a:highlight>
                  <a:srgbClr val="F9F9F9"/>
                </a:highlight>
                <a:latin typeface="-apple-system"/>
                <a:hlinkClick r:id="rId3"/>
              </a:rPr>
              <a:t>1</a:t>
            </a:r>
            <a:r>
              <a:rPr lang="en-GB" b="0" i="0" dirty="0">
                <a:solidFill>
                  <a:srgbClr val="111111"/>
                </a:solidFill>
                <a:effectLst/>
                <a:highlight>
                  <a:srgbClr val="F9F9F9"/>
                </a:highlight>
                <a:latin typeface="-apple-system"/>
              </a:rPr>
              <a:t>.</a:t>
            </a:r>
          </a:p>
          <a:p>
            <a:pPr algn="l">
              <a:buFont typeface="+mj-lt"/>
              <a:buAutoNum type="arabicPeriod"/>
            </a:pPr>
            <a:r>
              <a:rPr lang="en-GB" b="1" i="0" dirty="0">
                <a:solidFill>
                  <a:srgbClr val="111111"/>
                </a:solidFill>
                <a:effectLst/>
                <a:highlight>
                  <a:srgbClr val="F9F9F9"/>
                </a:highlight>
                <a:latin typeface="-apple-system"/>
                <a:hlinkClick r:id="rId4"/>
              </a:rPr>
              <a:t>Gemini</a:t>
            </a:r>
            <a:r>
              <a:rPr lang="en-GB" b="0" i="0" dirty="0">
                <a:solidFill>
                  <a:srgbClr val="111111"/>
                </a:solidFill>
                <a:effectLst/>
                <a:highlight>
                  <a:srgbClr val="F9F9F9"/>
                </a:highlight>
                <a:latin typeface="-apple-system"/>
                <a:hlinkClick r:id="rId4"/>
              </a:rPr>
              <a:t>: An AI chatbot from Google AI that can be used for various research tasks, including finding information, summarizing texts, and generating creative content</a:t>
            </a:r>
            <a:r>
              <a:rPr lang="en-GB" b="0" i="0" baseline="30000" dirty="0">
                <a:solidFill>
                  <a:srgbClr val="111111"/>
                </a:solidFill>
                <a:effectLst/>
                <a:highlight>
                  <a:srgbClr val="F9F9F9"/>
                </a:highlight>
                <a:latin typeface="-apple-system"/>
                <a:hlinkClick r:id="rId4"/>
              </a:rPr>
              <a:t>2</a:t>
            </a:r>
            <a:r>
              <a:rPr lang="en-GB" b="0" i="0" dirty="0">
                <a:solidFill>
                  <a:srgbClr val="111111"/>
                </a:solidFill>
                <a:effectLst/>
                <a:highlight>
                  <a:srgbClr val="F9F9F9"/>
                </a:highlight>
                <a:latin typeface="-apple-system"/>
              </a:rPr>
              <a:t>.</a:t>
            </a:r>
          </a:p>
          <a:p>
            <a:pPr algn="l">
              <a:buFont typeface="+mj-lt"/>
              <a:buAutoNum type="arabicPeriod"/>
            </a:pPr>
            <a:r>
              <a:rPr lang="en-GB" b="1" i="0" dirty="0">
                <a:solidFill>
                  <a:srgbClr val="111111"/>
                </a:solidFill>
                <a:effectLst/>
                <a:highlight>
                  <a:srgbClr val="F9F9F9"/>
                </a:highlight>
                <a:latin typeface="-apple-system"/>
                <a:hlinkClick r:id="rId4"/>
              </a:rPr>
              <a:t>Consensus</a:t>
            </a:r>
            <a:r>
              <a:rPr lang="en-GB" b="0" i="0" dirty="0">
                <a:solidFill>
                  <a:srgbClr val="111111"/>
                </a:solidFill>
                <a:effectLst/>
                <a:highlight>
                  <a:srgbClr val="F9F9F9"/>
                </a:highlight>
                <a:latin typeface="-apple-system"/>
                <a:hlinkClick r:id="rId4"/>
              </a:rPr>
              <a:t>: An AI-powered research tool designed to help you find and understand scientific research papers</a:t>
            </a:r>
            <a:r>
              <a:rPr lang="en-GB" b="0" i="0" baseline="30000" dirty="0">
                <a:solidFill>
                  <a:srgbClr val="111111"/>
                </a:solidFill>
                <a:effectLst/>
                <a:highlight>
                  <a:srgbClr val="F9F9F9"/>
                </a:highlight>
                <a:latin typeface="-apple-system"/>
                <a:hlinkClick r:id="rId4"/>
              </a:rPr>
              <a:t>2</a:t>
            </a:r>
            <a:r>
              <a:rPr lang="en-GB" b="0" i="0" dirty="0">
                <a:solidFill>
                  <a:srgbClr val="111111"/>
                </a:solidFill>
                <a:effectLst/>
                <a:highlight>
                  <a:srgbClr val="F9F9F9"/>
                </a:highlight>
                <a:latin typeface="-apple-system"/>
              </a:rPr>
              <a:t>.</a:t>
            </a:r>
          </a:p>
          <a:p>
            <a:pPr algn="l">
              <a:buFont typeface="+mj-lt"/>
              <a:buAutoNum type="arabicPeriod"/>
            </a:pPr>
            <a:r>
              <a:rPr lang="en-GB" b="1" i="0" dirty="0">
                <a:solidFill>
                  <a:srgbClr val="111111"/>
                </a:solidFill>
                <a:effectLst/>
                <a:highlight>
                  <a:srgbClr val="F9F9F9"/>
                </a:highlight>
                <a:latin typeface="-apple-system"/>
                <a:hlinkClick r:id="rId3"/>
              </a:rPr>
              <a:t>Scite.AI</a:t>
            </a:r>
            <a:r>
              <a:rPr lang="en-GB" b="0" i="0" dirty="0">
                <a:solidFill>
                  <a:srgbClr val="111111"/>
                </a:solidFill>
                <a:effectLst/>
                <a:highlight>
                  <a:srgbClr val="F9F9F9"/>
                </a:highlight>
                <a:latin typeface="-apple-system"/>
                <a:hlinkClick r:id="rId3"/>
              </a:rPr>
              <a:t>: A platform that provides context-aware citation analysis for scientific articles</a:t>
            </a:r>
            <a:r>
              <a:rPr lang="en-GB" b="0" i="0" baseline="30000" dirty="0">
                <a:solidFill>
                  <a:srgbClr val="111111"/>
                </a:solidFill>
                <a:effectLst/>
                <a:highlight>
                  <a:srgbClr val="F9F9F9"/>
                </a:highlight>
                <a:latin typeface="-apple-system"/>
                <a:hlinkClick r:id="rId4"/>
              </a:rPr>
              <a:t>2</a:t>
            </a:r>
            <a:r>
              <a:rPr lang="en-GB" b="0" i="0" dirty="0">
                <a:solidFill>
                  <a:srgbClr val="111111"/>
                </a:solidFill>
                <a:effectLst/>
                <a:highlight>
                  <a:srgbClr val="F9F9F9"/>
                </a:highlight>
                <a:latin typeface="-apple-system"/>
              </a:rPr>
              <a:t>.</a:t>
            </a:r>
          </a:p>
          <a:p>
            <a:pPr algn="l">
              <a:buFont typeface="+mj-lt"/>
              <a:buAutoNum type="arabicPeriod"/>
            </a:pPr>
            <a:r>
              <a:rPr lang="en-GB" b="1" i="0" dirty="0">
                <a:solidFill>
                  <a:srgbClr val="111111"/>
                </a:solidFill>
                <a:effectLst/>
                <a:highlight>
                  <a:srgbClr val="F9F9F9"/>
                </a:highlight>
                <a:latin typeface="-apple-system"/>
                <a:hlinkClick r:id="rId3"/>
              </a:rPr>
              <a:t>GPT4All</a:t>
            </a:r>
            <a:r>
              <a:rPr lang="en-GB" b="0" i="0" dirty="0">
                <a:solidFill>
                  <a:srgbClr val="111111"/>
                </a:solidFill>
                <a:effectLst/>
                <a:highlight>
                  <a:srgbClr val="F9F9F9"/>
                </a:highlight>
                <a:latin typeface="-apple-system"/>
                <a:hlinkClick r:id="rId3"/>
              </a:rPr>
              <a:t>: Leverage the power of GPT-4 language models for generating text, answering questions, and more</a:t>
            </a:r>
            <a:r>
              <a:rPr lang="en-GB" b="0" i="0" baseline="30000" dirty="0">
                <a:solidFill>
                  <a:srgbClr val="111111"/>
                </a:solidFill>
                <a:effectLst/>
                <a:highlight>
                  <a:srgbClr val="F9F9F9"/>
                </a:highlight>
                <a:latin typeface="-apple-system"/>
                <a:hlinkClick r:id="rId4"/>
              </a:rPr>
              <a:t>2</a:t>
            </a:r>
            <a:r>
              <a:rPr lang="en-GB" b="0" i="0" dirty="0">
                <a:solidFill>
                  <a:srgbClr val="111111"/>
                </a:solidFill>
                <a:effectLst/>
                <a:highlight>
                  <a:srgbClr val="F9F9F9"/>
                </a:highlight>
                <a:latin typeface="-apple-system"/>
              </a:rPr>
              <a:t>.</a:t>
            </a:r>
          </a:p>
          <a:p>
            <a:pPr algn="l">
              <a:buFont typeface="+mj-lt"/>
              <a:buAutoNum type="arabicPeriod"/>
            </a:pPr>
            <a:r>
              <a:rPr lang="en-GB" b="1" i="0" dirty="0" err="1">
                <a:solidFill>
                  <a:srgbClr val="111111"/>
                </a:solidFill>
                <a:effectLst/>
                <a:highlight>
                  <a:srgbClr val="F9F9F9"/>
                </a:highlight>
                <a:latin typeface="-apple-system"/>
                <a:hlinkClick r:id="rId3"/>
              </a:rPr>
              <a:t>AsReview</a:t>
            </a:r>
            <a:r>
              <a:rPr lang="en-GB" b="0" i="0" dirty="0">
                <a:solidFill>
                  <a:srgbClr val="111111"/>
                </a:solidFill>
                <a:effectLst/>
                <a:highlight>
                  <a:srgbClr val="F9F9F9"/>
                </a:highlight>
                <a:latin typeface="-apple-system"/>
                <a:hlinkClick r:id="rId3"/>
              </a:rPr>
              <a:t>: An AI tool for systematic literature reviews that helps you efficiently screen and select relevant research articles</a:t>
            </a:r>
            <a:r>
              <a:rPr lang="en-GB" b="0" i="0" baseline="30000" dirty="0">
                <a:solidFill>
                  <a:srgbClr val="111111"/>
                </a:solidFill>
                <a:effectLst/>
                <a:highlight>
                  <a:srgbClr val="F9F9F9"/>
                </a:highlight>
                <a:latin typeface="-apple-system"/>
                <a:hlinkClick r:id="rId4"/>
              </a:rPr>
              <a:t>2</a:t>
            </a:r>
            <a:r>
              <a:rPr lang="en-GB" b="0" i="0" dirty="0">
                <a:solidFill>
                  <a:srgbClr val="111111"/>
                </a:solidFill>
                <a:effectLst/>
                <a:highlight>
                  <a:srgbClr val="F9F9F9"/>
                </a:highlight>
                <a:latin typeface="-apple-system"/>
              </a:rPr>
              <a:t>.</a:t>
            </a:r>
          </a:p>
          <a:p>
            <a:pPr algn="l">
              <a:buFont typeface="+mj-lt"/>
              <a:buAutoNum type="arabicPeriod"/>
            </a:pPr>
            <a:r>
              <a:rPr lang="en-GB" b="1" i="0" dirty="0" err="1">
                <a:solidFill>
                  <a:srgbClr val="111111"/>
                </a:solidFill>
                <a:effectLst/>
                <a:highlight>
                  <a:srgbClr val="F9F9F9"/>
                </a:highlight>
                <a:latin typeface="-apple-system"/>
                <a:hlinkClick r:id="rId3"/>
              </a:rPr>
              <a:t>DeepL</a:t>
            </a:r>
            <a:r>
              <a:rPr lang="en-GB" b="0" i="0" dirty="0">
                <a:solidFill>
                  <a:srgbClr val="111111"/>
                </a:solidFill>
                <a:effectLst/>
                <a:highlight>
                  <a:srgbClr val="F9F9F9"/>
                </a:highlight>
                <a:latin typeface="-apple-system"/>
                <a:hlinkClick r:id="rId3"/>
              </a:rPr>
              <a:t>: While primarily known for translation, </a:t>
            </a:r>
            <a:r>
              <a:rPr lang="en-GB" b="0" i="0" dirty="0" err="1">
                <a:solidFill>
                  <a:srgbClr val="111111"/>
                </a:solidFill>
                <a:effectLst/>
                <a:highlight>
                  <a:srgbClr val="F9F9F9"/>
                </a:highlight>
                <a:latin typeface="-apple-system"/>
                <a:hlinkClick r:id="rId3"/>
              </a:rPr>
              <a:t>DeepL’s</a:t>
            </a:r>
            <a:r>
              <a:rPr lang="en-GB" b="0" i="0" dirty="0">
                <a:solidFill>
                  <a:srgbClr val="111111"/>
                </a:solidFill>
                <a:effectLst/>
                <a:highlight>
                  <a:srgbClr val="F9F9F9"/>
                </a:highlight>
                <a:latin typeface="-apple-system"/>
                <a:hlinkClick r:id="rId3"/>
              </a:rPr>
              <a:t> language models can also assist in generating content and understanding complex texts</a:t>
            </a:r>
            <a:r>
              <a:rPr lang="en-GB" b="0" i="0" baseline="30000" dirty="0">
                <a:solidFill>
                  <a:srgbClr val="111111"/>
                </a:solidFill>
                <a:effectLst/>
                <a:highlight>
                  <a:srgbClr val="F9F9F9"/>
                </a:highlight>
                <a:latin typeface="-apple-system"/>
                <a:hlinkClick r:id="rId4"/>
              </a:rPr>
              <a:t>2</a:t>
            </a:r>
            <a:r>
              <a:rPr lang="en-GB" b="0" i="0" dirty="0">
                <a:solidFill>
                  <a:srgbClr val="111111"/>
                </a:solidFill>
                <a:effectLst/>
                <a:highlight>
                  <a:srgbClr val="F9F9F9"/>
                </a:highlight>
                <a:latin typeface="-apple-system"/>
              </a:rPr>
              <a:t>.</a:t>
            </a:r>
          </a:p>
          <a:p>
            <a:pPr algn="l">
              <a:buFont typeface="+mj-lt"/>
              <a:buAutoNum type="arabicPeriod"/>
            </a:pPr>
            <a:r>
              <a:rPr lang="en-GB" b="1" i="0" dirty="0" err="1">
                <a:solidFill>
                  <a:srgbClr val="111111"/>
                </a:solidFill>
                <a:effectLst/>
                <a:highlight>
                  <a:srgbClr val="F9F9F9"/>
                </a:highlight>
                <a:latin typeface="-apple-system"/>
                <a:hlinkClick r:id="rId4"/>
              </a:rPr>
              <a:t>Humata</a:t>
            </a:r>
            <a:r>
              <a:rPr lang="en-GB" b="0" i="0" dirty="0">
                <a:solidFill>
                  <a:srgbClr val="111111"/>
                </a:solidFill>
                <a:effectLst/>
                <a:highlight>
                  <a:srgbClr val="F9F9F9"/>
                </a:highlight>
                <a:latin typeface="-apple-system"/>
                <a:hlinkClick r:id="rId4"/>
              </a:rPr>
              <a:t>: An AI tool that can summarize various types of content, making it useful for research purposes</a:t>
            </a:r>
            <a:r>
              <a:rPr lang="en-GB" b="0" i="0" baseline="30000" dirty="0">
                <a:solidFill>
                  <a:srgbClr val="111111"/>
                </a:solidFill>
                <a:effectLst/>
                <a:highlight>
                  <a:srgbClr val="F9F9F9"/>
                </a:highlight>
                <a:latin typeface="-apple-system"/>
                <a:hlinkClick r:id="rId4"/>
              </a:rPr>
              <a:t>2</a:t>
            </a:r>
            <a:r>
              <a:rPr lang="en-GB" b="0" i="0" dirty="0">
                <a:solidFill>
                  <a:srgbClr val="111111"/>
                </a:solidFill>
                <a:effectLst/>
                <a:highlight>
                  <a:srgbClr val="F9F9F9"/>
                </a:highlight>
                <a:latin typeface="-apple-system"/>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01828"/>
              </a:solidFill>
              <a:effectLst/>
              <a:highlight>
                <a:srgbClr val="FFFFFF"/>
              </a:highligh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01828"/>
                </a:solidFill>
                <a:effectLst/>
                <a:highlight>
                  <a:srgbClr val="FFFFFF"/>
                </a:highlight>
                <a:latin typeface="Inter"/>
              </a:rPr>
              <a:t>Gemini is an AI chatbot from Google AI that can be used for a variety of research tasks, including finding information, summarizing texts, and generating creative text formats. It can be used for both primary and secondary research and it is great for creating content.</a:t>
            </a:r>
            <a:endParaRPr lang="en-GB" dirty="0"/>
          </a:p>
          <a:p>
            <a:endParaRPr lang="en-GB" dirty="0"/>
          </a:p>
        </p:txBody>
      </p:sp>
      <p:sp>
        <p:nvSpPr>
          <p:cNvPr id="4" name="Slide Number Placeholder 3"/>
          <p:cNvSpPr>
            <a:spLocks noGrp="1"/>
          </p:cNvSpPr>
          <p:nvPr>
            <p:ph type="sldNum" sz="quarter" idx="5"/>
          </p:nvPr>
        </p:nvSpPr>
        <p:spPr/>
        <p:txBody>
          <a:bodyPr/>
          <a:lstStyle/>
          <a:p>
            <a:fld id="{566A9A6F-AF16-4FB1-B380-67F79430009B}" type="slidenum">
              <a:rPr lang="en-GB" smtClean="0"/>
              <a:t>45</a:t>
            </a:fld>
            <a:endParaRPr lang="en-GB"/>
          </a:p>
        </p:txBody>
      </p:sp>
    </p:spTree>
    <p:extLst>
      <p:ext uri="{BB962C8B-B14F-4D97-AF65-F5344CB8AC3E}">
        <p14:creationId xmlns:p14="http://schemas.microsoft.com/office/powerpoint/2010/main" val="2399679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01828"/>
              </a:solidFill>
              <a:effectLst/>
              <a:highlight>
                <a:srgbClr val="FFFFFF"/>
              </a:highligh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01828"/>
                </a:solidFill>
                <a:effectLst/>
                <a:highlight>
                  <a:srgbClr val="FFFFFF"/>
                </a:highlight>
                <a:latin typeface="Inter"/>
              </a:rPr>
              <a:t>Gemini is an AI chatbot from Google AI that can be used for a variety of research tasks, including finding information, summarizing texts, and generating creative text formats. It can be used for both primary and secondary research and it is great for creating content.</a:t>
            </a:r>
            <a:endParaRPr lang="en-GB" dirty="0"/>
          </a:p>
          <a:p>
            <a:endParaRPr lang="en-GB" dirty="0"/>
          </a:p>
        </p:txBody>
      </p:sp>
      <p:sp>
        <p:nvSpPr>
          <p:cNvPr id="4" name="Slide Number Placeholder 3"/>
          <p:cNvSpPr>
            <a:spLocks noGrp="1"/>
          </p:cNvSpPr>
          <p:nvPr>
            <p:ph type="sldNum" sz="quarter" idx="5"/>
          </p:nvPr>
        </p:nvSpPr>
        <p:spPr/>
        <p:txBody>
          <a:bodyPr/>
          <a:lstStyle/>
          <a:p>
            <a:fld id="{566A9A6F-AF16-4FB1-B380-67F79430009B}" type="slidenum">
              <a:rPr lang="en-GB" smtClean="0"/>
              <a:t>46</a:t>
            </a:fld>
            <a:endParaRPr lang="en-GB"/>
          </a:p>
        </p:txBody>
      </p:sp>
    </p:spTree>
    <p:extLst>
      <p:ext uri="{BB962C8B-B14F-4D97-AF65-F5344CB8AC3E}">
        <p14:creationId xmlns:p14="http://schemas.microsoft.com/office/powerpoint/2010/main" val="3753377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30583-CAE3-4CAA-8035-E50C5AD35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995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F050B-7171-4B5F-BC96-2261E2EFD22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129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1048" indent="-341048">
              <a:buFontTx/>
              <a:buChar char="•"/>
            </a:pPr>
            <a:endParaRPr lang="en-GB"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2400">
                <a:solidFill>
                  <a:schemeClr val="tx1"/>
                </a:solidFill>
                <a:latin typeface="Calibri" pitchFamily="34" charset="0"/>
              </a:defRPr>
            </a:lvl1pPr>
            <a:lvl2pPr marL="1477876" indent="-568414" eaLnBrk="0" hangingPunct="0">
              <a:spcBef>
                <a:spcPct val="30000"/>
              </a:spcBef>
              <a:defRPr sz="2400">
                <a:solidFill>
                  <a:schemeClr val="tx1"/>
                </a:solidFill>
                <a:latin typeface="Calibri" pitchFamily="34" charset="0"/>
              </a:defRPr>
            </a:lvl2pPr>
            <a:lvl3pPr marL="2273656" indent="-454731" eaLnBrk="0" hangingPunct="0">
              <a:spcBef>
                <a:spcPct val="30000"/>
              </a:spcBef>
              <a:defRPr sz="2400">
                <a:solidFill>
                  <a:schemeClr val="tx1"/>
                </a:solidFill>
                <a:latin typeface="Calibri" pitchFamily="34" charset="0"/>
              </a:defRPr>
            </a:lvl3pPr>
            <a:lvl4pPr marL="3183118" indent="-454731" eaLnBrk="0" hangingPunct="0">
              <a:spcBef>
                <a:spcPct val="30000"/>
              </a:spcBef>
              <a:defRPr sz="2400">
                <a:solidFill>
                  <a:schemeClr val="tx1"/>
                </a:solidFill>
                <a:latin typeface="Calibri" pitchFamily="34" charset="0"/>
              </a:defRPr>
            </a:lvl4pPr>
            <a:lvl5pPr marL="4095739" indent="-454731" eaLnBrk="0" hangingPunct="0">
              <a:spcBef>
                <a:spcPct val="30000"/>
              </a:spcBef>
              <a:defRPr sz="2400">
                <a:solidFill>
                  <a:schemeClr val="tx1"/>
                </a:solidFill>
                <a:latin typeface="Calibri" pitchFamily="34" charset="0"/>
              </a:defRPr>
            </a:lvl5pPr>
            <a:lvl6pPr marL="5005201" indent="-454731" eaLnBrk="0" fontAlgn="base" hangingPunct="0">
              <a:spcBef>
                <a:spcPct val="30000"/>
              </a:spcBef>
              <a:spcAft>
                <a:spcPct val="0"/>
              </a:spcAft>
              <a:defRPr sz="2400">
                <a:solidFill>
                  <a:schemeClr val="tx1"/>
                </a:solidFill>
                <a:latin typeface="Calibri" pitchFamily="34" charset="0"/>
              </a:defRPr>
            </a:lvl6pPr>
            <a:lvl7pPr marL="5914663" indent="-454731" eaLnBrk="0" fontAlgn="base" hangingPunct="0">
              <a:spcBef>
                <a:spcPct val="30000"/>
              </a:spcBef>
              <a:spcAft>
                <a:spcPct val="0"/>
              </a:spcAft>
              <a:defRPr sz="2400">
                <a:solidFill>
                  <a:schemeClr val="tx1"/>
                </a:solidFill>
                <a:latin typeface="Calibri" pitchFamily="34" charset="0"/>
              </a:defRPr>
            </a:lvl7pPr>
            <a:lvl8pPr marL="6824126" indent="-454731" eaLnBrk="0" fontAlgn="base" hangingPunct="0">
              <a:spcBef>
                <a:spcPct val="30000"/>
              </a:spcBef>
              <a:spcAft>
                <a:spcPct val="0"/>
              </a:spcAft>
              <a:defRPr sz="2400">
                <a:solidFill>
                  <a:schemeClr val="tx1"/>
                </a:solidFill>
                <a:latin typeface="Calibri" pitchFamily="34" charset="0"/>
              </a:defRPr>
            </a:lvl8pPr>
            <a:lvl9pPr marL="7733588" indent="-454731" eaLnBrk="0" fontAlgn="base" hangingPunct="0">
              <a:spcBef>
                <a:spcPct val="30000"/>
              </a:spcBef>
              <a:spcAft>
                <a:spcPct val="0"/>
              </a:spcAft>
              <a:defRPr sz="24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BE6F43E-A373-4184-8E5C-0370F5B27DBB}" type="slidenum">
              <a:rPr kumimoji="0" lang="en-GB" altLang="en-US" sz="24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a:t>
            </a:fld>
            <a:endParaRPr kumimoji="0" lang="en-GB" altLang="en-US" sz="24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1313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6A9A6F-AF16-4FB1-B380-67F79430009B}" type="slidenum">
              <a:rPr lang="en-GB" smtClean="0"/>
              <a:t>5</a:t>
            </a:fld>
            <a:endParaRPr lang="en-GB"/>
          </a:p>
        </p:txBody>
      </p:sp>
    </p:spTree>
    <p:extLst>
      <p:ext uri="{BB962C8B-B14F-4D97-AF65-F5344CB8AC3E}">
        <p14:creationId xmlns:p14="http://schemas.microsoft.com/office/powerpoint/2010/main" val="3786173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Roboto" panose="02000000000000000000" pitchFamily="2" charset="0"/>
              </a:rPr>
              <a:t>Differences between a Reference List and a Bibliography</a:t>
            </a:r>
          </a:p>
          <a:p>
            <a:pPr algn="l"/>
            <a:endParaRPr lang="en-GB" b="0" i="0" dirty="0">
              <a:solidFill>
                <a:srgbClr val="000000"/>
              </a:solidFill>
              <a:effectLst/>
              <a:latin typeface="Roboto" panose="02000000000000000000" pitchFamily="2" charset="0"/>
            </a:endParaRPr>
          </a:p>
          <a:p>
            <a:pPr algn="just">
              <a:buFont typeface="Arial" panose="020B0604020202020204" pitchFamily="34" charset="0"/>
              <a:buChar char="•"/>
            </a:pPr>
            <a:r>
              <a:rPr lang="en-GB" b="0" i="0" dirty="0">
                <a:solidFill>
                  <a:srgbClr val="333333"/>
                </a:solidFill>
                <a:effectLst/>
                <a:latin typeface="Roboto" panose="02000000000000000000" pitchFamily="2" charset="0"/>
              </a:rPr>
              <a:t>The reference list is an alphabetical list of all the sources that you cited in the text of your assignment. </a:t>
            </a:r>
          </a:p>
          <a:p>
            <a:pPr algn="just">
              <a:buFont typeface="Arial" panose="020B0604020202020204" pitchFamily="34" charset="0"/>
              <a:buChar char="•"/>
            </a:pPr>
            <a:endParaRPr lang="en-GB" b="0" i="0" dirty="0">
              <a:solidFill>
                <a:srgbClr val="333333"/>
              </a:solidFill>
              <a:effectLst/>
              <a:latin typeface="Roboto" panose="02000000000000000000" pitchFamily="2" charset="0"/>
            </a:endParaRPr>
          </a:p>
          <a:p>
            <a:pPr algn="just">
              <a:buFont typeface="Arial" panose="020B0604020202020204" pitchFamily="34" charset="0"/>
              <a:buChar char="•"/>
            </a:pPr>
            <a:r>
              <a:rPr lang="en-GB" b="0" i="0" dirty="0">
                <a:solidFill>
                  <a:srgbClr val="333333"/>
                </a:solidFill>
                <a:effectLst/>
                <a:latin typeface="Roboto" panose="02000000000000000000" pitchFamily="2" charset="0"/>
              </a:rPr>
              <a:t>A bibliography is a separate list, presented in the same format as a reference list, however, it includes all the sources you consulted in the preparation of your assignment, not just those you cited. </a:t>
            </a:r>
          </a:p>
          <a:p>
            <a:pPr algn="just">
              <a:buFont typeface="Arial" panose="020B0604020202020204" pitchFamily="34" charset="0"/>
              <a:buChar char="•"/>
            </a:pPr>
            <a:endParaRPr lang="en-GB" b="0" i="0" dirty="0">
              <a:solidFill>
                <a:srgbClr val="333333"/>
              </a:solidFill>
              <a:effectLst/>
              <a:latin typeface="Roboto" panose="02000000000000000000" pitchFamily="2" charset="0"/>
            </a:endParaRPr>
          </a:p>
          <a:p>
            <a:endParaRPr lang="en-GB" dirty="0"/>
          </a:p>
        </p:txBody>
      </p:sp>
      <p:sp>
        <p:nvSpPr>
          <p:cNvPr id="4" name="Slide Number Placeholder 3"/>
          <p:cNvSpPr>
            <a:spLocks noGrp="1"/>
          </p:cNvSpPr>
          <p:nvPr>
            <p:ph type="sldNum" sz="quarter" idx="5"/>
          </p:nvPr>
        </p:nvSpPr>
        <p:spPr/>
        <p:txBody>
          <a:bodyPr/>
          <a:lstStyle/>
          <a:p>
            <a:fld id="{762648F6-8367-43DA-9F40-7315A082115A}" type="slidenum">
              <a:rPr lang="en-GB" smtClean="0"/>
              <a:t>6</a:t>
            </a:fld>
            <a:endParaRPr lang="en-GB"/>
          </a:p>
        </p:txBody>
      </p:sp>
      <p:sp>
        <p:nvSpPr>
          <p:cNvPr id="5" name="TextBox 4">
            <a:extLst>
              <a:ext uri="{FF2B5EF4-FFF2-40B4-BE49-F238E27FC236}">
                <a16:creationId xmlns:a16="http://schemas.microsoft.com/office/drawing/2014/main" id="{1DD6A4FE-89CD-4477-A839-2D1B53525676}"/>
              </a:ext>
            </a:extLst>
          </p:cNvPr>
          <p:cNvSpPr txBox="1"/>
          <p:nvPr/>
        </p:nvSpPr>
        <p:spPr>
          <a:xfrm>
            <a:off x="792321" y="6034783"/>
            <a:ext cx="4992994" cy="2308324"/>
          </a:xfrm>
          <a:prstGeom prst="rect">
            <a:avLst/>
          </a:prstGeom>
          <a:noFill/>
        </p:spPr>
        <p:txBody>
          <a:bodyPr wrap="square">
            <a:spAutoFit/>
          </a:bodyPr>
          <a:lstStyle/>
          <a:p>
            <a:pPr>
              <a:buFont typeface="Arial" panose="020B0604020202020204" pitchFamily="34" charset="0"/>
              <a:buNone/>
            </a:pPr>
            <a:r>
              <a:rPr lang="en-GB" sz="2400" dirty="0">
                <a:solidFill>
                  <a:schemeClr val="accent5">
                    <a:lumMod val="50000"/>
                  </a:schemeClr>
                </a:solidFill>
                <a:latin typeface="Arial Narrow" panose="020B0606020202030204" pitchFamily="34" charset="0"/>
                <a:cs typeface="Arial" panose="020B0604020202020204" pitchFamily="34" charset="0"/>
              </a:rPr>
              <a:t>Reference to the source of information used in your research. When you directly quote, paraphrase or summarize the essential elements of someone else's idea in your work, it is followed by an in-text citation.</a:t>
            </a:r>
          </a:p>
        </p:txBody>
      </p:sp>
    </p:spTree>
    <p:extLst>
      <p:ext uri="{BB962C8B-B14F-4D97-AF65-F5344CB8AC3E}">
        <p14:creationId xmlns:p14="http://schemas.microsoft.com/office/powerpoint/2010/main" val="1510034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A9A6F-AF16-4FB1-B380-67F7943000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767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6A9A6F-AF16-4FB1-B380-67F79430009B}" type="slidenum">
              <a:rPr lang="en-GB" smtClean="0"/>
              <a:t>16</a:t>
            </a:fld>
            <a:endParaRPr lang="en-GB"/>
          </a:p>
        </p:txBody>
      </p:sp>
    </p:spTree>
    <p:extLst>
      <p:ext uri="{BB962C8B-B14F-4D97-AF65-F5344CB8AC3E}">
        <p14:creationId xmlns:p14="http://schemas.microsoft.com/office/powerpoint/2010/main" val="2001245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66A9A6F-AF16-4FB1-B380-67F79430009B}" type="slidenum">
              <a:rPr lang="en-GB" smtClean="0"/>
              <a:t>19</a:t>
            </a:fld>
            <a:endParaRPr lang="en-GB"/>
          </a:p>
        </p:txBody>
      </p:sp>
    </p:spTree>
    <p:extLst>
      <p:ext uri="{BB962C8B-B14F-4D97-AF65-F5344CB8AC3E}">
        <p14:creationId xmlns:p14="http://schemas.microsoft.com/office/powerpoint/2010/main" val="1839832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111111"/>
                </a:solidFill>
                <a:effectLst/>
                <a:highlight>
                  <a:srgbClr val="F9F9F9"/>
                </a:highlight>
                <a:latin typeface="-apple-system"/>
              </a:rPr>
              <a:t>Here are some </a:t>
            </a:r>
            <a:r>
              <a:rPr lang="en-GB" b="1" i="0" dirty="0">
                <a:solidFill>
                  <a:srgbClr val="111111"/>
                </a:solidFill>
                <a:effectLst/>
                <a:highlight>
                  <a:srgbClr val="F9F9F9"/>
                </a:highlight>
                <a:latin typeface="-apple-system"/>
              </a:rPr>
              <a:t>AI-powered tools</a:t>
            </a:r>
            <a:r>
              <a:rPr lang="en-GB" b="0" i="0" dirty="0">
                <a:solidFill>
                  <a:srgbClr val="111111"/>
                </a:solidFill>
                <a:effectLst/>
                <a:highlight>
                  <a:srgbClr val="F9F9F9"/>
                </a:highlight>
                <a:latin typeface="-apple-system"/>
              </a:rPr>
              <a:t> that can assist you in selecting a research topic:</a:t>
            </a:r>
          </a:p>
          <a:p>
            <a:pPr algn="l">
              <a:buFont typeface="+mj-lt"/>
              <a:buAutoNum type="arabicPeriod"/>
            </a:pPr>
            <a:r>
              <a:rPr lang="en-GB" b="1" i="0" dirty="0">
                <a:solidFill>
                  <a:srgbClr val="111111"/>
                </a:solidFill>
                <a:effectLst/>
                <a:highlight>
                  <a:srgbClr val="F9F9F9"/>
                </a:highlight>
                <a:latin typeface="-apple-system"/>
              </a:rPr>
              <a:t>Texta.ai</a:t>
            </a:r>
            <a:r>
              <a:rPr lang="en-GB" b="0" i="0" dirty="0">
                <a:solidFill>
                  <a:srgbClr val="111111"/>
                </a:solidFill>
                <a:effectLst/>
                <a:highlight>
                  <a:srgbClr val="F9F9F9"/>
                </a:highlight>
                <a:latin typeface="-apple-system"/>
              </a:rPr>
              <a:t>: This student-focused article generator uses cutting-edge AI and natural language technology to find and create relevant research for your topic in seconds. </a:t>
            </a:r>
            <a:r>
              <a:rPr lang="en-GB" b="0" i="0" dirty="0">
                <a:solidFill>
                  <a:srgbClr val="111111"/>
                </a:solidFill>
                <a:effectLst/>
                <a:highlight>
                  <a:srgbClr val="F9F9F9"/>
                </a:highlight>
                <a:latin typeface="-apple-system"/>
                <a:hlinkClick r:id="rId3"/>
              </a:rPr>
              <a:t>It’s a great way to say goodbye to endless hours of research</a:t>
            </a:r>
            <a:r>
              <a:rPr lang="en-GB" b="0" i="0" baseline="30000" dirty="0">
                <a:solidFill>
                  <a:srgbClr val="111111"/>
                </a:solidFill>
                <a:effectLst/>
                <a:highlight>
                  <a:srgbClr val="F9F9F9"/>
                </a:highlight>
                <a:latin typeface="-apple-system"/>
                <a:hlinkClick r:id="rId3"/>
              </a:rPr>
              <a:t>1</a:t>
            </a:r>
            <a:r>
              <a:rPr lang="en-GB" b="0" i="0" dirty="0">
                <a:solidFill>
                  <a:srgbClr val="111111"/>
                </a:solidFill>
                <a:effectLst/>
                <a:highlight>
                  <a:srgbClr val="F9F9F9"/>
                </a:highlight>
                <a:latin typeface="-apple-system"/>
              </a:rPr>
              <a:t>.</a:t>
            </a:r>
          </a:p>
          <a:p>
            <a:pPr algn="l">
              <a:buFont typeface="+mj-lt"/>
              <a:buAutoNum type="arabicPeriod"/>
            </a:pPr>
            <a:r>
              <a:rPr lang="en-GB" b="1" i="0" dirty="0">
                <a:solidFill>
                  <a:srgbClr val="111111"/>
                </a:solidFill>
                <a:effectLst/>
                <a:highlight>
                  <a:srgbClr val="F9F9F9"/>
                </a:highlight>
                <a:latin typeface="-apple-system"/>
                <a:hlinkClick r:id="rId4"/>
              </a:rPr>
              <a:t>Gemini</a:t>
            </a:r>
            <a:r>
              <a:rPr lang="en-GB" b="0" i="0" dirty="0">
                <a:solidFill>
                  <a:srgbClr val="111111"/>
                </a:solidFill>
                <a:effectLst/>
                <a:highlight>
                  <a:srgbClr val="F9F9F9"/>
                </a:highlight>
                <a:latin typeface="-apple-system"/>
                <a:hlinkClick r:id="rId4"/>
              </a:rPr>
              <a:t>: An AI chatbot from Google AI that can be used for various research tasks, including finding information, summarizing texts, and generating creative content</a:t>
            </a:r>
            <a:r>
              <a:rPr lang="en-GB" b="0" i="0" baseline="30000" dirty="0">
                <a:solidFill>
                  <a:srgbClr val="111111"/>
                </a:solidFill>
                <a:effectLst/>
                <a:highlight>
                  <a:srgbClr val="F9F9F9"/>
                </a:highlight>
                <a:latin typeface="-apple-system"/>
                <a:hlinkClick r:id="rId4"/>
              </a:rPr>
              <a:t>2</a:t>
            </a:r>
            <a:r>
              <a:rPr lang="en-GB" b="0" i="0" dirty="0">
                <a:solidFill>
                  <a:srgbClr val="111111"/>
                </a:solidFill>
                <a:effectLst/>
                <a:highlight>
                  <a:srgbClr val="F9F9F9"/>
                </a:highlight>
                <a:latin typeface="-apple-system"/>
              </a:rPr>
              <a:t>.</a:t>
            </a:r>
          </a:p>
          <a:p>
            <a:pPr algn="l">
              <a:buFont typeface="+mj-lt"/>
              <a:buAutoNum type="arabicPeriod"/>
            </a:pPr>
            <a:r>
              <a:rPr lang="en-GB" b="1" i="0" dirty="0">
                <a:solidFill>
                  <a:srgbClr val="111111"/>
                </a:solidFill>
                <a:effectLst/>
                <a:highlight>
                  <a:srgbClr val="F9F9F9"/>
                </a:highlight>
                <a:latin typeface="-apple-system"/>
                <a:hlinkClick r:id="rId4"/>
              </a:rPr>
              <a:t>Consensus</a:t>
            </a:r>
            <a:r>
              <a:rPr lang="en-GB" b="0" i="0" dirty="0">
                <a:solidFill>
                  <a:srgbClr val="111111"/>
                </a:solidFill>
                <a:effectLst/>
                <a:highlight>
                  <a:srgbClr val="F9F9F9"/>
                </a:highlight>
                <a:latin typeface="-apple-system"/>
                <a:hlinkClick r:id="rId4"/>
              </a:rPr>
              <a:t>: An AI-powered research tool designed to help you find and understand scientific research papers</a:t>
            </a:r>
            <a:r>
              <a:rPr lang="en-GB" b="0" i="0" baseline="30000" dirty="0">
                <a:solidFill>
                  <a:srgbClr val="111111"/>
                </a:solidFill>
                <a:effectLst/>
                <a:highlight>
                  <a:srgbClr val="F9F9F9"/>
                </a:highlight>
                <a:latin typeface="-apple-system"/>
                <a:hlinkClick r:id="rId4"/>
              </a:rPr>
              <a:t>2</a:t>
            </a:r>
            <a:r>
              <a:rPr lang="en-GB" b="0" i="0" dirty="0">
                <a:solidFill>
                  <a:srgbClr val="111111"/>
                </a:solidFill>
                <a:effectLst/>
                <a:highlight>
                  <a:srgbClr val="F9F9F9"/>
                </a:highlight>
                <a:latin typeface="-apple-system"/>
              </a:rPr>
              <a:t>.</a:t>
            </a:r>
          </a:p>
          <a:p>
            <a:pPr algn="l">
              <a:buFont typeface="+mj-lt"/>
              <a:buAutoNum type="arabicPeriod"/>
            </a:pPr>
            <a:r>
              <a:rPr lang="en-GB" b="1" i="0" dirty="0">
                <a:solidFill>
                  <a:srgbClr val="111111"/>
                </a:solidFill>
                <a:effectLst/>
                <a:highlight>
                  <a:srgbClr val="F9F9F9"/>
                </a:highlight>
                <a:latin typeface="-apple-system"/>
                <a:hlinkClick r:id="rId3"/>
              </a:rPr>
              <a:t>Scite.AI</a:t>
            </a:r>
            <a:r>
              <a:rPr lang="en-GB" b="0" i="0" dirty="0">
                <a:solidFill>
                  <a:srgbClr val="111111"/>
                </a:solidFill>
                <a:effectLst/>
                <a:highlight>
                  <a:srgbClr val="F9F9F9"/>
                </a:highlight>
                <a:latin typeface="-apple-system"/>
                <a:hlinkClick r:id="rId3"/>
              </a:rPr>
              <a:t>: A platform that provides context-aware citation analysis for scientific articles</a:t>
            </a:r>
            <a:r>
              <a:rPr lang="en-GB" b="0" i="0" baseline="30000" dirty="0">
                <a:solidFill>
                  <a:srgbClr val="111111"/>
                </a:solidFill>
                <a:effectLst/>
                <a:highlight>
                  <a:srgbClr val="F9F9F9"/>
                </a:highlight>
                <a:latin typeface="-apple-system"/>
                <a:hlinkClick r:id="rId4"/>
              </a:rPr>
              <a:t>2</a:t>
            </a:r>
            <a:r>
              <a:rPr lang="en-GB" b="0" i="0" dirty="0">
                <a:solidFill>
                  <a:srgbClr val="111111"/>
                </a:solidFill>
                <a:effectLst/>
                <a:highlight>
                  <a:srgbClr val="F9F9F9"/>
                </a:highlight>
                <a:latin typeface="-apple-system"/>
              </a:rPr>
              <a:t>.</a:t>
            </a:r>
          </a:p>
          <a:p>
            <a:pPr algn="l">
              <a:buFont typeface="+mj-lt"/>
              <a:buAutoNum type="arabicPeriod"/>
            </a:pPr>
            <a:r>
              <a:rPr lang="en-GB" b="1" i="0" dirty="0">
                <a:solidFill>
                  <a:srgbClr val="111111"/>
                </a:solidFill>
                <a:effectLst/>
                <a:highlight>
                  <a:srgbClr val="F9F9F9"/>
                </a:highlight>
                <a:latin typeface="-apple-system"/>
                <a:hlinkClick r:id="rId3"/>
              </a:rPr>
              <a:t>GPT4All</a:t>
            </a:r>
            <a:r>
              <a:rPr lang="en-GB" b="0" i="0" dirty="0">
                <a:solidFill>
                  <a:srgbClr val="111111"/>
                </a:solidFill>
                <a:effectLst/>
                <a:highlight>
                  <a:srgbClr val="F9F9F9"/>
                </a:highlight>
                <a:latin typeface="-apple-system"/>
                <a:hlinkClick r:id="rId3"/>
              </a:rPr>
              <a:t>: Leverage the power of GPT-4 language models for generating text, answering questions, and more</a:t>
            </a:r>
            <a:r>
              <a:rPr lang="en-GB" b="0" i="0" baseline="30000" dirty="0">
                <a:solidFill>
                  <a:srgbClr val="111111"/>
                </a:solidFill>
                <a:effectLst/>
                <a:highlight>
                  <a:srgbClr val="F9F9F9"/>
                </a:highlight>
                <a:latin typeface="-apple-system"/>
                <a:hlinkClick r:id="rId4"/>
              </a:rPr>
              <a:t>2</a:t>
            </a:r>
            <a:r>
              <a:rPr lang="en-GB" b="0" i="0" dirty="0">
                <a:solidFill>
                  <a:srgbClr val="111111"/>
                </a:solidFill>
                <a:effectLst/>
                <a:highlight>
                  <a:srgbClr val="F9F9F9"/>
                </a:highlight>
                <a:latin typeface="-apple-system"/>
              </a:rPr>
              <a:t>.</a:t>
            </a:r>
          </a:p>
          <a:p>
            <a:pPr algn="l">
              <a:buFont typeface="+mj-lt"/>
              <a:buAutoNum type="arabicPeriod"/>
            </a:pPr>
            <a:r>
              <a:rPr lang="en-GB" b="1" i="0" dirty="0" err="1">
                <a:solidFill>
                  <a:srgbClr val="111111"/>
                </a:solidFill>
                <a:effectLst/>
                <a:highlight>
                  <a:srgbClr val="F9F9F9"/>
                </a:highlight>
                <a:latin typeface="-apple-system"/>
                <a:hlinkClick r:id="rId3"/>
              </a:rPr>
              <a:t>AsReview</a:t>
            </a:r>
            <a:r>
              <a:rPr lang="en-GB" b="0" i="0" dirty="0">
                <a:solidFill>
                  <a:srgbClr val="111111"/>
                </a:solidFill>
                <a:effectLst/>
                <a:highlight>
                  <a:srgbClr val="F9F9F9"/>
                </a:highlight>
                <a:latin typeface="-apple-system"/>
                <a:hlinkClick r:id="rId3"/>
              </a:rPr>
              <a:t>: An AI tool for systematic literature reviews that helps you efficiently screen and select relevant research articles</a:t>
            </a:r>
            <a:r>
              <a:rPr lang="en-GB" b="0" i="0" baseline="30000" dirty="0">
                <a:solidFill>
                  <a:srgbClr val="111111"/>
                </a:solidFill>
                <a:effectLst/>
                <a:highlight>
                  <a:srgbClr val="F9F9F9"/>
                </a:highlight>
                <a:latin typeface="-apple-system"/>
                <a:hlinkClick r:id="rId4"/>
              </a:rPr>
              <a:t>2</a:t>
            </a:r>
            <a:r>
              <a:rPr lang="en-GB" b="0" i="0" dirty="0">
                <a:solidFill>
                  <a:srgbClr val="111111"/>
                </a:solidFill>
                <a:effectLst/>
                <a:highlight>
                  <a:srgbClr val="F9F9F9"/>
                </a:highlight>
                <a:latin typeface="-apple-system"/>
              </a:rPr>
              <a:t>.</a:t>
            </a:r>
          </a:p>
          <a:p>
            <a:pPr algn="l">
              <a:buFont typeface="+mj-lt"/>
              <a:buAutoNum type="arabicPeriod"/>
            </a:pPr>
            <a:r>
              <a:rPr lang="en-GB" b="1" i="0" dirty="0" err="1">
                <a:solidFill>
                  <a:srgbClr val="111111"/>
                </a:solidFill>
                <a:effectLst/>
                <a:highlight>
                  <a:srgbClr val="F9F9F9"/>
                </a:highlight>
                <a:latin typeface="-apple-system"/>
                <a:hlinkClick r:id="rId3"/>
              </a:rPr>
              <a:t>DeepL</a:t>
            </a:r>
            <a:r>
              <a:rPr lang="en-GB" b="0" i="0" dirty="0">
                <a:solidFill>
                  <a:srgbClr val="111111"/>
                </a:solidFill>
                <a:effectLst/>
                <a:highlight>
                  <a:srgbClr val="F9F9F9"/>
                </a:highlight>
                <a:latin typeface="-apple-system"/>
                <a:hlinkClick r:id="rId3"/>
              </a:rPr>
              <a:t>: While primarily known for translation, </a:t>
            </a:r>
            <a:r>
              <a:rPr lang="en-GB" b="0" i="0" dirty="0" err="1">
                <a:solidFill>
                  <a:srgbClr val="111111"/>
                </a:solidFill>
                <a:effectLst/>
                <a:highlight>
                  <a:srgbClr val="F9F9F9"/>
                </a:highlight>
                <a:latin typeface="-apple-system"/>
                <a:hlinkClick r:id="rId3"/>
              </a:rPr>
              <a:t>DeepL’s</a:t>
            </a:r>
            <a:r>
              <a:rPr lang="en-GB" b="0" i="0" dirty="0">
                <a:solidFill>
                  <a:srgbClr val="111111"/>
                </a:solidFill>
                <a:effectLst/>
                <a:highlight>
                  <a:srgbClr val="F9F9F9"/>
                </a:highlight>
                <a:latin typeface="-apple-system"/>
                <a:hlinkClick r:id="rId3"/>
              </a:rPr>
              <a:t> language models can also assist in generating content and understanding complex texts</a:t>
            </a:r>
            <a:r>
              <a:rPr lang="en-GB" b="0" i="0" baseline="30000" dirty="0">
                <a:solidFill>
                  <a:srgbClr val="111111"/>
                </a:solidFill>
                <a:effectLst/>
                <a:highlight>
                  <a:srgbClr val="F9F9F9"/>
                </a:highlight>
                <a:latin typeface="-apple-system"/>
                <a:hlinkClick r:id="rId4"/>
              </a:rPr>
              <a:t>2</a:t>
            </a:r>
            <a:r>
              <a:rPr lang="en-GB" b="0" i="0" dirty="0">
                <a:solidFill>
                  <a:srgbClr val="111111"/>
                </a:solidFill>
                <a:effectLst/>
                <a:highlight>
                  <a:srgbClr val="F9F9F9"/>
                </a:highlight>
                <a:latin typeface="-apple-system"/>
              </a:rPr>
              <a:t>.</a:t>
            </a:r>
          </a:p>
          <a:p>
            <a:pPr algn="l">
              <a:buFont typeface="+mj-lt"/>
              <a:buAutoNum type="arabicPeriod"/>
            </a:pPr>
            <a:r>
              <a:rPr lang="en-GB" b="1" i="0" dirty="0" err="1">
                <a:solidFill>
                  <a:srgbClr val="111111"/>
                </a:solidFill>
                <a:effectLst/>
                <a:highlight>
                  <a:srgbClr val="F9F9F9"/>
                </a:highlight>
                <a:latin typeface="-apple-system"/>
                <a:hlinkClick r:id="rId4"/>
              </a:rPr>
              <a:t>Humata</a:t>
            </a:r>
            <a:r>
              <a:rPr lang="en-GB" b="0" i="0" dirty="0">
                <a:solidFill>
                  <a:srgbClr val="111111"/>
                </a:solidFill>
                <a:effectLst/>
                <a:highlight>
                  <a:srgbClr val="F9F9F9"/>
                </a:highlight>
                <a:latin typeface="-apple-system"/>
                <a:hlinkClick r:id="rId4"/>
              </a:rPr>
              <a:t>: An AI tool that can summarize various types of content, making it useful for research purposes</a:t>
            </a:r>
            <a:r>
              <a:rPr lang="en-GB" b="0" i="0" baseline="30000" dirty="0">
                <a:solidFill>
                  <a:srgbClr val="111111"/>
                </a:solidFill>
                <a:effectLst/>
                <a:highlight>
                  <a:srgbClr val="F9F9F9"/>
                </a:highlight>
                <a:latin typeface="-apple-system"/>
                <a:hlinkClick r:id="rId4"/>
              </a:rPr>
              <a:t>2</a:t>
            </a:r>
            <a:r>
              <a:rPr lang="en-GB" b="0" i="0" dirty="0">
                <a:solidFill>
                  <a:srgbClr val="111111"/>
                </a:solidFill>
                <a:effectLst/>
                <a:highlight>
                  <a:srgbClr val="F9F9F9"/>
                </a:highlight>
                <a:latin typeface="-apple-system"/>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01828"/>
              </a:solidFill>
              <a:effectLst/>
              <a:highlight>
                <a:srgbClr val="FFFFFF"/>
              </a:highligh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01828"/>
                </a:solidFill>
                <a:effectLst/>
                <a:highlight>
                  <a:srgbClr val="FFFFFF"/>
                </a:highlight>
                <a:latin typeface="Inter"/>
              </a:rPr>
              <a:t>Gemini is an AI chatbot from Google AI that can be used for a variety of research tasks, including finding information, summarizing texts, and generating creative text formats. It can be used for both primary and secondary research and it is great for creating content.</a:t>
            </a:r>
            <a:endParaRPr lang="en-GB" dirty="0"/>
          </a:p>
          <a:p>
            <a:endParaRPr lang="en-GB" dirty="0"/>
          </a:p>
        </p:txBody>
      </p:sp>
      <p:sp>
        <p:nvSpPr>
          <p:cNvPr id="4" name="Slide Number Placeholder 3"/>
          <p:cNvSpPr>
            <a:spLocks noGrp="1"/>
          </p:cNvSpPr>
          <p:nvPr>
            <p:ph type="sldNum" sz="quarter" idx="5"/>
          </p:nvPr>
        </p:nvSpPr>
        <p:spPr/>
        <p:txBody>
          <a:bodyPr/>
          <a:lstStyle/>
          <a:p>
            <a:fld id="{566A9A6F-AF16-4FB1-B380-67F79430009B}" type="slidenum">
              <a:rPr lang="en-GB" smtClean="0"/>
              <a:t>33</a:t>
            </a:fld>
            <a:endParaRPr lang="en-GB"/>
          </a:p>
        </p:txBody>
      </p:sp>
    </p:spTree>
    <p:extLst>
      <p:ext uri="{BB962C8B-B14F-4D97-AF65-F5344CB8AC3E}">
        <p14:creationId xmlns:p14="http://schemas.microsoft.com/office/powerpoint/2010/main" val="2866065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575733" y="2159000"/>
            <a:ext cx="11042651" cy="838200"/>
          </a:xfrm>
        </p:spPr>
        <p:txBody>
          <a:bodyPr/>
          <a:lstStyle>
            <a:lvl1pPr>
              <a:defRPr sz="4000" b="1"/>
            </a:lvl1pPr>
          </a:lstStyle>
          <a:p>
            <a:r>
              <a:rPr lang="en-US"/>
              <a:t>Click to edit Master title style</a:t>
            </a:r>
          </a:p>
        </p:txBody>
      </p:sp>
      <p:sp>
        <p:nvSpPr>
          <p:cNvPr id="6147" name="Rectangle 3"/>
          <p:cNvSpPr>
            <a:spLocks noGrp="1" noChangeArrowheads="1"/>
          </p:cNvSpPr>
          <p:nvPr>
            <p:ph type="subTitle" idx="1"/>
          </p:nvPr>
        </p:nvSpPr>
        <p:spPr>
          <a:xfrm>
            <a:off x="575734" y="4869160"/>
            <a:ext cx="5183717" cy="900000"/>
          </a:xfrm>
        </p:spPr>
        <p:txBody>
          <a:bodyPr/>
          <a:lstStyle>
            <a:lvl1pPr marL="0" indent="0">
              <a:buNone/>
              <a:defRPr sz="2400"/>
            </a:lvl1pPr>
          </a:lstStyle>
          <a:p>
            <a:r>
              <a:rPr lang="en-US"/>
              <a:t>Click to edit Master subtitle style</a:t>
            </a:r>
          </a:p>
        </p:txBody>
      </p:sp>
      <p:sp>
        <p:nvSpPr>
          <p:cNvPr id="6148" name="Line 4"/>
          <p:cNvSpPr>
            <a:spLocks noChangeShapeType="1"/>
          </p:cNvSpPr>
          <p:nvPr/>
        </p:nvSpPr>
        <p:spPr bwMode="auto">
          <a:xfrm>
            <a:off x="241301" y="1438275"/>
            <a:ext cx="11707284" cy="0"/>
          </a:xfrm>
          <a:prstGeom prst="line">
            <a:avLst/>
          </a:prstGeom>
          <a:noFill/>
          <a:ln w="9525">
            <a:solidFill>
              <a:schemeClr val="tx1"/>
            </a:solidFill>
            <a:round/>
            <a:headEnd/>
            <a:tailEnd/>
          </a:ln>
          <a:effectLst/>
        </p:spPr>
        <p:txBody>
          <a:bodyPr lIns="0" tIns="0" rIns="0" bIns="0"/>
          <a:lstStyle/>
          <a:p>
            <a:endParaRPr lang="en-GB" sz="1800">
              <a:solidFill>
                <a:srgbClr val="000000"/>
              </a:solidFill>
            </a:endParaRPr>
          </a:p>
        </p:txBody>
      </p:sp>
      <p:pic>
        <p:nvPicPr>
          <p:cNvPr id="8" name="Picture 9" descr="UoL_logo_black RGB"/>
          <p:cNvPicPr>
            <a:picLocks noChangeAspect="1" noChangeArrowheads="1"/>
          </p:cNvPicPr>
          <p:nvPr/>
        </p:nvPicPr>
        <p:blipFill>
          <a:blip r:embed="rId2" cstate="print"/>
          <a:srcRect/>
          <a:stretch>
            <a:fillRect/>
          </a:stretch>
        </p:blipFill>
        <p:spPr bwMode="auto">
          <a:xfrm>
            <a:off x="8829509" y="606426"/>
            <a:ext cx="2880000" cy="617145"/>
          </a:xfrm>
          <a:prstGeom prst="rect">
            <a:avLst/>
          </a:prstGeom>
          <a:noFill/>
        </p:spPr>
      </p:pic>
      <p:pic>
        <p:nvPicPr>
          <p:cNvPr id="10" name="Picture 14" descr="Skills"/>
          <p:cNvPicPr>
            <a:picLocks noChangeAspect="1" noChangeArrowheads="1"/>
          </p:cNvPicPr>
          <p:nvPr/>
        </p:nvPicPr>
        <p:blipFill>
          <a:blip r:embed="rId3" cstate="print"/>
          <a:srcRect/>
          <a:stretch>
            <a:fillRect/>
          </a:stretch>
        </p:blipFill>
        <p:spPr bwMode="auto">
          <a:xfrm>
            <a:off x="569385" y="765175"/>
            <a:ext cx="4320116" cy="442913"/>
          </a:xfrm>
          <a:prstGeom prst="rect">
            <a:avLst/>
          </a:prstGeom>
          <a:noFill/>
          <a:ln w="9525">
            <a:noFill/>
            <a:miter lim="800000"/>
            <a:headEnd/>
            <a:tailEnd/>
          </a:ln>
        </p:spPr>
      </p:pic>
      <p:pic>
        <p:nvPicPr>
          <p:cNvPr id="11" name="Picture 16" descr="Thought bubble"/>
          <p:cNvPicPr>
            <a:picLocks noChangeAspect="1" noChangeArrowheads="1"/>
          </p:cNvPicPr>
          <p:nvPr/>
        </p:nvPicPr>
        <p:blipFill>
          <a:blip r:embed="rId4" cstate="print"/>
          <a:srcRect/>
          <a:stretch>
            <a:fillRect/>
          </a:stretch>
        </p:blipFill>
        <p:spPr bwMode="auto">
          <a:xfrm>
            <a:off x="6938434" y="3475039"/>
            <a:ext cx="4044951" cy="2789237"/>
          </a:xfrm>
          <a:prstGeom prst="rect">
            <a:avLst/>
          </a:prstGeom>
          <a:noFill/>
          <a:ln w="9525">
            <a:noFill/>
            <a:miter lim="800000"/>
            <a:headEnd/>
            <a:tailEnd/>
          </a:ln>
        </p:spPr>
      </p:pic>
      <p:pic>
        <p:nvPicPr>
          <p:cNvPr id="9" name="Picture 5" descr="question"/>
          <p:cNvPicPr>
            <a:picLocks noChangeAspect="1" noChangeArrowheads="1"/>
          </p:cNvPicPr>
          <p:nvPr/>
        </p:nvPicPr>
        <p:blipFill>
          <a:blip r:embed="rId5" cstate="print"/>
          <a:srcRect/>
          <a:stretch>
            <a:fillRect/>
          </a:stretch>
        </p:blipFill>
        <p:spPr bwMode="auto">
          <a:xfrm>
            <a:off x="8659284" y="3759201"/>
            <a:ext cx="895349" cy="1685925"/>
          </a:xfrm>
          <a:prstGeom prst="rect">
            <a:avLst/>
          </a:prstGeom>
          <a:noFill/>
          <a:ln w="9525">
            <a:noFill/>
            <a:miter lim="800000"/>
            <a:headEnd/>
            <a:tailEnd/>
          </a:ln>
        </p:spPr>
      </p:pic>
    </p:spTree>
    <p:extLst>
      <p:ext uri="{BB962C8B-B14F-4D97-AF65-F5344CB8AC3E}">
        <p14:creationId xmlns:p14="http://schemas.microsoft.com/office/powerpoint/2010/main" val="2737586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B0603-4E17-4E69-B1F9-0E41E54874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B848ADE-A18C-492C-A733-2722D89C24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7A4DD8A-C77C-4344-A4CD-9EAEBE523D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9ADE3E0-31C7-465B-A676-0B5281A2AE9D}"/>
              </a:ext>
            </a:extLst>
          </p:cNvPr>
          <p:cNvSpPr>
            <a:spLocks noGrp="1"/>
          </p:cNvSpPr>
          <p:nvPr>
            <p:ph type="dt" sz="half" idx="10"/>
          </p:nvPr>
        </p:nvSpPr>
        <p:spPr/>
        <p:txBody>
          <a:bodyPr/>
          <a:lstStyle/>
          <a:p>
            <a:fld id="{8F42384D-313C-49A8-B663-CFF3E25C4FBD}" type="datetime1">
              <a:rPr lang="en-US" smtClean="0"/>
              <a:t>8/21/2024</a:t>
            </a:fld>
            <a:endParaRPr lang="en-GB"/>
          </a:p>
        </p:txBody>
      </p:sp>
      <p:sp>
        <p:nvSpPr>
          <p:cNvPr id="6" name="Footer Placeholder 5">
            <a:extLst>
              <a:ext uri="{FF2B5EF4-FFF2-40B4-BE49-F238E27FC236}">
                <a16:creationId xmlns:a16="http://schemas.microsoft.com/office/drawing/2014/main" id="{5E7377C6-A5A1-47D5-81AF-0446FD23FD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CF4BCC-2996-4DE0-8022-120EF113C77E}"/>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321598112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47E71-0276-4E21-AED4-3D68C7AB9FD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A04F8E-8422-4D65-8638-BC619BEA26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9706D0-68B6-4584-9104-43FABFDD86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4DD8987-1BDF-450D-9E28-8842D5E504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967F2F-A661-455F-B665-06BC4159E5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6711757-2C41-4E0E-8B8E-53B5C674A8D4}"/>
              </a:ext>
            </a:extLst>
          </p:cNvPr>
          <p:cNvSpPr>
            <a:spLocks noGrp="1"/>
          </p:cNvSpPr>
          <p:nvPr>
            <p:ph type="dt" sz="half" idx="10"/>
          </p:nvPr>
        </p:nvSpPr>
        <p:spPr/>
        <p:txBody>
          <a:bodyPr/>
          <a:lstStyle/>
          <a:p>
            <a:fld id="{AD5E7A2E-D01D-4810-A113-9D2EE76B3FB2}" type="datetime1">
              <a:rPr lang="en-US" smtClean="0"/>
              <a:t>8/21/2024</a:t>
            </a:fld>
            <a:endParaRPr lang="en-GB"/>
          </a:p>
        </p:txBody>
      </p:sp>
      <p:sp>
        <p:nvSpPr>
          <p:cNvPr id="8" name="Footer Placeholder 7">
            <a:extLst>
              <a:ext uri="{FF2B5EF4-FFF2-40B4-BE49-F238E27FC236}">
                <a16:creationId xmlns:a16="http://schemas.microsoft.com/office/drawing/2014/main" id="{7E6FDE04-55D9-4B25-99DC-B90977D7E99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B3EB46-248C-4AE2-8697-C04D94BB01B4}"/>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197044278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747F6-E279-4A29-90DC-077F9EDCC8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D654110-6BF9-45A8-BF8F-82728286A22B}"/>
              </a:ext>
            </a:extLst>
          </p:cNvPr>
          <p:cNvSpPr>
            <a:spLocks noGrp="1"/>
          </p:cNvSpPr>
          <p:nvPr>
            <p:ph type="dt" sz="half" idx="10"/>
          </p:nvPr>
        </p:nvSpPr>
        <p:spPr/>
        <p:txBody>
          <a:bodyPr/>
          <a:lstStyle/>
          <a:p>
            <a:fld id="{4AA1A1FB-9E5A-42FA-B123-60F49FAB29C6}" type="datetime1">
              <a:rPr lang="en-US" smtClean="0"/>
              <a:t>8/21/2024</a:t>
            </a:fld>
            <a:endParaRPr lang="en-GB"/>
          </a:p>
        </p:txBody>
      </p:sp>
      <p:sp>
        <p:nvSpPr>
          <p:cNvPr id="4" name="Footer Placeholder 3">
            <a:extLst>
              <a:ext uri="{FF2B5EF4-FFF2-40B4-BE49-F238E27FC236}">
                <a16:creationId xmlns:a16="http://schemas.microsoft.com/office/drawing/2014/main" id="{A666D97B-FAD8-49F8-9068-F412919E762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53C998-AE74-4E51-ADEA-5110300257E5}"/>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185292829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9771F-2E3F-4E76-A28B-16E38FAC6FF9}"/>
              </a:ext>
            </a:extLst>
          </p:cNvPr>
          <p:cNvSpPr>
            <a:spLocks noGrp="1"/>
          </p:cNvSpPr>
          <p:nvPr>
            <p:ph type="dt" sz="half" idx="10"/>
          </p:nvPr>
        </p:nvSpPr>
        <p:spPr/>
        <p:txBody>
          <a:bodyPr/>
          <a:lstStyle/>
          <a:p>
            <a:fld id="{D7E178C9-1C8A-46CC-AA25-BBAE07CF9C6B}" type="datetime1">
              <a:rPr lang="en-US" smtClean="0"/>
              <a:t>8/21/2024</a:t>
            </a:fld>
            <a:endParaRPr lang="en-GB"/>
          </a:p>
        </p:txBody>
      </p:sp>
      <p:sp>
        <p:nvSpPr>
          <p:cNvPr id="3" name="Footer Placeholder 2">
            <a:extLst>
              <a:ext uri="{FF2B5EF4-FFF2-40B4-BE49-F238E27FC236}">
                <a16:creationId xmlns:a16="http://schemas.microsoft.com/office/drawing/2014/main" id="{C00CD126-7193-48AA-A3DB-054C49AC4FD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5BBBF1F-D502-401C-99E3-C21C361B366A}"/>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317038737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EC17B-5B14-4605-AD9B-93015A9DE2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F6AC434-EBDB-4E0E-A1D0-6259DA8991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8AEEA05-45E4-47CC-B6E8-2030548C1A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ED3D26-1028-4D10-8A3D-49CEC0688B58}"/>
              </a:ext>
            </a:extLst>
          </p:cNvPr>
          <p:cNvSpPr>
            <a:spLocks noGrp="1"/>
          </p:cNvSpPr>
          <p:nvPr>
            <p:ph type="dt" sz="half" idx="10"/>
          </p:nvPr>
        </p:nvSpPr>
        <p:spPr/>
        <p:txBody>
          <a:bodyPr/>
          <a:lstStyle/>
          <a:p>
            <a:fld id="{7A2B4083-90E0-41CD-8D96-09B16BEA397B}" type="datetime1">
              <a:rPr lang="en-US" smtClean="0"/>
              <a:t>8/21/2024</a:t>
            </a:fld>
            <a:endParaRPr lang="en-GB"/>
          </a:p>
        </p:txBody>
      </p:sp>
      <p:sp>
        <p:nvSpPr>
          <p:cNvPr id="6" name="Footer Placeholder 5">
            <a:extLst>
              <a:ext uri="{FF2B5EF4-FFF2-40B4-BE49-F238E27FC236}">
                <a16:creationId xmlns:a16="http://schemas.microsoft.com/office/drawing/2014/main" id="{C80C36CA-9BFA-405C-972D-FE5C4F2B48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6DE900-576F-4BEB-ADF4-EBDB2304FDF6}"/>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4746126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9F84F-914C-4ABE-A6EA-F467698D23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3B5774-1271-43BE-A14D-C105CEDA9A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7A7513A-C139-41AA-9142-D0F2E20BDA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03304-D4D3-463D-9D38-976DABCE2B25}"/>
              </a:ext>
            </a:extLst>
          </p:cNvPr>
          <p:cNvSpPr>
            <a:spLocks noGrp="1"/>
          </p:cNvSpPr>
          <p:nvPr>
            <p:ph type="dt" sz="half" idx="10"/>
          </p:nvPr>
        </p:nvSpPr>
        <p:spPr/>
        <p:txBody>
          <a:bodyPr/>
          <a:lstStyle/>
          <a:p>
            <a:fld id="{9DAD1CBA-9B0E-4848-A00E-BFCA87995D7D}" type="datetime1">
              <a:rPr lang="en-US" smtClean="0"/>
              <a:t>8/21/2024</a:t>
            </a:fld>
            <a:endParaRPr lang="en-GB"/>
          </a:p>
        </p:txBody>
      </p:sp>
      <p:sp>
        <p:nvSpPr>
          <p:cNvPr id="6" name="Footer Placeholder 5">
            <a:extLst>
              <a:ext uri="{FF2B5EF4-FFF2-40B4-BE49-F238E27FC236}">
                <a16:creationId xmlns:a16="http://schemas.microsoft.com/office/drawing/2014/main" id="{40498AC0-B926-43C9-8707-B1EC9A4CCC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7D12A8-0339-412F-AA18-32F786864F07}"/>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224492590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D76FF-41EE-47A2-95D9-6E2B7702342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DF09B1-C903-4CEC-B735-9C44DB75BD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DA34FC-D110-4906-A13B-537DA49189DC}"/>
              </a:ext>
            </a:extLst>
          </p:cNvPr>
          <p:cNvSpPr>
            <a:spLocks noGrp="1"/>
          </p:cNvSpPr>
          <p:nvPr>
            <p:ph type="dt" sz="half" idx="10"/>
          </p:nvPr>
        </p:nvSpPr>
        <p:spPr/>
        <p:txBody>
          <a:bodyPr/>
          <a:lstStyle/>
          <a:p>
            <a:fld id="{CF0BB816-0477-428B-847E-75C8B80E78F6}" type="datetime1">
              <a:rPr lang="en-US" smtClean="0"/>
              <a:t>8/21/2024</a:t>
            </a:fld>
            <a:endParaRPr lang="en-GB"/>
          </a:p>
        </p:txBody>
      </p:sp>
      <p:sp>
        <p:nvSpPr>
          <p:cNvPr id="5" name="Footer Placeholder 4">
            <a:extLst>
              <a:ext uri="{FF2B5EF4-FFF2-40B4-BE49-F238E27FC236}">
                <a16:creationId xmlns:a16="http://schemas.microsoft.com/office/drawing/2014/main" id="{3579AD77-508D-420F-8379-9F34F20A0B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480B02-E4D9-436E-8253-02ACC9BE3CDB}"/>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638334882"/>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2B52F-4516-4B7D-8C6F-9B831D7AB7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AFF86B-2967-4D77-8564-8B97CBD3F8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4F4EF0-D808-43A4-832F-AE3EC4659F3A}"/>
              </a:ext>
            </a:extLst>
          </p:cNvPr>
          <p:cNvSpPr>
            <a:spLocks noGrp="1"/>
          </p:cNvSpPr>
          <p:nvPr>
            <p:ph type="dt" sz="half" idx="10"/>
          </p:nvPr>
        </p:nvSpPr>
        <p:spPr/>
        <p:txBody>
          <a:bodyPr/>
          <a:lstStyle/>
          <a:p>
            <a:fld id="{7E13D75F-A147-4DFD-AF6F-B67CE78347E7}" type="datetime1">
              <a:rPr lang="en-US" smtClean="0"/>
              <a:t>8/21/2024</a:t>
            </a:fld>
            <a:endParaRPr lang="en-GB"/>
          </a:p>
        </p:txBody>
      </p:sp>
      <p:sp>
        <p:nvSpPr>
          <p:cNvPr id="5" name="Footer Placeholder 4">
            <a:extLst>
              <a:ext uri="{FF2B5EF4-FFF2-40B4-BE49-F238E27FC236}">
                <a16:creationId xmlns:a16="http://schemas.microsoft.com/office/drawing/2014/main" id="{1D6BD3B9-F3D9-4987-B390-57BB1D6F8C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338465-6052-4F6A-9B3F-14AF219FFB5B}"/>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339347027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D6CBFD-9808-4CC8-A3F2-6A881B4FAA7A}" type="datetimeFigureOut">
              <a:rPr lang="en-GB" smtClean="0">
                <a:solidFill>
                  <a:srgbClr val="465E9C"/>
                </a:solidFill>
              </a:rPr>
              <a:pPr/>
              <a:t>21/08/2024</a:t>
            </a:fld>
            <a:endParaRPr lang="en-GB">
              <a:solidFill>
                <a:srgbClr val="465E9C"/>
              </a:solidFill>
            </a:endParaRPr>
          </a:p>
        </p:txBody>
      </p:sp>
      <p:sp>
        <p:nvSpPr>
          <p:cNvPr id="5" name="Footer Placeholder 4"/>
          <p:cNvSpPr>
            <a:spLocks noGrp="1"/>
          </p:cNvSpPr>
          <p:nvPr>
            <p:ph type="ftr" sz="quarter" idx="11"/>
          </p:nvPr>
        </p:nvSpPr>
        <p:spPr>
          <a:xfrm>
            <a:off x="2416500" y="329307"/>
            <a:ext cx="4973915" cy="309201"/>
          </a:xfrm>
        </p:spPr>
        <p:txBody>
          <a:bodyPr/>
          <a:lstStyle/>
          <a:p>
            <a:endParaRPr lang="en-GB">
              <a:solidFill>
                <a:srgbClr val="465E9C"/>
              </a:solidFill>
            </a:endParaRPr>
          </a:p>
        </p:txBody>
      </p:sp>
      <p:sp>
        <p:nvSpPr>
          <p:cNvPr id="6" name="Slide Number Placeholder 5"/>
          <p:cNvSpPr>
            <a:spLocks noGrp="1"/>
          </p:cNvSpPr>
          <p:nvPr>
            <p:ph type="sldNum" sz="quarter" idx="12"/>
          </p:nvPr>
        </p:nvSpPr>
        <p:spPr>
          <a:xfrm>
            <a:off x="1437664" y="798973"/>
            <a:ext cx="811019" cy="503578"/>
          </a:xfrm>
        </p:spPr>
        <p:txBody>
          <a:bodyPr/>
          <a:lstStyle/>
          <a:p>
            <a:fld id="{A8AA973D-E87C-466D-A5AD-95D43ECDC87F}" type="slidenum">
              <a:rPr lang="en-GB" smtClean="0">
                <a:solidFill>
                  <a:srgbClr val="465E9C"/>
                </a:solidFill>
              </a:rPr>
              <a:pPr/>
              <a:t>‹#›</a:t>
            </a:fld>
            <a:endParaRPr lang="en-GB">
              <a:solidFill>
                <a:srgbClr val="465E9C"/>
              </a:solidFill>
            </a:endParaRP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39390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6CBFD-9808-4CC8-A3F2-6A881B4FAA7A}" type="datetimeFigureOut">
              <a:rPr lang="en-GB" smtClean="0">
                <a:solidFill>
                  <a:srgbClr val="465E9C"/>
                </a:solidFill>
              </a:rPr>
              <a:pPr/>
              <a:t>21/08/2024</a:t>
            </a:fld>
            <a:endParaRPr lang="en-GB">
              <a:solidFill>
                <a:srgbClr val="465E9C"/>
              </a:solidFill>
            </a:endParaRPr>
          </a:p>
        </p:txBody>
      </p:sp>
      <p:sp>
        <p:nvSpPr>
          <p:cNvPr id="5" name="Footer Placeholder 4"/>
          <p:cNvSpPr>
            <a:spLocks noGrp="1"/>
          </p:cNvSpPr>
          <p:nvPr>
            <p:ph type="ftr" sz="quarter" idx="11"/>
          </p:nvPr>
        </p:nvSpPr>
        <p:spPr/>
        <p:txBody>
          <a:bodyPr/>
          <a:lstStyle/>
          <a:p>
            <a:endParaRPr lang="en-GB">
              <a:solidFill>
                <a:srgbClr val="465E9C"/>
              </a:solidFill>
            </a:endParaRPr>
          </a:p>
        </p:txBody>
      </p:sp>
      <p:sp>
        <p:nvSpPr>
          <p:cNvPr id="6" name="Slide Number Placeholder 5"/>
          <p:cNvSpPr>
            <a:spLocks noGrp="1"/>
          </p:cNvSpPr>
          <p:nvPr>
            <p:ph type="sldNum" sz="quarter" idx="12"/>
          </p:nvPr>
        </p:nvSpPr>
        <p:spPr/>
        <p:txBody>
          <a:bodyPr/>
          <a:lstStyle/>
          <a:p>
            <a:fld id="{A8AA973D-E87C-466D-A5AD-95D43ECDC87F}" type="slidenum">
              <a:rPr lang="en-GB" smtClean="0">
                <a:solidFill>
                  <a:srgbClr val="465E9C"/>
                </a:solidFill>
              </a:rPr>
              <a:pPr/>
              <a:t>‹#›</a:t>
            </a:fld>
            <a:endParaRPr lang="en-GB">
              <a:solidFill>
                <a:srgbClr val="465E9C"/>
              </a:solidFill>
            </a:endParaRP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81013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16282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D6CBFD-9808-4CC8-A3F2-6A881B4FAA7A}" type="datetimeFigureOut">
              <a:rPr lang="en-GB" smtClean="0">
                <a:solidFill>
                  <a:srgbClr val="465E9C"/>
                </a:solidFill>
              </a:rPr>
              <a:pPr/>
              <a:t>21/08/2024</a:t>
            </a:fld>
            <a:endParaRPr lang="en-GB">
              <a:solidFill>
                <a:srgbClr val="465E9C"/>
              </a:solidFill>
            </a:endParaRPr>
          </a:p>
        </p:txBody>
      </p:sp>
      <p:sp>
        <p:nvSpPr>
          <p:cNvPr id="5" name="Footer Placeholder 4"/>
          <p:cNvSpPr>
            <a:spLocks noGrp="1"/>
          </p:cNvSpPr>
          <p:nvPr>
            <p:ph type="ftr" sz="quarter" idx="11"/>
          </p:nvPr>
        </p:nvSpPr>
        <p:spPr/>
        <p:txBody>
          <a:bodyPr/>
          <a:lstStyle/>
          <a:p>
            <a:endParaRPr lang="en-GB">
              <a:solidFill>
                <a:srgbClr val="465E9C"/>
              </a:solidFill>
            </a:endParaRPr>
          </a:p>
        </p:txBody>
      </p:sp>
      <p:sp>
        <p:nvSpPr>
          <p:cNvPr id="6" name="Slide Number Placeholder 5"/>
          <p:cNvSpPr>
            <a:spLocks noGrp="1"/>
          </p:cNvSpPr>
          <p:nvPr>
            <p:ph type="sldNum" sz="quarter" idx="12"/>
          </p:nvPr>
        </p:nvSpPr>
        <p:spPr/>
        <p:txBody>
          <a:bodyPr/>
          <a:lstStyle/>
          <a:p>
            <a:fld id="{A8AA973D-E87C-466D-A5AD-95D43ECDC87F}" type="slidenum">
              <a:rPr lang="en-GB" smtClean="0">
                <a:solidFill>
                  <a:srgbClr val="465E9C"/>
                </a:solidFill>
              </a:rPr>
              <a:pPr/>
              <a:t>‹#›</a:t>
            </a:fld>
            <a:endParaRPr lang="en-GB">
              <a:solidFill>
                <a:srgbClr val="465E9C"/>
              </a:solidFill>
            </a:endParaRPr>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21018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D6CBFD-9808-4CC8-A3F2-6A881B4FAA7A}" type="datetimeFigureOut">
              <a:rPr lang="en-GB" smtClean="0">
                <a:solidFill>
                  <a:srgbClr val="465E9C"/>
                </a:solidFill>
              </a:rPr>
              <a:pPr/>
              <a:t>21/08/2024</a:t>
            </a:fld>
            <a:endParaRPr lang="en-GB">
              <a:solidFill>
                <a:srgbClr val="465E9C"/>
              </a:solidFill>
            </a:endParaRPr>
          </a:p>
        </p:txBody>
      </p:sp>
      <p:sp>
        <p:nvSpPr>
          <p:cNvPr id="6" name="Footer Placeholder 5"/>
          <p:cNvSpPr>
            <a:spLocks noGrp="1"/>
          </p:cNvSpPr>
          <p:nvPr>
            <p:ph type="ftr" sz="quarter" idx="11"/>
          </p:nvPr>
        </p:nvSpPr>
        <p:spPr/>
        <p:txBody>
          <a:bodyPr/>
          <a:lstStyle/>
          <a:p>
            <a:endParaRPr lang="en-GB">
              <a:solidFill>
                <a:srgbClr val="465E9C"/>
              </a:solidFill>
            </a:endParaRPr>
          </a:p>
        </p:txBody>
      </p:sp>
      <p:sp>
        <p:nvSpPr>
          <p:cNvPr id="7" name="Slide Number Placeholder 6"/>
          <p:cNvSpPr>
            <a:spLocks noGrp="1"/>
          </p:cNvSpPr>
          <p:nvPr>
            <p:ph type="sldNum" sz="quarter" idx="12"/>
          </p:nvPr>
        </p:nvSpPr>
        <p:spPr/>
        <p:txBody>
          <a:bodyPr/>
          <a:lstStyle/>
          <a:p>
            <a:fld id="{A8AA973D-E87C-466D-A5AD-95D43ECDC87F}" type="slidenum">
              <a:rPr lang="en-GB" smtClean="0">
                <a:solidFill>
                  <a:srgbClr val="465E9C"/>
                </a:solidFill>
              </a:rPr>
              <a:pPr/>
              <a:t>‹#›</a:t>
            </a:fld>
            <a:endParaRPr lang="en-GB">
              <a:solidFill>
                <a:srgbClr val="465E9C"/>
              </a:solidFill>
            </a:endParaRP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66954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D6CBFD-9808-4CC8-A3F2-6A881B4FAA7A}" type="datetimeFigureOut">
              <a:rPr lang="en-GB" smtClean="0">
                <a:solidFill>
                  <a:srgbClr val="465E9C"/>
                </a:solidFill>
              </a:rPr>
              <a:pPr/>
              <a:t>21/08/2024</a:t>
            </a:fld>
            <a:endParaRPr lang="en-GB">
              <a:solidFill>
                <a:srgbClr val="465E9C"/>
              </a:solidFill>
            </a:endParaRPr>
          </a:p>
        </p:txBody>
      </p:sp>
      <p:sp>
        <p:nvSpPr>
          <p:cNvPr id="8" name="Footer Placeholder 7"/>
          <p:cNvSpPr>
            <a:spLocks noGrp="1"/>
          </p:cNvSpPr>
          <p:nvPr>
            <p:ph type="ftr" sz="quarter" idx="11"/>
          </p:nvPr>
        </p:nvSpPr>
        <p:spPr/>
        <p:txBody>
          <a:bodyPr/>
          <a:lstStyle/>
          <a:p>
            <a:endParaRPr lang="en-GB">
              <a:solidFill>
                <a:srgbClr val="465E9C"/>
              </a:solidFill>
            </a:endParaRPr>
          </a:p>
        </p:txBody>
      </p:sp>
      <p:sp>
        <p:nvSpPr>
          <p:cNvPr id="9" name="Slide Number Placeholder 8"/>
          <p:cNvSpPr>
            <a:spLocks noGrp="1"/>
          </p:cNvSpPr>
          <p:nvPr>
            <p:ph type="sldNum" sz="quarter" idx="12"/>
          </p:nvPr>
        </p:nvSpPr>
        <p:spPr/>
        <p:txBody>
          <a:bodyPr/>
          <a:lstStyle/>
          <a:p>
            <a:fld id="{A8AA973D-E87C-466D-A5AD-95D43ECDC87F}" type="slidenum">
              <a:rPr lang="en-GB" smtClean="0">
                <a:solidFill>
                  <a:srgbClr val="465E9C"/>
                </a:solidFill>
              </a:rPr>
              <a:pPr/>
              <a:t>‹#›</a:t>
            </a:fld>
            <a:endParaRPr lang="en-GB">
              <a:solidFill>
                <a:srgbClr val="465E9C"/>
              </a:solidFill>
            </a:endParaRP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89868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D6CBFD-9808-4CC8-A3F2-6A881B4FAA7A}" type="datetimeFigureOut">
              <a:rPr lang="en-GB" smtClean="0">
                <a:solidFill>
                  <a:srgbClr val="465E9C"/>
                </a:solidFill>
              </a:rPr>
              <a:pPr/>
              <a:t>21/08/2024</a:t>
            </a:fld>
            <a:endParaRPr lang="en-GB">
              <a:solidFill>
                <a:srgbClr val="465E9C"/>
              </a:solidFill>
            </a:endParaRPr>
          </a:p>
        </p:txBody>
      </p:sp>
      <p:sp>
        <p:nvSpPr>
          <p:cNvPr id="4" name="Footer Placeholder 3"/>
          <p:cNvSpPr>
            <a:spLocks noGrp="1"/>
          </p:cNvSpPr>
          <p:nvPr>
            <p:ph type="ftr" sz="quarter" idx="11"/>
          </p:nvPr>
        </p:nvSpPr>
        <p:spPr/>
        <p:txBody>
          <a:bodyPr/>
          <a:lstStyle/>
          <a:p>
            <a:endParaRPr lang="en-GB">
              <a:solidFill>
                <a:srgbClr val="465E9C"/>
              </a:solidFill>
            </a:endParaRPr>
          </a:p>
        </p:txBody>
      </p:sp>
      <p:sp>
        <p:nvSpPr>
          <p:cNvPr id="5" name="Slide Number Placeholder 4"/>
          <p:cNvSpPr>
            <a:spLocks noGrp="1"/>
          </p:cNvSpPr>
          <p:nvPr>
            <p:ph type="sldNum" sz="quarter" idx="12"/>
          </p:nvPr>
        </p:nvSpPr>
        <p:spPr/>
        <p:txBody>
          <a:bodyPr/>
          <a:lstStyle/>
          <a:p>
            <a:fld id="{A8AA973D-E87C-466D-A5AD-95D43ECDC87F}" type="slidenum">
              <a:rPr lang="en-GB" smtClean="0">
                <a:solidFill>
                  <a:srgbClr val="465E9C"/>
                </a:solidFill>
              </a:rPr>
              <a:pPr/>
              <a:t>‹#›</a:t>
            </a:fld>
            <a:endParaRPr lang="en-GB">
              <a:solidFill>
                <a:srgbClr val="465E9C"/>
              </a:solidFill>
            </a:endParaRP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80248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D6CBFD-9808-4CC8-A3F2-6A881B4FAA7A}" type="datetimeFigureOut">
              <a:rPr lang="en-GB" smtClean="0">
                <a:solidFill>
                  <a:srgbClr val="465E9C"/>
                </a:solidFill>
              </a:rPr>
              <a:pPr/>
              <a:t>21/08/2024</a:t>
            </a:fld>
            <a:endParaRPr lang="en-GB">
              <a:solidFill>
                <a:srgbClr val="465E9C"/>
              </a:solidFill>
            </a:endParaRPr>
          </a:p>
        </p:txBody>
      </p:sp>
      <p:sp>
        <p:nvSpPr>
          <p:cNvPr id="3" name="Footer Placeholder 2"/>
          <p:cNvSpPr>
            <a:spLocks noGrp="1"/>
          </p:cNvSpPr>
          <p:nvPr>
            <p:ph type="ftr" sz="quarter" idx="11"/>
          </p:nvPr>
        </p:nvSpPr>
        <p:spPr/>
        <p:txBody>
          <a:bodyPr/>
          <a:lstStyle/>
          <a:p>
            <a:endParaRPr lang="en-GB">
              <a:solidFill>
                <a:srgbClr val="465E9C"/>
              </a:solidFill>
            </a:endParaRPr>
          </a:p>
        </p:txBody>
      </p:sp>
      <p:sp>
        <p:nvSpPr>
          <p:cNvPr id="4" name="Slide Number Placeholder 3"/>
          <p:cNvSpPr>
            <a:spLocks noGrp="1"/>
          </p:cNvSpPr>
          <p:nvPr>
            <p:ph type="sldNum" sz="quarter" idx="12"/>
          </p:nvPr>
        </p:nvSpPr>
        <p:spPr/>
        <p:txBody>
          <a:bodyPr/>
          <a:lstStyle/>
          <a:p>
            <a:fld id="{A8AA973D-E87C-466D-A5AD-95D43ECDC87F}" type="slidenum">
              <a:rPr lang="en-GB" smtClean="0">
                <a:solidFill>
                  <a:srgbClr val="465E9C"/>
                </a:solidFill>
              </a:rPr>
              <a:pPr/>
              <a:t>‹#›</a:t>
            </a:fld>
            <a:endParaRPr lang="en-GB">
              <a:solidFill>
                <a:srgbClr val="465E9C"/>
              </a:solidFill>
            </a:endParaRPr>
          </a:p>
        </p:txBody>
      </p:sp>
    </p:spTree>
    <p:extLst>
      <p:ext uri="{BB962C8B-B14F-4D97-AF65-F5344CB8AC3E}">
        <p14:creationId xmlns:p14="http://schemas.microsoft.com/office/powerpoint/2010/main" val="3951100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D6CBFD-9808-4CC8-A3F2-6A881B4FAA7A}" type="datetimeFigureOut">
              <a:rPr lang="en-GB" smtClean="0">
                <a:solidFill>
                  <a:srgbClr val="465E9C"/>
                </a:solidFill>
              </a:rPr>
              <a:pPr/>
              <a:t>21/08/2024</a:t>
            </a:fld>
            <a:endParaRPr lang="en-GB">
              <a:solidFill>
                <a:srgbClr val="465E9C"/>
              </a:solidFill>
            </a:endParaRPr>
          </a:p>
        </p:txBody>
      </p:sp>
      <p:sp>
        <p:nvSpPr>
          <p:cNvPr id="6" name="Footer Placeholder 5"/>
          <p:cNvSpPr>
            <a:spLocks noGrp="1"/>
          </p:cNvSpPr>
          <p:nvPr>
            <p:ph type="ftr" sz="quarter" idx="11"/>
          </p:nvPr>
        </p:nvSpPr>
        <p:spPr/>
        <p:txBody>
          <a:bodyPr/>
          <a:lstStyle/>
          <a:p>
            <a:endParaRPr lang="en-GB">
              <a:solidFill>
                <a:srgbClr val="465E9C"/>
              </a:solidFill>
            </a:endParaRPr>
          </a:p>
        </p:txBody>
      </p:sp>
      <p:sp>
        <p:nvSpPr>
          <p:cNvPr id="7" name="Slide Number Placeholder 6"/>
          <p:cNvSpPr>
            <a:spLocks noGrp="1"/>
          </p:cNvSpPr>
          <p:nvPr>
            <p:ph type="sldNum" sz="quarter" idx="12"/>
          </p:nvPr>
        </p:nvSpPr>
        <p:spPr/>
        <p:txBody>
          <a:bodyPr/>
          <a:lstStyle/>
          <a:p>
            <a:fld id="{A8AA973D-E87C-466D-A5AD-95D43ECDC87F}" type="slidenum">
              <a:rPr lang="en-GB" smtClean="0">
                <a:solidFill>
                  <a:srgbClr val="465E9C"/>
                </a:solidFill>
              </a:rPr>
              <a:pPr/>
              <a:t>‹#›</a:t>
            </a:fld>
            <a:endParaRPr lang="en-GB">
              <a:solidFill>
                <a:srgbClr val="465E9C"/>
              </a:solidFill>
            </a:endParaRP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5639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97D6CBFD-9808-4CC8-A3F2-6A881B4FAA7A}" type="datetimeFigureOut">
              <a:rPr lang="en-GB" smtClean="0">
                <a:solidFill>
                  <a:srgbClr val="465E9C"/>
                </a:solidFill>
              </a:rPr>
              <a:pPr/>
              <a:t>21/08/2024</a:t>
            </a:fld>
            <a:endParaRPr lang="en-GB">
              <a:solidFill>
                <a:srgbClr val="465E9C"/>
              </a:solidFill>
            </a:endParaRPr>
          </a:p>
        </p:txBody>
      </p:sp>
      <p:sp>
        <p:nvSpPr>
          <p:cNvPr id="6" name="Footer Placeholder 5"/>
          <p:cNvSpPr>
            <a:spLocks noGrp="1"/>
          </p:cNvSpPr>
          <p:nvPr>
            <p:ph type="ftr" sz="quarter" idx="11"/>
          </p:nvPr>
        </p:nvSpPr>
        <p:spPr>
          <a:xfrm>
            <a:off x="1447382" y="318640"/>
            <a:ext cx="5541004" cy="320931"/>
          </a:xfrm>
        </p:spPr>
        <p:txBody>
          <a:bodyPr/>
          <a:lstStyle/>
          <a:p>
            <a:endParaRPr lang="en-GB">
              <a:solidFill>
                <a:srgbClr val="465E9C"/>
              </a:solidFill>
            </a:endParaRPr>
          </a:p>
        </p:txBody>
      </p:sp>
      <p:sp>
        <p:nvSpPr>
          <p:cNvPr id="7" name="Slide Number Placeholder 6"/>
          <p:cNvSpPr>
            <a:spLocks noGrp="1"/>
          </p:cNvSpPr>
          <p:nvPr>
            <p:ph type="sldNum" sz="quarter" idx="12"/>
          </p:nvPr>
        </p:nvSpPr>
        <p:spPr/>
        <p:txBody>
          <a:bodyPr/>
          <a:lstStyle/>
          <a:p>
            <a:fld id="{A8AA973D-E87C-466D-A5AD-95D43ECDC87F}" type="slidenum">
              <a:rPr lang="en-GB" smtClean="0">
                <a:solidFill>
                  <a:srgbClr val="465E9C"/>
                </a:solidFill>
              </a:rPr>
              <a:pPr/>
              <a:t>‹#›</a:t>
            </a:fld>
            <a:endParaRPr lang="en-GB">
              <a:solidFill>
                <a:srgbClr val="465E9C"/>
              </a:solidFill>
            </a:endParaRPr>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91723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6CBFD-9808-4CC8-A3F2-6A881B4FAA7A}" type="datetimeFigureOut">
              <a:rPr lang="en-GB" smtClean="0">
                <a:solidFill>
                  <a:srgbClr val="465E9C"/>
                </a:solidFill>
              </a:rPr>
              <a:pPr/>
              <a:t>21/08/2024</a:t>
            </a:fld>
            <a:endParaRPr lang="en-GB">
              <a:solidFill>
                <a:srgbClr val="465E9C"/>
              </a:solidFill>
            </a:endParaRPr>
          </a:p>
        </p:txBody>
      </p:sp>
      <p:sp>
        <p:nvSpPr>
          <p:cNvPr id="5" name="Footer Placeholder 4"/>
          <p:cNvSpPr>
            <a:spLocks noGrp="1"/>
          </p:cNvSpPr>
          <p:nvPr>
            <p:ph type="ftr" sz="quarter" idx="11"/>
          </p:nvPr>
        </p:nvSpPr>
        <p:spPr/>
        <p:txBody>
          <a:bodyPr/>
          <a:lstStyle/>
          <a:p>
            <a:endParaRPr lang="en-GB">
              <a:solidFill>
                <a:srgbClr val="465E9C"/>
              </a:solidFill>
            </a:endParaRPr>
          </a:p>
        </p:txBody>
      </p:sp>
      <p:sp>
        <p:nvSpPr>
          <p:cNvPr id="6" name="Slide Number Placeholder 5"/>
          <p:cNvSpPr>
            <a:spLocks noGrp="1"/>
          </p:cNvSpPr>
          <p:nvPr>
            <p:ph type="sldNum" sz="quarter" idx="12"/>
          </p:nvPr>
        </p:nvSpPr>
        <p:spPr/>
        <p:txBody>
          <a:bodyPr/>
          <a:lstStyle/>
          <a:p>
            <a:fld id="{A8AA973D-E87C-466D-A5AD-95D43ECDC87F}" type="slidenum">
              <a:rPr lang="en-GB" smtClean="0">
                <a:solidFill>
                  <a:srgbClr val="465E9C"/>
                </a:solidFill>
              </a:rPr>
              <a:pPr/>
              <a:t>‹#›</a:t>
            </a:fld>
            <a:endParaRPr lang="en-GB">
              <a:solidFill>
                <a:srgbClr val="465E9C"/>
              </a:solidFill>
            </a:endParaRP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96697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6CBFD-9808-4CC8-A3F2-6A881B4FAA7A}" type="datetimeFigureOut">
              <a:rPr lang="en-GB" smtClean="0">
                <a:solidFill>
                  <a:srgbClr val="465E9C"/>
                </a:solidFill>
              </a:rPr>
              <a:pPr/>
              <a:t>21/08/2024</a:t>
            </a:fld>
            <a:endParaRPr lang="en-GB">
              <a:solidFill>
                <a:srgbClr val="465E9C"/>
              </a:solidFill>
            </a:endParaRPr>
          </a:p>
        </p:txBody>
      </p:sp>
      <p:sp>
        <p:nvSpPr>
          <p:cNvPr id="5" name="Footer Placeholder 4"/>
          <p:cNvSpPr>
            <a:spLocks noGrp="1"/>
          </p:cNvSpPr>
          <p:nvPr>
            <p:ph type="ftr" sz="quarter" idx="11"/>
          </p:nvPr>
        </p:nvSpPr>
        <p:spPr/>
        <p:txBody>
          <a:bodyPr/>
          <a:lstStyle/>
          <a:p>
            <a:endParaRPr lang="en-GB">
              <a:solidFill>
                <a:srgbClr val="465E9C"/>
              </a:solidFill>
            </a:endParaRPr>
          </a:p>
        </p:txBody>
      </p:sp>
      <p:sp>
        <p:nvSpPr>
          <p:cNvPr id="6" name="Slide Number Placeholder 5"/>
          <p:cNvSpPr>
            <a:spLocks noGrp="1"/>
          </p:cNvSpPr>
          <p:nvPr>
            <p:ph type="sldNum" sz="quarter" idx="12"/>
          </p:nvPr>
        </p:nvSpPr>
        <p:spPr/>
        <p:txBody>
          <a:bodyPr/>
          <a:lstStyle/>
          <a:p>
            <a:fld id="{A8AA973D-E87C-466D-A5AD-95D43ECDC87F}" type="slidenum">
              <a:rPr lang="en-GB" smtClean="0">
                <a:solidFill>
                  <a:srgbClr val="465E9C"/>
                </a:solidFill>
              </a:rPr>
              <a:pPr/>
              <a:t>‹#›</a:t>
            </a:fld>
            <a:endParaRPr lang="en-GB">
              <a:solidFill>
                <a:srgbClr val="465E9C"/>
              </a:solidFill>
            </a:endParaRPr>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66087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Custom Layout KU 01">
    <p:spTree>
      <p:nvGrpSpPr>
        <p:cNvPr id="1" name=""/>
        <p:cNvGrpSpPr/>
        <p:nvPr/>
      </p:nvGrpSpPr>
      <p:grpSpPr>
        <a:xfrm>
          <a:off x="0" y="0"/>
          <a:ext cx="0" cy="0"/>
          <a:chOff x="0" y="0"/>
          <a:chExt cx="0" cy="0"/>
        </a:xfrm>
      </p:grpSpPr>
      <p:sp>
        <p:nvSpPr>
          <p:cNvPr id="3" name="Text Placeholder 7"/>
          <p:cNvSpPr>
            <a:spLocks noGrp="1"/>
          </p:cNvSpPr>
          <p:nvPr>
            <p:ph type="body" sz="quarter" idx="10"/>
          </p:nvPr>
        </p:nvSpPr>
        <p:spPr>
          <a:xfrm>
            <a:off x="1526368" y="2650159"/>
            <a:ext cx="10056033" cy="357188"/>
          </a:xfrm>
        </p:spPr>
        <p:txBody>
          <a:bodyPr/>
          <a:lstStyle>
            <a:lvl1pPr>
              <a:buNone/>
              <a:defRPr sz="1400" b="1" baseline="0">
                <a:solidFill>
                  <a:srgbClr val="1195D3"/>
                </a:solidFill>
              </a:defRPr>
            </a:lvl1pPr>
          </a:lstStyle>
          <a:p>
            <a:pPr lvl="0"/>
            <a:r>
              <a:rPr lang="en-US"/>
              <a:t>Click to edit Master text styles</a:t>
            </a:r>
          </a:p>
        </p:txBody>
      </p:sp>
      <p:sp>
        <p:nvSpPr>
          <p:cNvPr id="6" name="Rectangle 3"/>
          <p:cNvSpPr>
            <a:spLocks noGrp="1" noChangeArrowheads="1"/>
          </p:cNvSpPr>
          <p:nvPr>
            <p:ph idx="1"/>
          </p:nvPr>
        </p:nvSpPr>
        <p:spPr bwMode="auto">
          <a:xfrm>
            <a:off x="1524000" y="3069266"/>
            <a:ext cx="10058400" cy="3352799"/>
          </a:xfrm>
          <a:prstGeom prst="rect">
            <a:avLst/>
          </a:prstGeom>
          <a:noFill/>
          <a:ln w="9525">
            <a:noFill/>
            <a:miter lim="800000"/>
            <a:headEnd/>
            <a:tailEnd/>
          </a:ln>
        </p:spPr>
        <p:txBody>
          <a:bodyPr/>
          <a:lstStyle>
            <a:lvl1pPr>
              <a:buFontTx/>
              <a:buNone/>
              <a:defRPr sz="1400" b="0" baseline="0"/>
            </a:lvl1pPr>
            <a:lvl2pPr>
              <a:defRPr sz="1400" b="0"/>
            </a:lvl2pPr>
            <a:lvl3pPr>
              <a:defRPr sz="1400" b="0"/>
            </a:lvl3pPr>
            <a:lvl4pPr>
              <a:defRPr sz="1400" b="0"/>
            </a:lvl4pPr>
            <a:lvl5pPr>
              <a:defRPr sz="1400" b="0"/>
            </a:lvl5pPr>
          </a:lstStyle>
          <a:p>
            <a:pPr lvl="0"/>
            <a:r>
              <a:rPr lang="en-US" noProof="0"/>
              <a:t>Click to edit Master text styles</a:t>
            </a:r>
          </a:p>
        </p:txBody>
      </p:sp>
      <p:sp>
        <p:nvSpPr>
          <p:cNvPr id="5" name="Title 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35589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A64E61A-0351-2F41-863C-A000997FE02F}"/>
              </a:ext>
            </a:extLst>
          </p:cNvPr>
          <p:cNvGrpSpPr/>
          <p:nvPr userDrawn="1"/>
        </p:nvGrpSpPr>
        <p:grpSpPr>
          <a:xfrm>
            <a:off x="0" y="0"/>
            <a:ext cx="12192000" cy="6858000"/>
            <a:chOff x="0" y="0"/>
            <a:chExt cx="9144000" cy="5143500"/>
          </a:xfrm>
        </p:grpSpPr>
        <p:pic>
          <p:nvPicPr>
            <p:cNvPr id="17" name="Picture 16">
              <a:extLst>
                <a:ext uri="{FF2B5EF4-FFF2-40B4-BE49-F238E27FC236}">
                  <a16:creationId xmlns:a16="http://schemas.microsoft.com/office/drawing/2014/main" id="{81EE7C19-C590-7B4F-A3B4-CE9FFB3ABF7D}"/>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8" name="Picture 17" descr="UWL PP template gradient.png">
              <a:extLst>
                <a:ext uri="{FF2B5EF4-FFF2-40B4-BE49-F238E27FC236}">
                  <a16:creationId xmlns:a16="http://schemas.microsoft.com/office/drawing/2014/main" id="{EC5153E7-7A17-8249-8FB1-13331859B2F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6407113" cy="3604001"/>
            </a:xfrm>
            <a:prstGeom prst="rect">
              <a:avLst/>
            </a:prstGeom>
          </p:spPr>
        </p:pic>
        <p:pic>
          <p:nvPicPr>
            <p:cNvPr id="19" name="Picture 18" descr="UWL+Career Universit#77A859.png">
              <a:extLst>
                <a:ext uri="{FF2B5EF4-FFF2-40B4-BE49-F238E27FC236}">
                  <a16:creationId xmlns:a16="http://schemas.microsoft.com/office/drawing/2014/main" id="{B162ABDF-6776-7D4D-80AC-C67ACDB6304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5253" y="266215"/>
              <a:ext cx="2401812" cy="540408"/>
            </a:xfrm>
            <a:prstGeom prst="rect">
              <a:avLst/>
            </a:prstGeom>
          </p:spPr>
        </p:pic>
      </p:grpSp>
      <p:pic>
        <p:nvPicPr>
          <p:cNvPr id="20" name="Content Placeholder 3">
            <a:extLst>
              <a:ext uri="{FF2B5EF4-FFF2-40B4-BE49-F238E27FC236}">
                <a16:creationId xmlns:a16="http://schemas.microsoft.com/office/drawing/2014/main" id="{912739EC-CDCD-554E-B899-3F587621FE1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61252" y="4137439"/>
            <a:ext cx="10446195" cy="1139840"/>
          </a:xfrm>
          <a:prstGeom prst="rect">
            <a:avLst/>
          </a:prstGeom>
        </p:spPr>
      </p:pic>
      <p:sp>
        <p:nvSpPr>
          <p:cNvPr id="2" name="Title 1">
            <a:extLst>
              <a:ext uri="{FF2B5EF4-FFF2-40B4-BE49-F238E27FC236}">
                <a16:creationId xmlns:a16="http://schemas.microsoft.com/office/drawing/2014/main" id="{48F44F37-70BE-1D4B-9AE4-D9EA462D3F40}"/>
              </a:ext>
            </a:extLst>
          </p:cNvPr>
          <p:cNvSpPr>
            <a:spLocks noGrp="1"/>
          </p:cNvSpPr>
          <p:nvPr>
            <p:ph type="ctrTitle"/>
          </p:nvPr>
        </p:nvSpPr>
        <p:spPr>
          <a:xfrm>
            <a:off x="1056218" y="4195481"/>
            <a:ext cx="9611783" cy="700492"/>
          </a:xfrm>
        </p:spPr>
        <p:txBody>
          <a:bodyPr anchor="b">
            <a:normAutofit/>
          </a:bodyPr>
          <a:lstStyle>
            <a:lvl1pPr algn="l">
              <a:defRPr sz="3200">
                <a:solidFill>
                  <a:schemeClr val="bg1"/>
                </a:solidFill>
              </a:defRPr>
            </a:lvl1pPr>
          </a:lstStyle>
          <a:p>
            <a:r>
              <a:rPr lang="en-GB"/>
              <a:t>Click to edit Master title style</a:t>
            </a:r>
            <a:endParaRPr lang="en-US"/>
          </a:p>
        </p:txBody>
      </p:sp>
      <p:sp>
        <p:nvSpPr>
          <p:cNvPr id="13" name="Slide Number Placeholder 5">
            <a:extLst>
              <a:ext uri="{FF2B5EF4-FFF2-40B4-BE49-F238E27FC236}">
                <a16:creationId xmlns:a16="http://schemas.microsoft.com/office/drawing/2014/main" id="{DC4302F0-B825-8A40-AA55-580443C66BC9}"/>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4" name="Footer Placeholder 4">
            <a:extLst>
              <a:ext uri="{FF2B5EF4-FFF2-40B4-BE49-F238E27FC236}">
                <a16:creationId xmlns:a16="http://schemas.microsoft.com/office/drawing/2014/main" id="{988375C5-8565-6F43-B5AD-EA5B08292645}"/>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bg1"/>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endParaRPr lang="en-US"/>
          </a:p>
        </p:txBody>
      </p:sp>
      <p:sp>
        <p:nvSpPr>
          <p:cNvPr id="11" name="Text Placeholder 4">
            <a:extLst>
              <a:ext uri="{FF2B5EF4-FFF2-40B4-BE49-F238E27FC236}">
                <a16:creationId xmlns:a16="http://schemas.microsoft.com/office/drawing/2014/main" id="{4414EEA8-DB75-0C4C-BC4F-8D7681A07658}"/>
              </a:ext>
            </a:extLst>
          </p:cNvPr>
          <p:cNvSpPr>
            <a:spLocks noGrp="1"/>
          </p:cNvSpPr>
          <p:nvPr>
            <p:ph type="body" sz="quarter" idx="10"/>
          </p:nvPr>
        </p:nvSpPr>
        <p:spPr>
          <a:xfrm>
            <a:off x="1065311" y="5185100"/>
            <a:ext cx="10071100" cy="481179"/>
          </a:xfrm>
        </p:spPr>
        <p:txBody>
          <a:bodyPr anchor="b"/>
          <a:lstStyle/>
          <a:p>
            <a:pPr lvl="0"/>
            <a:r>
              <a:rPr lang="en-GB"/>
              <a:t>Click to edit Master text styles</a:t>
            </a:r>
          </a:p>
        </p:txBody>
      </p:sp>
      <p:sp>
        <p:nvSpPr>
          <p:cNvPr id="12" name="Text Placeholder 3">
            <a:extLst>
              <a:ext uri="{FF2B5EF4-FFF2-40B4-BE49-F238E27FC236}">
                <a16:creationId xmlns:a16="http://schemas.microsoft.com/office/drawing/2014/main" id="{D8128DD8-E147-FC49-82FE-4C6633B9AC77}"/>
              </a:ext>
            </a:extLst>
          </p:cNvPr>
          <p:cNvSpPr>
            <a:spLocks noGrp="1"/>
          </p:cNvSpPr>
          <p:nvPr>
            <p:ph type="body" sz="quarter" idx="11"/>
          </p:nvPr>
        </p:nvSpPr>
        <p:spPr>
          <a:xfrm>
            <a:off x="1056218" y="5825067"/>
            <a:ext cx="10079567" cy="365125"/>
          </a:xfrm>
        </p:spPr>
        <p:txBody>
          <a:bodyPr anchor="b"/>
          <a:lstStyle>
            <a:lvl1pPr>
              <a:defRPr sz="1600"/>
            </a:lvl1pPr>
          </a:lstStyle>
          <a:p>
            <a:pPr lvl="0"/>
            <a:r>
              <a:rPr lang="en-GB"/>
              <a:t>Click to edit Master text styles</a:t>
            </a:r>
            <a:endParaRPr lang="en-US"/>
          </a:p>
        </p:txBody>
      </p:sp>
    </p:spTree>
    <p:extLst>
      <p:ext uri="{BB962C8B-B14F-4D97-AF65-F5344CB8AC3E}">
        <p14:creationId xmlns:p14="http://schemas.microsoft.com/office/powerpoint/2010/main" val="39614026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32C9764-46B0-449D-8B7B-277797F3E0FC}" type="datetime1">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355907839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8CBC9B-4A0E-4277-8E1D-EC0B2841ECB1}" type="datetime1">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113859780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C1A291-7892-4BA8-9D31-4ECF9A987741}" type="datetime1">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126052300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628BE6-6273-43F6-9DAA-B1F3BCA0DE6A}" type="datetime1">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229029059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971A1A-7C97-47D4-9A3D-21302F974C9F}" type="datetime1">
              <a:rPr lang="en-US" smtClean="0"/>
              <a:t>8/21/2024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397633260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8D7479-72CE-410D-B14A-14BFFC8A11D5}" type="datetime1">
              <a:rPr lang="en-US" smtClean="0"/>
              <a:t>8/21/2024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167861566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FEBAA8-07EF-4690-A016-A0A008E5C6BE}" type="datetime1">
              <a:rPr lang="en-US" smtClean="0"/>
              <a:t>8/21/2024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426409905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8A8C4E5-086D-4881-9640-9F22D8935180}" type="datetime1">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342736458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7EC876C-A223-4F62-88FE-EA39D5203EA7}" type="datetime1">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44409311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B8869E-D5E2-4C9F-B97D-83D46B16B79D}" type="datetime1">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31532575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D45FE-B7D0-9E4F-82D9-9092A959B20F}"/>
              </a:ext>
            </a:extLst>
          </p:cNvPr>
          <p:cNvSpPr>
            <a:spLocks noGrp="1"/>
          </p:cNvSpPr>
          <p:nvPr>
            <p:ph type="sldNum" sz="quarter" idx="10"/>
          </p:nvPr>
        </p:nvSpPr>
        <p:spPr/>
        <p:txBody>
          <a:bodyPr/>
          <a:lstStyle/>
          <a:p>
            <a:fld id="{8E7B9059-5C44-B042-9E21-3D8C513EB0EA}" type="slidenum">
              <a:rPr lang="en-US" smtClean="0"/>
              <a:pPr/>
              <a:t>‹#›</a:t>
            </a:fld>
            <a:endParaRPr lang="en-US"/>
          </a:p>
        </p:txBody>
      </p:sp>
      <p:sp>
        <p:nvSpPr>
          <p:cNvPr id="4" name="Footer Placeholder 3">
            <a:extLst>
              <a:ext uri="{FF2B5EF4-FFF2-40B4-BE49-F238E27FC236}">
                <a16:creationId xmlns:a16="http://schemas.microsoft.com/office/drawing/2014/main" id="{918B0AFF-57DA-BC4A-9E94-22C59504528A}"/>
              </a:ext>
            </a:extLst>
          </p:cNvPr>
          <p:cNvSpPr>
            <a:spLocks noGrp="1"/>
          </p:cNvSpPr>
          <p:nvPr>
            <p:ph type="ftr" sz="quarter" idx="11"/>
          </p:nvPr>
        </p:nvSpPr>
        <p:spPr/>
        <p:txBody>
          <a:bodyPr/>
          <a:lstStyle/>
          <a:p>
            <a:pPr marL="0" indent="0" algn="l">
              <a:buFont typeface="Arial" panose="020B0604020202020204" pitchFamily="34" charset="0"/>
              <a:buNone/>
            </a:pPr>
            <a:endParaRPr lang="en-US"/>
          </a:p>
        </p:txBody>
      </p:sp>
      <p:pic>
        <p:nvPicPr>
          <p:cNvPr id="7" name="Picture 6">
            <a:extLst>
              <a:ext uri="{FF2B5EF4-FFF2-40B4-BE49-F238E27FC236}">
                <a16:creationId xmlns:a16="http://schemas.microsoft.com/office/drawing/2014/main" id="{FF12963D-5C4E-8745-A2C7-95E81C54B7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50779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6C05FB-B4C9-4050-8533-8130C4AA8475}" type="datetime1">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235352222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A615198-666B-5742-BE7C-B31575A27E93}"/>
              </a:ext>
            </a:extLst>
          </p:cNvPr>
          <p:cNvSpPr>
            <a:spLocks noGrp="1"/>
          </p:cNvSpPr>
          <p:nvPr>
            <p:ph idx="1" hasCustomPrompt="1"/>
          </p:nvPr>
        </p:nvSpPr>
        <p:spPr>
          <a:xfrm>
            <a:off x="1056216" y="2804586"/>
            <a:ext cx="10297584" cy="2397335"/>
          </a:xfrm>
          <a:prstGeom prst="rect">
            <a:avLst/>
          </a:prstGeom>
        </p:spPr>
        <p:txBody>
          <a:bodyPr vert="horz" lIns="91440" tIns="45720" rIns="91440" bIns="45720" numCol="2" spcCol="180000" rtlCol="0">
            <a:normAutofit/>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sz="2133"/>
            </a:lvl1pPr>
            <a:lvl5pPr>
              <a:defRPr sz="2133" b="0" i="0">
                <a:latin typeface="Arial" panose="020B0604020202020204" pitchFamily="34" charset="0"/>
                <a:cs typeface="Arial" panose="020B0604020202020204" pitchFamily="34" charset="0"/>
              </a:defRPr>
            </a:lvl5pPr>
          </a:lstStyle>
          <a:p>
            <a:r>
              <a:rPr lang="en-US" sz="2133" b="0" i="0">
                <a:latin typeface="Arial" panose="020B0604020202020204" pitchFamily="34" charset="0"/>
                <a:cs typeface="Arial" panose="020B0604020202020204" pitchFamily="34" charset="0"/>
              </a:rPr>
              <a:t>Text body</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one</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two </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three</a:t>
            </a:r>
          </a:p>
          <a:p>
            <a:pPr marL="380990" indent="-380990">
              <a:buFont typeface="Arial" panose="020B0604020202020204" pitchFamily="34" charset="0"/>
              <a:buChar char="•"/>
            </a:pPr>
            <a:endParaRPr lang="en-US" sz="2133" b="0" i="0">
              <a:latin typeface="Arial" panose="020B0604020202020204" pitchFamily="34" charset="0"/>
              <a:cs typeface="Arial" panose="020B0604020202020204" pitchFamily="34" charset="0"/>
            </a:endParaRPr>
          </a:p>
          <a:p>
            <a:pPr marL="380990" indent="-380990">
              <a:buFont typeface="Arial" panose="020B0604020202020204" pitchFamily="34" charset="0"/>
              <a:buChar char="•"/>
            </a:pPr>
            <a:endParaRPr lang="en-US" sz="2133" b="0" i="0">
              <a:latin typeface="Arial" panose="020B0604020202020204" pitchFamily="34" charset="0"/>
              <a:cs typeface="Arial" panose="020B0604020202020204" pitchFamily="34" charset="0"/>
            </a:endParaRPr>
          </a:p>
          <a:p>
            <a:pPr marL="380990" indent="-380990">
              <a:buFont typeface="Arial" panose="020B0604020202020204" pitchFamily="34" charset="0"/>
              <a:buChar char="•"/>
            </a:pPr>
            <a:endParaRPr lang="en-US" sz="2133" b="0" i="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four</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five </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six</a:t>
            </a:r>
          </a:p>
          <a:p>
            <a:pPr marL="380990" indent="-380990">
              <a:buFont typeface="Arial" panose="020B0604020202020204" pitchFamily="34" charset="0"/>
              <a:buChar char="•"/>
            </a:pPr>
            <a:endParaRPr lang="en-US" sz="2133" b="0" i="0">
              <a:latin typeface="Arial" panose="020B0604020202020204" pitchFamily="34" charset="0"/>
              <a:cs typeface="Arial" panose="020B0604020202020204" pitchFamily="34" charset="0"/>
            </a:endParaRPr>
          </a:p>
          <a:p>
            <a:pPr lvl="4"/>
            <a:endParaRPr lang="en-US"/>
          </a:p>
        </p:txBody>
      </p:sp>
      <p:sp>
        <p:nvSpPr>
          <p:cNvPr id="9" name="Slide Number Placeholder 5">
            <a:extLst>
              <a:ext uri="{FF2B5EF4-FFF2-40B4-BE49-F238E27FC236}">
                <a16:creationId xmlns:a16="http://schemas.microsoft.com/office/drawing/2014/main" id="{A2049ED8-641B-364C-8FE6-280985E05D1D}"/>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0" name="Footer Placeholder 4">
            <a:extLst>
              <a:ext uri="{FF2B5EF4-FFF2-40B4-BE49-F238E27FC236}">
                <a16:creationId xmlns:a16="http://schemas.microsoft.com/office/drawing/2014/main" id="{CB468BB8-5B82-B544-887B-3B5A0558F32F}"/>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endParaRPr lang="en-US"/>
          </a:p>
        </p:txBody>
      </p:sp>
      <p:sp>
        <p:nvSpPr>
          <p:cNvPr id="7" name="Text Placeholder 3">
            <a:extLst>
              <a:ext uri="{FF2B5EF4-FFF2-40B4-BE49-F238E27FC236}">
                <a16:creationId xmlns:a16="http://schemas.microsoft.com/office/drawing/2014/main" id="{DADA13E7-8FF3-FA40-AC2B-A2D0318E4D02}"/>
              </a:ext>
            </a:extLst>
          </p:cNvPr>
          <p:cNvSpPr>
            <a:spLocks noGrp="1"/>
          </p:cNvSpPr>
          <p:nvPr>
            <p:ph type="body" sz="quarter" idx="10" hasCustomPrompt="1"/>
          </p:nvPr>
        </p:nvSpPr>
        <p:spPr>
          <a:xfrm>
            <a:off x="1056218" y="1869863"/>
            <a:ext cx="1029758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1421080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A615198-666B-5742-BE7C-B31575A27E93}"/>
              </a:ext>
            </a:extLst>
          </p:cNvPr>
          <p:cNvSpPr>
            <a:spLocks noGrp="1"/>
          </p:cNvSpPr>
          <p:nvPr>
            <p:ph idx="1" hasCustomPrompt="1"/>
          </p:nvPr>
        </p:nvSpPr>
        <p:spPr>
          <a:xfrm>
            <a:off x="1056216" y="2804585"/>
            <a:ext cx="10297584" cy="3371849"/>
          </a:xfrm>
          <a:prstGeom prst="rect">
            <a:avLst/>
          </a:prstGeom>
        </p:spPr>
        <p:txBody>
          <a:bodyPr vert="horz" lIns="91440" tIns="45720" rIns="91440" bIns="45720" numCol="2" spcCol="180000" rtlCol="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2133"/>
            </a:lvl1pPr>
            <a:lvl5pPr marL="2438339" indent="0">
              <a:buNone/>
              <a:defRPr sz="2133" b="0" i="0">
                <a:latin typeface="Arial" panose="020B0604020202020204" pitchFamily="34" charset="0"/>
                <a:cs typeface="Arial" panose="020B0604020202020204" pitchFamily="34" charset="0"/>
              </a:defRPr>
            </a:lvl5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133" b="0" i="0">
                <a:latin typeface="Arial" panose="020B0604020202020204" pitchFamily="34" charset="0"/>
                <a:cs typeface="Arial" panose="020B0604020202020204" pitchFamily="34" charset="0"/>
              </a:rPr>
              <a:t>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a:t>
            </a:r>
          </a:p>
        </p:txBody>
      </p:sp>
      <p:sp>
        <p:nvSpPr>
          <p:cNvPr id="9" name="Slide Number Placeholder 5">
            <a:extLst>
              <a:ext uri="{FF2B5EF4-FFF2-40B4-BE49-F238E27FC236}">
                <a16:creationId xmlns:a16="http://schemas.microsoft.com/office/drawing/2014/main" id="{A2049ED8-641B-364C-8FE6-280985E05D1D}"/>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0" name="Footer Placeholder 4">
            <a:extLst>
              <a:ext uri="{FF2B5EF4-FFF2-40B4-BE49-F238E27FC236}">
                <a16:creationId xmlns:a16="http://schemas.microsoft.com/office/drawing/2014/main" id="{CB468BB8-5B82-B544-887B-3B5A0558F32F}"/>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endParaRPr lang="en-US"/>
          </a:p>
        </p:txBody>
      </p:sp>
      <p:sp>
        <p:nvSpPr>
          <p:cNvPr id="7" name="Text Placeholder 3">
            <a:extLst>
              <a:ext uri="{FF2B5EF4-FFF2-40B4-BE49-F238E27FC236}">
                <a16:creationId xmlns:a16="http://schemas.microsoft.com/office/drawing/2014/main" id="{2F38B62D-23CE-8747-BB4F-4F58CCC653E1}"/>
              </a:ext>
            </a:extLst>
          </p:cNvPr>
          <p:cNvSpPr>
            <a:spLocks noGrp="1"/>
          </p:cNvSpPr>
          <p:nvPr>
            <p:ph type="body" sz="quarter" idx="10" hasCustomPrompt="1"/>
          </p:nvPr>
        </p:nvSpPr>
        <p:spPr>
          <a:xfrm>
            <a:off x="1056218" y="1869863"/>
            <a:ext cx="1029758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331759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66D72-36F9-4467-A8EC-695881D4CB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921920-C671-40B6-A7A0-CD0801F13E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0E25D9-AC49-46B6-B10E-9D25D4157D95}"/>
              </a:ext>
            </a:extLst>
          </p:cNvPr>
          <p:cNvSpPr>
            <a:spLocks noGrp="1"/>
          </p:cNvSpPr>
          <p:nvPr>
            <p:ph type="dt" sz="half" idx="10"/>
          </p:nvPr>
        </p:nvSpPr>
        <p:spPr/>
        <p:txBody>
          <a:bodyPr/>
          <a:lstStyle/>
          <a:p>
            <a:fld id="{F714BCB2-9086-4205-BE5B-64E6680E7DF6}" type="datetime1">
              <a:rPr lang="en-US" smtClean="0"/>
              <a:t>8/21/2024</a:t>
            </a:fld>
            <a:endParaRPr lang="en-GB"/>
          </a:p>
        </p:txBody>
      </p:sp>
      <p:sp>
        <p:nvSpPr>
          <p:cNvPr id="5" name="Footer Placeholder 4">
            <a:extLst>
              <a:ext uri="{FF2B5EF4-FFF2-40B4-BE49-F238E27FC236}">
                <a16:creationId xmlns:a16="http://schemas.microsoft.com/office/drawing/2014/main" id="{468C523F-2DC4-4E58-9168-E78081FBA8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1A74E0-C578-4064-BF6B-F8C81476385B}"/>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108773664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F5C8A-1174-49F8-B278-0FC246B836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5BE6C1-7FB1-40D2-A8B3-4700A8268E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51EF36-08F1-47CA-9194-6BC6D41F9A25}"/>
              </a:ext>
            </a:extLst>
          </p:cNvPr>
          <p:cNvSpPr>
            <a:spLocks noGrp="1"/>
          </p:cNvSpPr>
          <p:nvPr>
            <p:ph type="dt" sz="half" idx="10"/>
          </p:nvPr>
        </p:nvSpPr>
        <p:spPr/>
        <p:txBody>
          <a:bodyPr/>
          <a:lstStyle/>
          <a:p>
            <a:fld id="{04FEC50C-0864-436F-B3C5-2DEC0D781893}" type="datetime1">
              <a:rPr lang="en-US" smtClean="0"/>
              <a:t>8/21/2024</a:t>
            </a:fld>
            <a:endParaRPr lang="en-GB"/>
          </a:p>
        </p:txBody>
      </p:sp>
      <p:sp>
        <p:nvSpPr>
          <p:cNvPr id="5" name="Footer Placeholder 4">
            <a:extLst>
              <a:ext uri="{FF2B5EF4-FFF2-40B4-BE49-F238E27FC236}">
                <a16:creationId xmlns:a16="http://schemas.microsoft.com/office/drawing/2014/main" id="{F12050DE-4329-4573-8FB1-3BF3C3113C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3DF96F-945A-4A14-903B-568412A3DE38}"/>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225064746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CB5FF-BE4B-45CA-8E63-75D47C358A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39E0BD-8635-4ADA-9469-883CB071D5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3323A8-63C6-4B90-AB11-918BCE95FE43}"/>
              </a:ext>
            </a:extLst>
          </p:cNvPr>
          <p:cNvSpPr>
            <a:spLocks noGrp="1"/>
          </p:cNvSpPr>
          <p:nvPr>
            <p:ph type="dt" sz="half" idx="10"/>
          </p:nvPr>
        </p:nvSpPr>
        <p:spPr/>
        <p:txBody>
          <a:bodyPr/>
          <a:lstStyle/>
          <a:p>
            <a:fld id="{94E3782A-04AB-4082-A2C1-5CCFAE6578DE}" type="datetime1">
              <a:rPr lang="en-US" smtClean="0"/>
              <a:t>8/21/2024</a:t>
            </a:fld>
            <a:endParaRPr lang="en-GB"/>
          </a:p>
        </p:txBody>
      </p:sp>
      <p:sp>
        <p:nvSpPr>
          <p:cNvPr id="5" name="Footer Placeholder 4">
            <a:extLst>
              <a:ext uri="{FF2B5EF4-FFF2-40B4-BE49-F238E27FC236}">
                <a16:creationId xmlns:a16="http://schemas.microsoft.com/office/drawing/2014/main" id="{1C8E648E-FB86-4E06-8974-1A79C48270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58B739-B3C5-4C39-A9B4-4DC1C276FD25}"/>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207647263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1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49000">
              <a:srgbClr val="FFFFCC">
                <a:alpha val="63000"/>
              </a:srgbClr>
            </a:gs>
            <a:gs pos="0">
              <a:srgbClr val="00B0F0">
                <a:alpha val="23000"/>
              </a:srgbClr>
            </a:gs>
            <a:gs pos="100000">
              <a:srgbClr val="FF99CC">
                <a:alpha val="60000"/>
              </a:srgbClr>
            </a:gs>
          </a:gsLst>
          <a:lin ang="2700000" scaled="1"/>
          <a:tileRect/>
        </a:gra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1"/>
            <a:ext cx="12192000" cy="1439863"/>
          </a:xfrm>
          <a:prstGeom prst="rect">
            <a:avLst/>
          </a:prstGeom>
          <a:solidFill>
            <a:srgbClr val="009FDA"/>
          </a:solidFill>
          <a:ln w="9525">
            <a:noFill/>
            <a:miter lim="800000"/>
            <a:headEnd/>
            <a:tailEnd/>
          </a:ln>
          <a:effectLst/>
        </p:spPr>
        <p:txBody>
          <a:bodyPr wrap="none" anchor="ctr"/>
          <a:lstStyle/>
          <a:p>
            <a:endParaRPr lang="en-GB" sz="1800">
              <a:solidFill>
                <a:srgbClr val="000000"/>
              </a:solidFill>
            </a:endParaRPr>
          </a:p>
        </p:txBody>
      </p:sp>
      <p:sp>
        <p:nvSpPr>
          <p:cNvPr id="5123" name="Rectangle 3"/>
          <p:cNvSpPr>
            <a:spLocks noGrp="1" noChangeArrowheads="1"/>
          </p:cNvSpPr>
          <p:nvPr>
            <p:ph type="title"/>
          </p:nvPr>
        </p:nvSpPr>
        <p:spPr bwMode="auto">
          <a:xfrm>
            <a:off x="575734" y="1978026"/>
            <a:ext cx="11036300" cy="5762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5124" name="Rectangle 4"/>
          <p:cNvSpPr>
            <a:spLocks noGrp="1" noChangeArrowheads="1"/>
          </p:cNvSpPr>
          <p:nvPr>
            <p:ph type="body" idx="1"/>
          </p:nvPr>
        </p:nvSpPr>
        <p:spPr bwMode="auto">
          <a:xfrm>
            <a:off x="575734" y="2698750"/>
            <a:ext cx="11036300" cy="368257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pic>
        <p:nvPicPr>
          <p:cNvPr id="7" name="Picture 9" descr="UoL_logo_black RGB"/>
          <p:cNvPicPr>
            <a:picLocks noChangeAspect="1" noChangeArrowheads="1"/>
          </p:cNvPicPr>
          <p:nvPr/>
        </p:nvPicPr>
        <p:blipFill>
          <a:blip r:embed="rId4" cstate="print"/>
          <a:srcRect/>
          <a:stretch>
            <a:fillRect/>
          </a:stretch>
        </p:blipFill>
        <p:spPr bwMode="auto">
          <a:xfrm>
            <a:off x="8829509" y="606426"/>
            <a:ext cx="2880000" cy="617145"/>
          </a:xfrm>
          <a:prstGeom prst="rect">
            <a:avLst/>
          </a:prstGeom>
          <a:noFill/>
        </p:spPr>
      </p:pic>
      <p:pic>
        <p:nvPicPr>
          <p:cNvPr id="9" name="Picture 14" descr="Skills"/>
          <p:cNvPicPr>
            <a:picLocks noChangeAspect="1" noChangeArrowheads="1"/>
          </p:cNvPicPr>
          <p:nvPr/>
        </p:nvPicPr>
        <p:blipFill>
          <a:blip r:embed="rId5" cstate="print"/>
          <a:srcRect/>
          <a:stretch>
            <a:fillRect/>
          </a:stretch>
        </p:blipFill>
        <p:spPr bwMode="auto">
          <a:xfrm>
            <a:off x="569385" y="765175"/>
            <a:ext cx="4320116" cy="442913"/>
          </a:xfrm>
          <a:prstGeom prst="rect">
            <a:avLst/>
          </a:prstGeom>
          <a:noFill/>
          <a:ln w="9525">
            <a:noFill/>
            <a:miter lim="800000"/>
            <a:headEnd/>
            <a:tailEnd/>
          </a:ln>
        </p:spPr>
      </p:pic>
    </p:spTree>
    <p:extLst>
      <p:ext uri="{BB962C8B-B14F-4D97-AF65-F5344CB8AC3E}">
        <p14:creationId xmlns:p14="http://schemas.microsoft.com/office/powerpoint/2010/main" val="4129589145"/>
      </p:ext>
    </p:extLst>
  </p:cSld>
  <p:clrMap bg1="lt1" tx1="dk1" bg2="lt2" tx2="dk2" accent1="accent1" accent2="accent2" accent3="accent3" accent4="accent4" accent5="accent5" accent6="accent6" hlink="hlink" folHlink="folHlink"/>
  <p:sldLayoutIdLst>
    <p:sldLayoutId id="2147483686" r:id="rId1"/>
    <p:sldLayoutId id="2147483687" r:id="rId2"/>
  </p:sldLayoutIdLst>
  <p:hf hdr="0" ftr="0" dt="0"/>
  <p:txStyles>
    <p:titleStyle>
      <a:lvl1pPr algn="l" rtl="0" eaLnBrk="1" fontAlgn="base" hangingPunct="1">
        <a:spcBef>
          <a:spcPct val="0"/>
        </a:spcBef>
        <a:spcAft>
          <a:spcPct val="0"/>
        </a:spcAft>
        <a:defRPr sz="2800">
          <a:solidFill>
            <a:schemeClr val="tx2"/>
          </a:solidFill>
          <a:latin typeface="+mj-lt"/>
          <a:ea typeface="+mj-ea"/>
          <a:cs typeface="+mj-cs"/>
        </a:defRPr>
      </a:lvl1pPr>
      <a:lvl2pPr algn="l" rtl="0" eaLnBrk="1" fontAlgn="base" hangingPunct="1">
        <a:spcBef>
          <a:spcPct val="0"/>
        </a:spcBef>
        <a:spcAft>
          <a:spcPct val="0"/>
        </a:spcAft>
        <a:defRPr sz="3200">
          <a:solidFill>
            <a:schemeClr val="tx2"/>
          </a:solidFill>
          <a:latin typeface="Arial" charset="0"/>
        </a:defRPr>
      </a:lvl2pPr>
      <a:lvl3pPr algn="l" rtl="0" eaLnBrk="1" fontAlgn="base" hangingPunct="1">
        <a:spcBef>
          <a:spcPct val="0"/>
        </a:spcBef>
        <a:spcAft>
          <a:spcPct val="0"/>
        </a:spcAft>
        <a:defRPr sz="3200">
          <a:solidFill>
            <a:schemeClr val="tx2"/>
          </a:solidFill>
          <a:latin typeface="Arial" charset="0"/>
        </a:defRPr>
      </a:lvl3pPr>
      <a:lvl4pPr algn="l" rtl="0" eaLnBrk="1" fontAlgn="base" hangingPunct="1">
        <a:spcBef>
          <a:spcPct val="0"/>
        </a:spcBef>
        <a:spcAft>
          <a:spcPct val="0"/>
        </a:spcAft>
        <a:defRPr sz="3200">
          <a:solidFill>
            <a:schemeClr val="tx2"/>
          </a:solidFill>
          <a:latin typeface="Arial" charset="0"/>
        </a:defRPr>
      </a:lvl4pPr>
      <a:lvl5pPr algn="l" rtl="0" eaLnBrk="1" fontAlgn="base" hangingPunct="1">
        <a:spcBef>
          <a:spcPct val="0"/>
        </a:spcBef>
        <a:spcAft>
          <a:spcPct val="0"/>
        </a:spcAft>
        <a:defRPr sz="3200">
          <a:solidFill>
            <a:schemeClr val="tx2"/>
          </a:solidFill>
          <a:latin typeface="Arial" charset="0"/>
        </a:defRPr>
      </a:lvl5pPr>
      <a:lvl6pPr marL="457200" algn="l" rtl="0" eaLnBrk="1" fontAlgn="base" hangingPunct="1">
        <a:spcBef>
          <a:spcPct val="0"/>
        </a:spcBef>
        <a:spcAft>
          <a:spcPct val="0"/>
        </a:spcAft>
        <a:defRPr sz="3200">
          <a:solidFill>
            <a:schemeClr val="tx2"/>
          </a:solidFill>
          <a:latin typeface="Arial" charset="0"/>
        </a:defRPr>
      </a:lvl6pPr>
      <a:lvl7pPr marL="914400" algn="l" rtl="0" eaLnBrk="1" fontAlgn="base" hangingPunct="1">
        <a:spcBef>
          <a:spcPct val="0"/>
        </a:spcBef>
        <a:spcAft>
          <a:spcPct val="0"/>
        </a:spcAft>
        <a:defRPr sz="3200">
          <a:solidFill>
            <a:schemeClr val="tx2"/>
          </a:solidFill>
          <a:latin typeface="Arial" charset="0"/>
        </a:defRPr>
      </a:lvl7pPr>
      <a:lvl8pPr marL="1371600" algn="l" rtl="0" eaLnBrk="1" fontAlgn="base" hangingPunct="1">
        <a:spcBef>
          <a:spcPct val="0"/>
        </a:spcBef>
        <a:spcAft>
          <a:spcPct val="0"/>
        </a:spcAft>
        <a:defRPr sz="3200">
          <a:solidFill>
            <a:schemeClr val="tx2"/>
          </a:solidFill>
          <a:latin typeface="Arial" charset="0"/>
        </a:defRPr>
      </a:lvl8pPr>
      <a:lvl9pPr marL="1828800" algn="l" rtl="0" eaLnBrk="1" fontAlgn="base" hangingPunct="1">
        <a:spcBef>
          <a:spcPct val="0"/>
        </a:spcBef>
        <a:spcAft>
          <a:spcPct val="0"/>
        </a:spcAft>
        <a:defRPr sz="3200">
          <a:solidFill>
            <a:schemeClr val="tx2"/>
          </a:solidFill>
          <a:latin typeface="Arial" charset="0"/>
        </a:defRPr>
      </a:lvl9pPr>
    </p:titleStyle>
    <p:bodyStyle>
      <a:lvl1pPr marL="177800" indent="-177800" algn="l" rtl="0" eaLnBrk="1" fontAlgn="base" hangingPunct="1">
        <a:spcBef>
          <a:spcPct val="20000"/>
        </a:spcBef>
        <a:spcAft>
          <a:spcPct val="0"/>
        </a:spcAft>
        <a:buFont typeface="Arial" pitchFamily="34" charset="0"/>
        <a:buChar char="•"/>
        <a:defRPr sz="2400">
          <a:solidFill>
            <a:schemeClr val="tx1"/>
          </a:solidFill>
          <a:latin typeface="+mn-lt"/>
          <a:ea typeface="+mn-ea"/>
          <a:cs typeface="+mn-cs"/>
        </a:defRPr>
      </a:lvl1pPr>
      <a:lvl2pPr marL="531813" indent="-173038" algn="l" rtl="0" eaLnBrk="1" fontAlgn="base" hangingPunct="1">
        <a:spcBef>
          <a:spcPct val="20000"/>
        </a:spcBef>
        <a:spcAft>
          <a:spcPct val="0"/>
        </a:spcAft>
        <a:buFont typeface="Arial" pitchFamily="34" charset="0"/>
        <a:buChar char="–"/>
        <a:defRPr sz="2000">
          <a:solidFill>
            <a:schemeClr val="tx1"/>
          </a:solidFill>
          <a:latin typeface="+mn-lt"/>
        </a:defRPr>
      </a:lvl2pPr>
      <a:lvl3pPr marL="890588" indent="-173038" algn="l" rtl="0" eaLnBrk="1" fontAlgn="base" hangingPunct="1">
        <a:spcBef>
          <a:spcPct val="20000"/>
        </a:spcBef>
        <a:spcAft>
          <a:spcPct val="0"/>
        </a:spcAft>
        <a:buFont typeface="Arial" pitchFamily="34" charset="0"/>
        <a:buChar char="•"/>
        <a:defRPr>
          <a:solidFill>
            <a:schemeClr val="tx1"/>
          </a:solidFill>
          <a:latin typeface="+mn-lt"/>
        </a:defRPr>
      </a:lvl3pPr>
      <a:lvl4pPr marL="1249363" indent="-173038" algn="l" rtl="0" eaLnBrk="1" fontAlgn="base" hangingPunct="1">
        <a:spcBef>
          <a:spcPct val="20000"/>
        </a:spcBef>
        <a:spcAft>
          <a:spcPct val="0"/>
        </a:spcAft>
        <a:defRPr>
          <a:solidFill>
            <a:schemeClr val="tx1"/>
          </a:solidFill>
          <a:latin typeface="+mn-lt"/>
        </a:defRPr>
      </a:lvl4pPr>
      <a:lvl5pPr marL="1608138" indent="-173038" algn="l" rtl="0" eaLnBrk="1" fontAlgn="base" hangingPunct="1">
        <a:spcBef>
          <a:spcPct val="20000"/>
        </a:spcBef>
        <a:spcAft>
          <a:spcPct val="0"/>
        </a:spcAft>
        <a:defRPr>
          <a:solidFill>
            <a:schemeClr val="tx1"/>
          </a:solidFill>
          <a:latin typeface="+mn-lt"/>
        </a:defRPr>
      </a:lvl5pPr>
      <a:lvl6pPr marL="2065338" indent="-173038" algn="l" rtl="0" eaLnBrk="1" fontAlgn="base" hangingPunct="1">
        <a:spcBef>
          <a:spcPct val="20000"/>
        </a:spcBef>
        <a:spcAft>
          <a:spcPct val="0"/>
        </a:spcAft>
        <a:defRPr>
          <a:solidFill>
            <a:schemeClr val="tx1"/>
          </a:solidFill>
          <a:latin typeface="+mn-lt"/>
        </a:defRPr>
      </a:lvl6pPr>
      <a:lvl7pPr marL="2522538" indent="-173038" algn="l" rtl="0" eaLnBrk="1" fontAlgn="base" hangingPunct="1">
        <a:spcBef>
          <a:spcPct val="20000"/>
        </a:spcBef>
        <a:spcAft>
          <a:spcPct val="0"/>
        </a:spcAft>
        <a:defRPr>
          <a:solidFill>
            <a:schemeClr val="tx1"/>
          </a:solidFill>
          <a:latin typeface="+mn-lt"/>
        </a:defRPr>
      </a:lvl7pPr>
      <a:lvl8pPr marL="2979738" indent="-173038" algn="l" rtl="0" eaLnBrk="1" fontAlgn="base" hangingPunct="1">
        <a:spcBef>
          <a:spcPct val="20000"/>
        </a:spcBef>
        <a:spcAft>
          <a:spcPct val="0"/>
        </a:spcAft>
        <a:defRPr>
          <a:solidFill>
            <a:schemeClr val="tx1"/>
          </a:solidFill>
          <a:latin typeface="+mn-lt"/>
        </a:defRPr>
      </a:lvl8pPr>
      <a:lvl9pPr marL="3436938" indent="-173038" algn="l" rtl="0" eaLnBrk="1" fontAlgn="base" hangingPunct="1">
        <a:spcBef>
          <a:spcPct val="20000"/>
        </a:spcBef>
        <a:spcAft>
          <a:spcPct val="0"/>
        </a:spcAf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0336CAC-F273-B64D-8C41-DA4C5D7AB963}"/>
              </a:ext>
            </a:extLst>
          </p:cNvPr>
          <p:cNvGrpSpPr/>
          <p:nvPr userDrawn="1"/>
        </p:nvGrpSpPr>
        <p:grpSpPr>
          <a:xfrm>
            <a:off x="0" y="0"/>
            <a:ext cx="12192000" cy="6858000"/>
            <a:chOff x="0" y="0"/>
            <a:chExt cx="9144000" cy="5143500"/>
          </a:xfrm>
        </p:grpSpPr>
        <p:pic>
          <p:nvPicPr>
            <p:cNvPr id="12" name="Picture 11">
              <a:extLst>
                <a:ext uri="{FF2B5EF4-FFF2-40B4-BE49-F238E27FC236}">
                  <a16:creationId xmlns:a16="http://schemas.microsoft.com/office/drawing/2014/main" id="{80173D64-999A-E54D-BD34-6F1329E57AF1}"/>
                </a:ext>
              </a:extLst>
            </p:cNvPr>
            <p:cNvPicPr>
              <a:picLocks noChangeAspect="1"/>
            </p:cNvPicPr>
            <p:nvPr userDrawn="1"/>
          </p:nvPicPr>
          <p:blipFill>
            <a:blip r:embed="rId3"/>
            <a:stretch>
              <a:fillRect/>
            </a:stretch>
          </p:blipFill>
          <p:spPr>
            <a:xfrm>
              <a:off x="0" y="0"/>
              <a:ext cx="9144000" cy="5143500"/>
            </a:xfrm>
            <a:prstGeom prst="rect">
              <a:avLst/>
            </a:prstGeom>
          </p:spPr>
        </p:pic>
        <p:pic>
          <p:nvPicPr>
            <p:cNvPr id="13" name="Picture 12" descr="UWL PP template gradient.png">
              <a:extLst>
                <a:ext uri="{FF2B5EF4-FFF2-40B4-BE49-F238E27FC236}">
                  <a16:creationId xmlns:a16="http://schemas.microsoft.com/office/drawing/2014/main" id="{35993611-F704-7544-8E13-DF922E7913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6407113" cy="3604001"/>
            </a:xfrm>
            <a:prstGeom prst="rect">
              <a:avLst/>
            </a:prstGeom>
          </p:spPr>
        </p:pic>
        <p:pic>
          <p:nvPicPr>
            <p:cNvPr id="14" name="Picture 13" descr="UWL+Career Universit#77A859.png">
              <a:extLst>
                <a:ext uri="{FF2B5EF4-FFF2-40B4-BE49-F238E27FC236}">
                  <a16:creationId xmlns:a16="http://schemas.microsoft.com/office/drawing/2014/main" id="{F96B7F65-90BF-9D40-AB65-481E02AEBF2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5253" y="266215"/>
              <a:ext cx="2401812" cy="540408"/>
            </a:xfrm>
            <a:prstGeom prst="rect">
              <a:avLst/>
            </a:prstGeom>
          </p:spPr>
        </p:pic>
      </p:grpSp>
      <p:pic>
        <p:nvPicPr>
          <p:cNvPr id="9" name="Content Placeholder 3">
            <a:extLst>
              <a:ext uri="{FF2B5EF4-FFF2-40B4-BE49-F238E27FC236}">
                <a16:creationId xmlns:a16="http://schemas.microsoft.com/office/drawing/2014/main" id="{05514439-FE1A-9349-BEE4-D8A096903F0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61252" y="4137439"/>
            <a:ext cx="10446195" cy="1139840"/>
          </a:xfrm>
          <a:prstGeom prst="rect">
            <a:avLst/>
          </a:prstGeom>
        </p:spPr>
      </p:pic>
      <p:sp>
        <p:nvSpPr>
          <p:cNvPr id="3" name="Text Placeholder 2">
            <a:extLst>
              <a:ext uri="{FF2B5EF4-FFF2-40B4-BE49-F238E27FC236}">
                <a16:creationId xmlns:a16="http://schemas.microsoft.com/office/drawing/2014/main" id="{10258B57-7AAC-974E-891F-3FDC7A0CDD66}"/>
              </a:ext>
            </a:extLst>
          </p:cNvPr>
          <p:cNvSpPr>
            <a:spLocks noGrp="1"/>
          </p:cNvSpPr>
          <p:nvPr>
            <p:ph type="body" idx="1"/>
          </p:nvPr>
        </p:nvSpPr>
        <p:spPr>
          <a:xfrm>
            <a:off x="1065311" y="5277279"/>
            <a:ext cx="10070473" cy="899155"/>
          </a:xfrm>
          <a:prstGeom prst="rect">
            <a:avLst/>
          </a:prstGeom>
        </p:spPr>
        <p:txBody>
          <a:bodyPr vert="horz" lIns="0" tIns="45720" rIns="0" bIns="45720" rtlCol="0">
            <a:normAutofit/>
          </a:bodyPr>
          <a:lstStyle/>
          <a:p>
            <a:pPr lvl="0"/>
            <a:r>
              <a:rPr lang="en-GB"/>
              <a:t>Click to edit Master text styles</a:t>
            </a:r>
          </a:p>
          <a:p>
            <a:pPr lvl="1"/>
            <a:r>
              <a:rPr lang="en-GB"/>
              <a:t>Second level</a:t>
            </a:r>
          </a:p>
          <a:p>
            <a:pPr lvl="2"/>
            <a:r>
              <a:rPr lang="en-GB"/>
              <a:t>Third level</a:t>
            </a:r>
          </a:p>
        </p:txBody>
      </p:sp>
      <p:sp>
        <p:nvSpPr>
          <p:cNvPr id="2" name="Title Placeholder 1">
            <a:extLst>
              <a:ext uri="{FF2B5EF4-FFF2-40B4-BE49-F238E27FC236}">
                <a16:creationId xmlns:a16="http://schemas.microsoft.com/office/drawing/2014/main" id="{CCB7C7CB-633D-0C45-8D50-878243A278B6}"/>
              </a:ext>
            </a:extLst>
          </p:cNvPr>
          <p:cNvSpPr>
            <a:spLocks noGrp="1"/>
          </p:cNvSpPr>
          <p:nvPr>
            <p:ph type="title"/>
          </p:nvPr>
        </p:nvSpPr>
        <p:spPr>
          <a:xfrm>
            <a:off x="1056217" y="4233065"/>
            <a:ext cx="10249769" cy="667896"/>
          </a:xfrm>
          <a:prstGeom prst="rect">
            <a:avLst/>
          </a:prstGeom>
        </p:spPr>
        <p:txBody>
          <a:bodyPr vert="horz" lIns="0" tIns="45720" rIns="0" bIns="45720" rtlCol="0" anchor="b" anchorCtr="0">
            <a:normAutofit/>
          </a:bodyPr>
          <a:lstStyle/>
          <a:p>
            <a:r>
              <a:rPr lang="en-GB"/>
              <a:t>Click to edit Master title style</a:t>
            </a:r>
            <a:endParaRPr lang="en-US"/>
          </a:p>
        </p:txBody>
      </p:sp>
      <p:sp>
        <p:nvSpPr>
          <p:cNvPr id="8" name="Slide Number Placeholder 5">
            <a:extLst>
              <a:ext uri="{FF2B5EF4-FFF2-40B4-BE49-F238E27FC236}">
                <a16:creationId xmlns:a16="http://schemas.microsoft.com/office/drawing/2014/main" id="{5123A6E2-0DE1-EE4A-97F7-3FEE733124F1}"/>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0" name="Footer Placeholder 4">
            <a:extLst>
              <a:ext uri="{FF2B5EF4-FFF2-40B4-BE49-F238E27FC236}">
                <a16:creationId xmlns:a16="http://schemas.microsoft.com/office/drawing/2014/main" id="{CD1ED842-7B96-F247-B972-F4FEDD5A2E0D}"/>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bg1"/>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endParaRPr lang="en-US"/>
          </a:p>
        </p:txBody>
      </p:sp>
    </p:spTree>
    <p:extLst>
      <p:ext uri="{BB962C8B-B14F-4D97-AF65-F5344CB8AC3E}">
        <p14:creationId xmlns:p14="http://schemas.microsoft.com/office/powerpoint/2010/main" val="2363940805"/>
      </p:ext>
    </p:extLst>
  </p:cSld>
  <p:clrMap bg1="lt1" tx1="dk1" bg2="lt2" tx2="dk2" accent1="accent1" accent2="accent2" accent3="accent3" accent4="accent4" accent5="accent5" accent6="accent6" hlink="hlink" folHlink="folHlink"/>
  <p:sldLayoutIdLst>
    <p:sldLayoutId id="2147483691" r:id="rId1"/>
  </p:sldLayoutIdLst>
  <p:hf hdr="0" ftr="0" dt="0"/>
  <p:txStyles>
    <p:titleStyle>
      <a:lvl1pPr algn="l" defTabSz="914400" rtl="0" eaLnBrk="1" latinLnBrk="0" hangingPunct="1">
        <a:lnSpc>
          <a:spcPct val="90000"/>
        </a:lnSpc>
        <a:spcBef>
          <a:spcPct val="0"/>
        </a:spcBef>
        <a:buNone/>
        <a:defRPr sz="2400" b="1" i="1"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9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66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136E45F-65D5-3B42-8DE8-F8B5010473BE}"/>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3" name="Footer Placeholder 4">
            <a:extLst>
              <a:ext uri="{FF2B5EF4-FFF2-40B4-BE49-F238E27FC236}">
                <a16:creationId xmlns:a16="http://schemas.microsoft.com/office/drawing/2014/main" id="{ABD9CB9E-68D2-234C-A189-FE9A0D296697}"/>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endParaRPr lang="en-US"/>
          </a:p>
        </p:txBody>
      </p:sp>
      <p:cxnSp>
        <p:nvCxnSpPr>
          <p:cNvPr id="3" name="Straight Connector 2">
            <a:extLst>
              <a:ext uri="{FF2B5EF4-FFF2-40B4-BE49-F238E27FC236}">
                <a16:creationId xmlns:a16="http://schemas.microsoft.com/office/drawing/2014/main" id="{05116B4C-3B88-1143-9D0E-172F0824BDF9}"/>
              </a:ext>
            </a:extLst>
          </p:cNvPr>
          <p:cNvCxnSpPr/>
          <p:nvPr userDrawn="1"/>
        </p:nvCxnSpPr>
        <p:spPr>
          <a:xfrm>
            <a:off x="1056641" y="6136640"/>
            <a:ext cx="10079143" cy="0"/>
          </a:xfrm>
          <a:prstGeom prst="line">
            <a:avLst/>
          </a:prstGeom>
          <a:ln>
            <a:solidFill>
              <a:schemeClr val="tx2"/>
            </a:solidFill>
          </a:ln>
        </p:spPr>
        <p:style>
          <a:lnRef idx="2">
            <a:schemeClr val="accent6"/>
          </a:lnRef>
          <a:fillRef idx="0">
            <a:schemeClr val="accent6"/>
          </a:fillRef>
          <a:effectRef idx="1">
            <a:schemeClr val="accent6"/>
          </a:effectRef>
          <a:fontRef idx="minor">
            <a:schemeClr val="tx1"/>
          </a:fontRef>
        </p:style>
      </p:cxnSp>
      <p:pic>
        <p:nvPicPr>
          <p:cNvPr id="7" name="Picture 6">
            <a:extLst>
              <a:ext uri="{FF2B5EF4-FFF2-40B4-BE49-F238E27FC236}">
                <a16:creationId xmlns:a16="http://schemas.microsoft.com/office/drawing/2014/main" id="{363E8C57-D5D2-594D-AA59-6696BF2759DA}"/>
              </a:ext>
            </a:extLst>
          </p:cNvPr>
          <p:cNvPicPr>
            <a:picLocks noChangeAspect="1"/>
          </p:cNvPicPr>
          <p:nvPr userDrawn="1"/>
        </p:nvPicPr>
        <p:blipFill>
          <a:blip r:embed="rId5"/>
          <a:stretch>
            <a:fillRect/>
          </a:stretch>
        </p:blipFill>
        <p:spPr>
          <a:xfrm>
            <a:off x="-67734" y="-38947"/>
            <a:ext cx="4071217" cy="1583251"/>
          </a:xfrm>
          <a:prstGeom prst="rect">
            <a:avLst/>
          </a:prstGeom>
        </p:spPr>
      </p:pic>
    </p:spTree>
    <p:extLst>
      <p:ext uri="{BB962C8B-B14F-4D97-AF65-F5344CB8AC3E}">
        <p14:creationId xmlns:p14="http://schemas.microsoft.com/office/powerpoint/2010/main" val="2355652175"/>
      </p:ext>
    </p:extLst>
  </p:cSld>
  <p:clrMap bg1="lt1" tx1="dk1" bg2="lt2" tx2="dk2" accent1="accent1" accent2="accent2" accent3="accent3" accent4="accent4" accent5="accent5" accent6="accent6" hlink="hlink" folHlink="folHlink"/>
  <p:sldLayoutIdLst>
    <p:sldLayoutId id="2147483724" r:id="rId1"/>
    <p:sldLayoutId id="2147483678" r:id="rId2"/>
    <p:sldLayoutId id="2147483705"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67" userDrawn="1">
          <p15:clr>
            <a:srgbClr val="F26B43"/>
          </p15:clr>
        </p15:guide>
        <p15:guide id="2" pos="665"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AF2985-CA0F-41D5-BA2A-6021D04A51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C72DA95-C3B5-4844-B632-1C13424B8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AF6580-E0EF-4034-BD0F-2BC2827EC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8FBC6-66F2-4705-8AA8-F9D8D7B0D694}" type="datetime1">
              <a:rPr lang="en-US" smtClean="0"/>
              <a:t>8/21/2024</a:t>
            </a:fld>
            <a:endParaRPr lang="en-GB"/>
          </a:p>
        </p:txBody>
      </p:sp>
      <p:sp>
        <p:nvSpPr>
          <p:cNvPr id="5" name="Footer Placeholder 4">
            <a:extLst>
              <a:ext uri="{FF2B5EF4-FFF2-40B4-BE49-F238E27FC236}">
                <a16:creationId xmlns:a16="http://schemas.microsoft.com/office/drawing/2014/main" id="{6FA81035-5662-4B0D-A7B3-70E212A5EE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5036078-EB5E-4C46-B563-7D2DE36765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B37B4D-B1ED-498C-8838-3D6A4F27AD60}" type="slidenum">
              <a:rPr lang="en-GB" smtClean="0"/>
              <a:t>‹#›</a:t>
            </a:fld>
            <a:endParaRPr lang="en-GB"/>
          </a:p>
        </p:txBody>
      </p:sp>
    </p:spTree>
    <p:extLst>
      <p:ext uri="{BB962C8B-B14F-4D97-AF65-F5344CB8AC3E}">
        <p14:creationId xmlns:p14="http://schemas.microsoft.com/office/powerpoint/2010/main" val="354989098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alpha val="0"/>
          </a:srgbClr>
        </a:solid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8/21/2024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19602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3000">
              <a:srgbClr val="FFCCFF">
                <a:alpha val="16863"/>
              </a:srgbClr>
            </a:gs>
            <a:gs pos="27000">
              <a:srgbClr val="CCCCFF">
                <a:alpha val="16863"/>
              </a:srgbClr>
            </a:gs>
            <a:gs pos="11000">
              <a:schemeClr val="bg1"/>
            </a:gs>
            <a:gs pos="83000">
              <a:schemeClr val="bg1"/>
            </a:gs>
            <a:gs pos="70000">
              <a:srgbClr val="99FF99">
                <a:alpha val="39000"/>
              </a:srgb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C4F982A-1478-41AE-8F6D-7CE1A3FD592F}" type="datetime1">
              <a:rPr lang="en-US" smtClean="0"/>
              <a:t>8/21/2024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AE0E792-1772-4E74-955D-98F73C6AD9D7}" type="slidenum">
              <a:rPr lang="en-US" smtClean="0"/>
              <a:pPr/>
              <a:t>‹#›</a:t>
            </a:fld>
            <a:endParaRPr lang="en-US"/>
          </a:p>
        </p:txBody>
      </p:sp>
    </p:spTree>
    <p:extLst>
      <p:ext uri="{BB962C8B-B14F-4D97-AF65-F5344CB8AC3E}">
        <p14:creationId xmlns:p14="http://schemas.microsoft.com/office/powerpoint/2010/main" val="995861469"/>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www.freepik.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spiceworks.com/tech/artificial-intelligence/articles/what-is-chatgpt/"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hyperlink" Target="http://www.chatgpt.com/"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26529/cepsj.1494"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s://quillbot.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hyperlink" Target="https://www.humata.ai/"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 Id="rId4" Type="http://schemas.openxmlformats.org/officeDocument/2006/relationships/hyperlink" Target="https://journals.cilip.org.uk/jil/article/view/604/59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hyperlink" Target="https://www.economist.com/united-states/2024/02/28/is-googles-gemini-chatbot-woke-by-accident-or-design" TargetMode="External"/><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2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hyperlink" Target="https://www.citethemrightonline.com/sourcetype?docid=b-9781350927964&amp;tocid=b-9781350927964-217"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hyperlink" Target="https://academia.stackexchange.com/"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8.xml"/><Relationship Id="rId7" Type="http://schemas.openxmlformats.org/officeDocument/2006/relationships/diagramQuickStyle" Target="../diagrams/quickStyle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www.uwl.ac.uk/current-students/support-current-students/study-support/artificial-intelligence" TargetMode="External"/><Relationship Id="rId2" Type="http://schemas.openxmlformats.org/officeDocument/2006/relationships/hyperlink" Target="https://www.uwl.ac.uk/current-students/library/finding-and-using-information/library-subject-guides" TargetMode="External"/><Relationship Id="rId1" Type="http://schemas.openxmlformats.org/officeDocument/2006/relationships/slideLayout" Target="../slideLayouts/slideLayout24.xml"/><Relationship Id="rId5" Type="http://schemas.openxmlformats.org/officeDocument/2006/relationships/image" Target="../media/image79.png"/><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hyperlink" Target="https://www.uwl.ac.uk/current-students/library/staff-and-support-services/library-staff" TargetMode="External"/><Relationship Id="rId2" Type="http://schemas.openxmlformats.org/officeDocument/2006/relationships/hyperlink" Target="https://www.uwl.ac.uk/current-students/support-current-students/study-support/artificial-intelligence" TargetMode="External"/><Relationship Id="rId1" Type="http://schemas.openxmlformats.org/officeDocument/2006/relationships/slideLayout" Target="../slideLayouts/slideLayout13.xml"/><Relationship Id="rId4" Type="http://schemas.openxmlformats.org/officeDocument/2006/relationships/hyperlink" Target="https://www.uwl.ac.uk/current-students/support-current-students/study-support"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hyperlink" Target="http://www.createacademyonline.com/" TargetMode="External"/><Relationship Id="rId2" Type="http://schemas.openxmlformats.org/officeDocument/2006/relationships/image" Target="../media/image80.jpeg"/><Relationship Id="rId1" Type="http://schemas.openxmlformats.org/officeDocument/2006/relationships/slideLayout" Target="../slideLayouts/slideLayout13.xml"/><Relationship Id="rId4" Type="http://schemas.openxmlformats.org/officeDocument/2006/relationships/hyperlink" Target="https://journals.cilip.org.uk/jil/article/view/14/519"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hyperlink" Target="https://pollev.com/janicefernandes764"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hyperlink" Target="https://www.unesco.org/en/digital-education/artificial-intelligence" TargetMode="External"/><Relationship Id="rId13" Type="http://schemas.openxmlformats.org/officeDocument/2006/relationships/hyperlink" Target="https://manchester-uk.libanswers.com/teaching-and-learning/faq/264824" TargetMode="External"/><Relationship Id="rId3" Type="http://schemas.openxmlformats.org/officeDocument/2006/relationships/hyperlink" Target="https://www.timeshighereducation.com/campus/confronting-generative-ai-fastchanging-higher-education-sector" TargetMode="External"/><Relationship Id="rId7" Type="http://schemas.openxmlformats.org/officeDocument/2006/relationships/hyperlink" Target="https://wonkhe.com/blogs/caution-is-needed-around-generative-ai-especially-when-work-based-learning-is-involved" TargetMode="External"/><Relationship Id="rId12" Type="http://schemas.openxmlformats.org/officeDocument/2006/relationships/hyperlink" Target="https://library.soton.ac.uk/sash/what-is-academic-integrity" TargetMode="External"/><Relationship Id="rId2" Type="http://schemas.openxmlformats.org/officeDocument/2006/relationships/hyperlink" Target="https://www.cilip.org.uk/news/661388/Can-AI-do-your-reading-for-you--should-it.htm" TargetMode="External"/><Relationship Id="rId1" Type="http://schemas.openxmlformats.org/officeDocument/2006/relationships/slideLayout" Target="../slideLayouts/slideLayout13.xml"/><Relationship Id="rId6" Type="http://schemas.openxmlformats.org/officeDocument/2006/relationships/hyperlink" Target="https://www.jisc.ac.uk/reports/artificial-intelligence-in-tertiary-education" TargetMode="External"/><Relationship Id="rId11" Type="http://schemas.openxmlformats.org/officeDocument/2006/relationships/hyperlink" Target="https://www.youtube.com/watch?v=AnTR_ubb1LU&amp;ab_channel=UABAlumni" TargetMode="External"/><Relationship Id="rId5" Type="http://schemas.openxmlformats.org/officeDocument/2006/relationships/hyperlink" Target="https://www.linkedin.com/pulse/role-ai-education-inspiroz/" TargetMode="External"/><Relationship Id="rId10" Type="http://schemas.openxmlformats.org/officeDocument/2006/relationships/hyperlink" Target="https://journals.sagepub.com/doi/10.1177/09610006221142029" TargetMode="External"/><Relationship Id="rId4" Type="http://schemas.openxmlformats.org/officeDocument/2006/relationships/hyperlink" Target="https://www.hepi.ac.uk/2023/10/11/how-can-we-utilise-ai-in-higher-education" TargetMode="External"/><Relationship Id="rId9" Type="http://schemas.openxmlformats.org/officeDocument/2006/relationships/hyperlink" Target="https://repository.jisc.ac.uk/9232/1/ai-in-tertiary-education-a-summary-of-the-current-state-of-play-september-2023.pdf" TargetMode="External"/><Relationship Id="rId14" Type="http://schemas.openxmlformats.org/officeDocument/2006/relationships/hyperlink" Target="https://libguides.cam.ac.uk/AI"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81867E-7FA9-427D-B82E-3945B03BFBAE}"/>
              </a:ext>
            </a:extLst>
          </p:cNvPr>
          <p:cNvSpPr txBox="1"/>
          <p:nvPr/>
        </p:nvSpPr>
        <p:spPr>
          <a:xfrm>
            <a:off x="7925345" y="5117114"/>
            <a:ext cx="36575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noProof="0" dirty="0" err="1">
                <a:ln>
                  <a:noFill/>
                </a:ln>
                <a:solidFill>
                  <a:srgbClr val="5B9BD5">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Dr.</a:t>
            </a:r>
            <a:r>
              <a:rPr kumimoji="0" lang="en-GB" sz="1600" b="1"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 Janice Fernandes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5B9BD5">
                    <a:lumMod val="50000"/>
                  </a:srgbClr>
                </a:solidFill>
                <a:latin typeface="Arial" panose="020B0604020202020204" pitchFamily="34" charset="0"/>
                <a:ea typeface="Tahoma" panose="020B0604030504040204" pitchFamily="34" charset="0"/>
                <a:cs typeface="Arial" panose="020B0604020202020204" pitchFamily="34" charset="0"/>
              </a:rPr>
              <a:t>Academic Support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University of West London – U.K.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CEDB380-3332-4273-A3A1-4E30816B9AC8}"/>
              </a:ext>
            </a:extLst>
          </p:cNvPr>
          <p:cNvSpPr txBox="1"/>
          <p:nvPr/>
        </p:nvSpPr>
        <p:spPr>
          <a:xfrm>
            <a:off x="746761" y="5286391"/>
            <a:ext cx="359881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5B9BD5">
                    <a:lumMod val="50000"/>
                  </a:srgbClr>
                </a:solidFill>
                <a:latin typeface="Tahoma" panose="020B0604030504040204" pitchFamily="34" charset="0"/>
                <a:ea typeface="Tahoma" panose="020B0604030504040204" pitchFamily="34" charset="0"/>
                <a:cs typeface="Tahoma" panose="020B0604030504040204" pitchFamily="34" charset="0"/>
              </a:rPr>
              <a:t>2</a:t>
            </a:r>
            <a:r>
              <a:rPr lang="en-GB" sz="1400" b="1" baseline="30000" dirty="0">
                <a:solidFill>
                  <a:srgbClr val="5B9BD5">
                    <a:lumMod val="50000"/>
                  </a:srgbClr>
                </a:solidFill>
                <a:latin typeface="Tahoma" panose="020B0604030504040204" pitchFamily="34" charset="0"/>
                <a:ea typeface="Tahoma" panose="020B0604030504040204" pitchFamily="34" charset="0"/>
                <a:cs typeface="Tahoma" panose="020B0604030504040204" pitchFamily="34" charset="0"/>
              </a:rPr>
              <a:t>nd</a:t>
            </a:r>
            <a:r>
              <a:rPr lang="en-GB" sz="1400" b="1" dirty="0">
                <a:solidFill>
                  <a:srgbClr val="5B9BD5">
                    <a:lumMod val="50000"/>
                  </a:srgbClr>
                </a:solidFill>
                <a:latin typeface="Tahoma" panose="020B0604030504040204" pitchFamily="34" charset="0"/>
                <a:ea typeface="Tahoma" panose="020B0604030504040204" pitchFamily="34" charset="0"/>
                <a:cs typeface="Tahoma" panose="020B0604030504040204" pitchFamily="34" charset="0"/>
              </a:rPr>
              <a:t> </a:t>
            </a:r>
            <a:r>
              <a:rPr kumimoji="0" lang="en-GB" sz="1400" b="1"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July  2024</a:t>
            </a:r>
          </a:p>
        </p:txBody>
      </p:sp>
      <p:sp>
        <p:nvSpPr>
          <p:cNvPr id="2" name="Slide Number Placeholder 1">
            <a:extLst>
              <a:ext uri="{FF2B5EF4-FFF2-40B4-BE49-F238E27FC236}">
                <a16:creationId xmlns:a16="http://schemas.microsoft.com/office/drawing/2014/main" id="{F3692F78-0F8D-48A1-A90D-4C93E1DB446B}"/>
              </a:ext>
            </a:extLst>
          </p:cNvPr>
          <p:cNvSpPr>
            <a:spLocks noGrp="1"/>
          </p:cNvSpPr>
          <p:nvPr>
            <p:ph type="sldNum" sz="quarter" idx="12"/>
          </p:nvPr>
        </p:nvSpPr>
        <p:spPr/>
        <p:txBody>
          <a:bodyPr/>
          <a:lstStyle/>
          <a:p>
            <a:fld id="{10B37B4D-B1ED-498C-8838-3D6A4F27AD60}" type="slidenum">
              <a:rPr lang="en-GB" smtClean="0"/>
              <a:t>1</a:t>
            </a:fld>
            <a:endParaRPr lang="en-GB"/>
          </a:p>
        </p:txBody>
      </p:sp>
      <p:sp>
        <p:nvSpPr>
          <p:cNvPr id="7" name="Title 3">
            <a:extLst>
              <a:ext uri="{FF2B5EF4-FFF2-40B4-BE49-F238E27FC236}">
                <a16:creationId xmlns:a16="http://schemas.microsoft.com/office/drawing/2014/main" id="{2DCB6481-1177-4168-90BB-154DD379A900}"/>
              </a:ext>
            </a:extLst>
          </p:cNvPr>
          <p:cNvSpPr txBox="1">
            <a:spLocks/>
          </p:cNvSpPr>
          <p:nvPr/>
        </p:nvSpPr>
        <p:spPr>
          <a:xfrm>
            <a:off x="1647165" y="310414"/>
            <a:ext cx="9130052" cy="16369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2060"/>
                </a:solidFill>
                <a:latin typeface="Amasis MT Pro Black" panose="02040A04050005020304" pitchFamily="18" charset="0"/>
              </a:rPr>
              <a:t>Artificial Intelligence Tools </a:t>
            </a:r>
            <a:r>
              <a:rPr lang="en-GB" sz="4000" b="1" dirty="0">
                <a:solidFill>
                  <a:srgbClr val="002060"/>
                </a:solidFill>
                <a:latin typeface="Amasis MT Pro Black" panose="02040A04050005020304" pitchFamily="18" charset="0"/>
              </a:rPr>
              <a:t>:  </a:t>
            </a:r>
          </a:p>
          <a:p>
            <a:pPr algn="ctr"/>
            <a:r>
              <a:rPr lang="en-GB" sz="4200" b="1" dirty="0">
                <a:solidFill>
                  <a:srgbClr val="C00000"/>
                </a:solidFill>
              </a:rPr>
              <a:t>Keeping pace or staying ahead </a:t>
            </a:r>
            <a:endParaRPr lang="en-US" sz="4200" b="1" dirty="0">
              <a:solidFill>
                <a:srgbClr val="C00000"/>
              </a:solidFill>
            </a:endParaRPr>
          </a:p>
        </p:txBody>
      </p:sp>
      <p:pic>
        <p:nvPicPr>
          <p:cNvPr id="1030" name="Picture 6" descr="Portrait of person and ai robot">
            <a:extLst>
              <a:ext uri="{FF2B5EF4-FFF2-40B4-BE49-F238E27FC236}">
                <a16:creationId xmlns:a16="http://schemas.microsoft.com/office/drawing/2014/main" id="{166D9CEC-358B-C970-2B3B-37C1F46E8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568" y="2202679"/>
            <a:ext cx="4208206" cy="28032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D26F28-1FB3-1588-AC68-B8559BF08580}"/>
              </a:ext>
            </a:extLst>
          </p:cNvPr>
          <p:cNvSpPr txBox="1"/>
          <p:nvPr/>
        </p:nvSpPr>
        <p:spPr>
          <a:xfrm>
            <a:off x="4227871" y="4950932"/>
            <a:ext cx="3657599" cy="307777"/>
          </a:xfrm>
          <a:prstGeom prst="rect">
            <a:avLst/>
          </a:prstGeom>
          <a:noFill/>
        </p:spPr>
        <p:txBody>
          <a:bodyPr wrap="square">
            <a:spAutoFit/>
          </a:bodyPr>
          <a:lstStyle/>
          <a:p>
            <a:r>
              <a:rPr lang="en-GB" sz="1400" dirty="0"/>
              <a:t>An AI generated image from </a:t>
            </a:r>
            <a:r>
              <a:rPr lang="en-GB" sz="1400" dirty="0">
                <a:hlinkClick r:id="rId4"/>
              </a:rPr>
              <a:t>www.freepik.com</a:t>
            </a:r>
            <a:r>
              <a:rPr lang="en-GB" sz="1400" dirty="0"/>
              <a:t> </a:t>
            </a:r>
          </a:p>
        </p:txBody>
      </p:sp>
    </p:spTree>
    <p:extLst>
      <p:ext uri="{BB962C8B-B14F-4D97-AF65-F5344CB8AC3E}">
        <p14:creationId xmlns:p14="http://schemas.microsoft.com/office/powerpoint/2010/main" val="16357902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53" presetClass="entr" presetSubtype="16" fill="hold" nodeType="afterEffect">
                                  <p:stCondLst>
                                    <p:cond delay="0"/>
                                  </p:stCondLst>
                                  <p:childTnLst>
                                    <p:set>
                                      <p:cBhvr>
                                        <p:cTn id="21" dur="1" fill="hold">
                                          <p:stCondLst>
                                            <p:cond delay="0"/>
                                          </p:stCondLst>
                                        </p:cTn>
                                        <p:tgtEl>
                                          <p:spTgt spid="1030"/>
                                        </p:tgtEl>
                                        <p:attrNameLst>
                                          <p:attrName>style.visibility</p:attrName>
                                        </p:attrNameLst>
                                      </p:cBhvr>
                                      <p:to>
                                        <p:strVal val="visible"/>
                                      </p:to>
                                    </p:set>
                                    <p:anim calcmode="lin" valueType="num">
                                      <p:cBhvr>
                                        <p:cTn id="22" dur="3000" fill="hold"/>
                                        <p:tgtEl>
                                          <p:spTgt spid="1030"/>
                                        </p:tgtEl>
                                        <p:attrNameLst>
                                          <p:attrName>ppt_w</p:attrName>
                                        </p:attrNameLst>
                                      </p:cBhvr>
                                      <p:tavLst>
                                        <p:tav tm="0">
                                          <p:val>
                                            <p:fltVal val="0"/>
                                          </p:val>
                                        </p:tav>
                                        <p:tav tm="100000">
                                          <p:val>
                                            <p:strVal val="#ppt_w"/>
                                          </p:val>
                                        </p:tav>
                                      </p:tavLst>
                                    </p:anim>
                                    <p:anim calcmode="lin" valueType="num">
                                      <p:cBhvr>
                                        <p:cTn id="23" dur="3000" fill="hold"/>
                                        <p:tgtEl>
                                          <p:spTgt spid="1030"/>
                                        </p:tgtEl>
                                        <p:attrNameLst>
                                          <p:attrName>ppt_h</p:attrName>
                                        </p:attrNameLst>
                                      </p:cBhvr>
                                      <p:tavLst>
                                        <p:tav tm="0">
                                          <p:val>
                                            <p:fltVal val="0"/>
                                          </p:val>
                                        </p:tav>
                                        <p:tav tm="100000">
                                          <p:val>
                                            <p:strVal val="#ppt_h"/>
                                          </p:val>
                                        </p:tav>
                                      </p:tavLst>
                                    </p:anim>
                                    <p:animEffect transition="in" filter="fade">
                                      <p:cBhvr>
                                        <p:cTn id="24" dur="3000"/>
                                        <p:tgtEl>
                                          <p:spTgt spid="1030"/>
                                        </p:tgtEl>
                                      </p:cBhvr>
                                    </p:animEffect>
                                  </p:childTnLst>
                                </p:cTn>
                              </p:par>
                            </p:childTnLst>
                          </p:cTn>
                        </p:par>
                        <p:par>
                          <p:cTn id="25" fill="hold">
                            <p:stCondLst>
                              <p:cond delay="6000"/>
                            </p:stCondLst>
                            <p:childTnLst>
                              <p:par>
                                <p:cTn id="26" presetID="10"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14851C-BBD1-4255-A14E-B2FC566D3DEE}"/>
              </a:ext>
            </a:extLst>
          </p:cNvPr>
          <p:cNvSpPr>
            <a:spLocks noGrp="1"/>
          </p:cNvSpPr>
          <p:nvPr>
            <p:ph type="sldNum" sz="quarter" idx="12"/>
          </p:nvPr>
        </p:nvSpPr>
        <p:spPr/>
        <p:txBody>
          <a:bodyPr/>
          <a:lstStyle/>
          <a:p>
            <a:fld id="{10B37B4D-B1ED-498C-8838-3D6A4F27AD60}" type="slidenum">
              <a:rPr lang="en-GB" smtClean="0"/>
              <a:t>10</a:t>
            </a:fld>
            <a:endParaRPr lang="en-GB"/>
          </a:p>
        </p:txBody>
      </p:sp>
      <p:sp>
        <p:nvSpPr>
          <p:cNvPr id="3" name="TextBox 2">
            <a:extLst>
              <a:ext uri="{FF2B5EF4-FFF2-40B4-BE49-F238E27FC236}">
                <a16:creationId xmlns:a16="http://schemas.microsoft.com/office/drawing/2014/main" id="{0815965C-E210-4BA8-A5FA-D3A20627804D}"/>
              </a:ext>
            </a:extLst>
          </p:cNvPr>
          <p:cNvSpPr txBox="1"/>
          <p:nvPr/>
        </p:nvSpPr>
        <p:spPr>
          <a:xfrm>
            <a:off x="1398793" y="1269014"/>
            <a:ext cx="2408207" cy="461665"/>
          </a:xfrm>
          <a:prstGeom prst="rect">
            <a:avLst/>
          </a:prstGeom>
          <a:noFill/>
          <a:ln w="31750">
            <a:solidFill>
              <a:srgbClr val="C00000"/>
            </a:solidFill>
          </a:ln>
        </p:spPr>
        <p:txBody>
          <a:bodyPr wrap="square" rtlCol="0">
            <a:spAutoFit/>
          </a:bodyPr>
          <a:lstStyle/>
          <a:p>
            <a:r>
              <a:rPr lang="en-GB" sz="2400" b="1" dirty="0">
                <a:solidFill>
                  <a:srgbClr val="002060"/>
                </a:solidFill>
                <a:latin typeface="Arial" panose="020B0604020202020204" pitchFamily="34" charset="0"/>
                <a:cs typeface="Arial" panose="020B0604020202020204" pitchFamily="34" charset="0"/>
              </a:rPr>
              <a:t>Generative AI</a:t>
            </a:r>
          </a:p>
        </p:txBody>
      </p:sp>
      <p:sp>
        <p:nvSpPr>
          <p:cNvPr id="4" name="TextBox 3">
            <a:extLst>
              <a:ext uri="{FF2B5EF4-FFF2-40B4-BE49-F238E27FC236}">
                <a16:creationId xmlns:a16="http://schemas.microsoft.com/office/drawing/2014/main" id="{83873859-41C3-4466-B2E1-1C3C79140E47}"/>
              </a:ext>
            </a:extLst>
          </p:cNvPr>
          <p:cNvSpPr txBox="1"/>
          <p:nvPr/>
        </p:nvSpPr>
        <p:spPr>
          <a:xfrm>
            <a:off x="3283235" y="3581192"/>
            <a:ext cx="1988388" cy="461665"/>
          </a:xfrm>
          <a:prstGeom prst="rect">
            <a:avLst/>
          </a:prstGeom>
          <a:noFill/>
          <a:ln w="31750">
            <a:solidFill>
              <a:srgbClr val="C00000"/>
            </a:solidFill>
          </a:ln>
        </p:spPr>
        <p:txBody>
          <a:bodyPr wrap="square" rtlCol="0">
            <a:spAutoFit/>
          </a:bodyPr>
          <a:lstStyle/>
          <a:p>
            <a:pPr algn="ctr"/>
            <a:r>
              <a:rPr lang="en-GB" sz="2400" b="1" dirty="0">
                <a:solidFill>
                  <a:srgbClr val="002060"/>
                </a:solidFill>
                <a:latin typeface="Arial" panose="020B0604020202020204" pitchFamily="34" charset="0"/>
                <a:cs typeface="Arial" panose="020B0604020202020204" pitchFamily="34" charset="0"/>
              </a:rPr>
              <a:t>Chatbots</a:t>
            </a:r>
          </a:p>
        </p:txBody>
      </p:sp>
      <p:sp>
        <p:nvSpPr>
          <p:cNvPr id="5" name="TextBox 4">
            <a:extLst>
              <a:ext uri="{FF2B5EF4-FFF2-40B4-BE49-F238E27FC236}">
                <a16:creationId xmlns:a16="http://schemas.microsoft.com/office/drawing/2014/main" id="{BB912387-7F82-42CC-950C-E7663677E6FE}"/>
              </a:ext>
            </a:extLst>
          </p:cNvPr>
          <p:cNvSpPr txBox="1"/>
          <p:nvPr/>
        </p:nvSpPr>
        <p:spPr>
          <a:xfrm>
            <a:off x="6490750" y="4361961"/>
            <a:ext cx="1799153" cy="461665"/>
          </a:xfrm>
          <a:prstGeom prst="rect">
            <a:avLst/>
          </a:prstGeom>
          <a:noFill/>
          <a:ln w="31750">
            <a:solidFill>
              <a:srgbClr val="C00000"/>
            </a:solidFill>
          </a:ln>
        </p:spPr>
        <p:txBody>
          <a:bodyPr wrap="square" rtlCol="0">
            <a:spAutoFit/>
          </a:bodyPr>
          <a:lstStyle/>
          <a:p>
            <a:r>
              <a:rPr lang="en-GB" sz="2400" b="1" dirty="0">
                <a:solidFill>
                  <a:srgbClr val="002060"/>
                </a:solidFill>
                <a:latin typeface="Arial" panose="020B0604020202020204" pitchFamily="34" charset="0"/>
                <a:cs typeface="Arial" panose="020B0604020202020204" pitchFamily="34" charset="0"/>
              </a:rPr>
              <a:t>Otter.ai</a:t>
            </a:r>
          </a:p>
        </p:txBody>
      </p:sp>
      <p:sp>
        <p:nvSpPr>
          <p:cNvPr id="6" name="TextBox 5">
            <a:extLst>
              <a:ext uri="{FF2B5EF4-FFF2-40B4-BE49-F238E27FC236}">
                <a16:creationId xmlns:a16="http://schemas.microsoft.com/office/drawing/2014/main" id="{58BD4AEA-B415-462B-869C-93C497CC090A}"/>
              </a:ext>
            </a:extLst>
          </p:cNvPr>
          <p:cNvSpPr txBox="1"/>
          <p:nvPr/>
        </p:nvSpPr>
        <p:spPr>
          <a:xfrm>
            <a:off x="8713169" y="4347596"/>
            <a:ext cx="1127184" cy="461665"/>
          </a:xfrm>
          <a:prstGeom prst="rect">
            <a:avLst/>
          </a:prstGeom>
          <a:noFill/>
          <a:ln w="31750">
            <a:solidFill>
              <a:srgbClr val="C00000"/>
            </a:solidFill>
          </a:ln>
        </p:spPr>
        <p:txBody>
          <a:bodyPr wrap="square" rtlCol="0">
            <a:spAutoFit/>
          </a:bodyPr>
          <a:lstStyle/>
          <a:p>
            <a:r>
              <a:rPr lang="en-GB" sz="2400" b="1" dirty="0">
                <a:solidFill>
                  <a:srgbClr val="002060"/>
                </a:solidFill>
                <a:latin typeface="Arial" panose="020B0604020202020204" pitchFamily="34" charset="0"/>
                <a:cs typeface="Arial" panose="020B0604020202020204" pitchFamily="34" charset="0"/>
              </a:rPr>
              <a:t>BARD</a:t>
            </a:r>
          </a:p>
        </p:txBody>
      </p:sp>
      <p:sp>
        <p:nvSpPr>
          <p:cNvPr id="7" name="TextBox 6">
            <a:extLst>
              <a:ext uri="{FF2B5EF4-FFF2-40B4-BE49-F238E27FC236}">
                <a16:creationId xmlns:a16="http://schemas.microsoft.com/office/drawing/2014/main" id="{94ECEB89-B5B1-4E6F-A544-ABE2485A9805}"/>
              </a:ext>
            </a:extLst>
          </p:cNvPr>
          <p:cNvSpPr txBox="1"/>
          <p:nvPr/>
        </p:nvSpPr>
        <p:spPr>
          <a:xfrm>
            <a:off x="3261593" y="4361962"/>
            <a:ext cx="2809337" cy="461665"/>
          </a:xfrm>
          <a:prstGeom prst="rect">
            <a:avLst/>
          </a:prstGeom>
          <a:noFill/>
          <a:ln w="31750">
            <a:solidFill>
              <a:srgbClr val="C00000"/>
            </a:solidFill>
          </a:ln>
        </p:spPr>
        <p:txBody>
          <a:bodyPr wrap="square" rtlCol="0">
            <a:spAutoFit/>
          </a:bodyPr>
          <a:lstStyle/>
          <a:p>
            <a:pPr algn="ctr"/>
            <a:r>
              <a:rPr lang="en-GB" sz="2400" b="1" dirty="0">
                <a:solidFill>
                  <a:srgbClr val="002060"/>
                </a:solidFill>
                <a:latin typeface="Arial" panose="020B0604020202020204" pitchFamily="34" charset="0"/>
                <a:cs typeface="Arial" panose="020B0604020202020204" pitchFamily="34" charset="0"/>
              </a:rPr>
              <a:t>Deep Learning</a:t>
            </a:r>
          </a:p>
        </p:txBody>
      </p:sp>
      <p:sp>
        <p:nvSpPr>
          <p:cNvPr id="8" name="TextBox 7">
            <a:extLst>
              <a:ext uri="{FF2B5EF4-FFF2-40B4-BE49-F238E27FC236}">
                <a16:creationId xmlns:a16="http://schemas.microsoft.com/office/drawing/2014/main" id="{328D50B6-7A03-4AF9-AB89-A1A5D2A31525}"/>
              </a:ext>
            </a:extLst>
          </p:cNvPr>
          <p:cNvSpPr txBox="1"/>
          <p:nvPr/>
        </p:nvSpPr>
        <p:spPr>
          <a:xfrm>
            <a:off x="8531002" y="5370992"/>
            <a:ext cx="1558505" cy="461665"/>
          </a:xfrm>
          <a:prstGeom prst="rect">
            <a:avLst/>
          </a:prstGeom>
          <a:noFill/>
          <a:ln w="31750">
            <a:solidFill>
              <a:srgbClr val="C00000"/>
            </a:solidFill>
          </a:ln>
        </p:spPr>
        <p:txBody>
          <a:bodyPr wrap="square" rtlCol="0">
            <a:spAutoFit/>
          </a:bodyPr>
          <a:lstStyle/>
          <a:p>
            <a:r>
              <a:rPr lang="en-GB" sz="2400" b="1" dirty="0">
                <a:solidFill>
                  <a:srgbClr val="002060"/>
                </a:solidFill>
                <a:latin typeface="Arial" panose="020B0604020202020204" pitchFamily="34" charset="0"/>
                <a:cs typeface="Arial" panose="020B0604020202020204" pitchFamily="34" charset="0"/>
              </a:rPr>
              <a:t>DALL-E</a:t>
            </a:r>
          </a:p>
        </p:txBody>
      </p:sp>
      <p:sp>
        <p:nvSpPr>
          <p:cNvPr id="9" name="TextBox 8">
            <a:extLst>
              <a:ext uri="{FF2B5EF4-FFF2-40B4-BE49-F238E27FC236}">
                <a16:creationId xmlns:a16="http://schemas.microsoft.com/office/drawing/2014/main" id="{5A1184D4-0469-4B26-B13B-25C7151EEF07}"/>
              </a:ext>
            </a:extLst>
          </p:cNvPr>
          <p:cNvSpPr txBox="1"/>
          <p:nvPr/>
        </p:nvSpPr>
        <p:spPr>
          <a:xfrm>
            <a:off x="8560049" y="3525412"/>
            <a:ext cx="1433423" cy="461665"/>
          </a:xfrm>
          <a:prstGeom prst="rect">
            <a:avLst/>
          </a:prstGeom>
          <a:noFill/>
          <a:ln w="31750">
            <a:solidFill>
              <a:srgbClr val="C00000"/>
            </a:solidFill>
          </a:ln>
        </p:spPr>
        <p:txBody>
          <a:bodyPr wrap="square" rtlCol="0">
            <a:spAutoFit/>
          </a:bodyPr>
          <a:lstStyle/>
          <a:p>
            <a:r>
              <a:rPr lang="en-GB" sz="2400" b="1" dirty="0" err="1">
                <a:solidFill>
                  <a:srgbClr val="002060"/>
                </a:solidFill>
                <a:latin typeface="Arial" panose="020B0604020202020204" pitchFamily="34" charset="0"/>
                <a:cs typeface="Arial" panose="020B0604020202020204" pitchFamily="34" charset="0"/>
              </a:rPr>
              <a:t>OpenAI</a:t>
            </a:r>
            <a:endParaRPr lang="en-GB" sz="2400" b="1" dirty="0">
              <a:solidFill>
                <a:srgbClr val="00206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6DA4E0D-1BD4-43C3-8B0E-B0ED1281793C}"/>
              </a:ext>
            </a:extLst>
          </p:cNvPr>
          <p:cNvSpPr txBox="1"/>
          <p:nvPr/>
        </p:nvSpPr>
        <p:spPr>
          <a:xfrm>
            <a:off x="4104729" y="2077581"/>
            <a:ext cx="1498121" cy="461665"/>
          </a:xfrm>
          <a:prstGeom prst="rect">
            <a:avLst/>
          </a:prstGeom>
          <a:noFill/>
          <a:ln w="31750">
            <a:solidFill>
              <a:srgbClr val="C00000"/>
            </a:solidFill>
          </a:ln>
        </p:spPr>
        <p:txBody>
          <a:bodyPr wrap="square" rtlCol="0">
            <a:spAutoFit/>
          </a:bodyPr>
          <a:lstStyle/>
          <a:p>
            <a:r>
              <a:rPr lang="en-GB" sz="2400" b="1" dirty="0">
                <a:solidFill>
                  <a:srgbClr val="002060"/>
                </a:solidFill>
                <a:latin typeface="Arial" panose="020B0604020202020204" pitchFamily="34" charset="0"/>
                <a:cs typeface="Arial" panose="020B0604020202020204" pitchFamily="34" charset="0"/>
              </a:rPr>
              <a:t>SOPHIA</a:t>
            </a:r>
          </a:p>
        </p:txBody>
      </p:sp>
      <p:pic>
        <p:nvPicPr>
          <p:cNvPr id="13" name="Picture 12">
            <a:extLst>
              <a:ext uri="{FF2B5EF4-FFF2-40B4-BE49-F238E27FC236}">
                <a16:creationId xmlns:a16="http://schemas.microsoft.com/office/drawing/2014/main" id="{5CCBBEF9-C438-44D0-A150-D0ADD57AB318}"/>
              </a:ext>
            </a:extLst>
          </p:cNvPr>
          <p:cNvPicPr>
            <a:picLocks noChangeAspect="1"/>
          </p:cNvPicPr>
          <p:nvPr/>
        </p:nvPicPr>
        <p:blipFill>
          <a:blip r:embed="rId2"/>
          <a:stretch>
            <a:fillRect/>
          </a:stretch>
        </p:blipFill>
        <p:spPr>
          <a:xfrm>
            <a:off x="4427334" y="5121786"/>
            <a:ext cx="3942271" cy="960079"/>
          </a:xfrm>
          <a:prstGeom prst="rect">
            <a:avLst/>
          </a:prstGeom>
          <a:ln w="31750">
            <a:solidFill>
              <a:srgbClr val="C00000"/>
            </a:solidFill>
          </a:ln>
        </p:spPr>
      </p:pic>
      <p:sp>
        <p:nvSpPr>
          <p:cNvPr id="16" name="TextBox 15">
            <a:extLst>
              <a:ext uri="{FF2B5EF4-FFF2-40B4-BE49-F238E27FC236}">
                <a16:creationId xmlns:a16="http://schemas.microsoft.com/office/drawing/2014/main" id="{98FB6CD6-858A-40AB-9014-0349C1E96E8D}"/>
              </a:ext>
            </a:extLst>
          </p:cNvPr>
          <p:cNvSpPr txBox="1"/>
          <p:nvPr/>
        </p:nvSpPr>
        <p:spPr>
          <a:xfrm>
            <a:off x="1262176" y="2851710"/>
            <a:ext cx="3822837" cy="461665"/>
          </a:xfrm>
          <a:prstGeom prst="rect">
            <a:avLst/>
          </a:prstGeom>
          <a:noFill/>
          <a:ln w="31750">
            <a:solidFill>
              <a:srgbClr val="C00000"/>
            </a:solidFill>
          </a:ln>
        </p:spPr>
        <p:txBody>
          <a:bodyPr wrap="square" rtlCol="0">
            <a:spAutoFit/>
          </a:bodyPr>
          <a:lstStyle/>
          <a:p>
            <a:r>
              <a:rPr lang="en-GB" sz="2400" b="1" dirty="0">
                <a:solidFill>
                  <a:srgbClr val="002060"/>
                </a:solidFill>
                <a:latin typeface="Arial" panose="020B0604020202020204" pitchFamily="34" charset="0"/>
                <a:cs typeface="Arial" panose="020B0604020202020204" pitchFamily="34" charset="0"/>
              </a:rPr>
              <a:t>Large Language Models</a:t>
            </a:r>
          </a:p>
        </p:txBody>
      </p:sp>
      <p:sp>
        <p:nvSpPr>
          <p:cNvPr id="19" name="TextBox 18">
            <a:extLst>
              <a:ext uri="{FF2B5EF4-FFF2-40B4-BE49-F238E27FC236}">
                <a16:creationId xmlns:a16="http://schemas.microsoft.com/office/drawing/2014/main" id="{761F55C4-F3F1-44E1-945C-7A78FA2505BC}"/>
              </a:ext>
            </a:extLst>
          </p:cNvPr>
          <p:cNvSpPr txBox="1"/>
          <p:nvPr/>
        </p:nvSpPr>
        <p:spPr>
          <a:xfrm>
            <a:off x="6297778" y="2057788"/>
            <a:ext cx="2887694" cy="461665"/>
          </a:xfrm>
          <a:prstGeom prst="rect">
            <a:avLst/>
          </a:prstGeom>
          <a:noFill/>
          <a:ln w="31750">
            <a:solidFill>
              <a:srgbClr val="C00000"/>
            </a:solidFill>
          </a:ln>
        </p:spPr>
        <p:txBody>
          <a:bodyPr wrap="square" rtlCol="0">
            <a:spAutoFit/>
          </a:bodyPr>
          <a:lstStyle/>
          <a:p>
            <a:r>
              <a:rPr lang="en-GB" sz="2400" b="1" dirty="0">
                <a:solidFill>
                  <a:srgbClr val="002060"/>
                </a:solidFill>
                <a:latin typeface="Arial" panose="020B0604020202020204" pitchFamily="34" charset="0"/>
                <a:cs typeface="Arial" panose="020B0604020202020204" pitchFamily="34" charset="0"/>
              </a:rPr>
              <a:t>Machine Learning</a:t>
            </a:r>
          </a:p>
        </p:txBody>
      </p:sp>
      <p:pic>
        <p:nvPicPr>
          <p:cNvPr id="21" name="Picture 20">
            <a:extLst>
              <a:ext uri="{FF2B5EF4-FFF2-40B4-BE49-F238E27FC236}">
                <a16:creationId xmlns:a16="http://schemas.microsoft.com/office/drawing/2014/main" id="{71E78CC0-23B6-4508-8B80-6FDF268DFF9E}"/>
              </a:ext>
            </a:extLst>
          </p:cNvPr>
          <p:cNvPicPr>
            <a:picLocks noChangeAspect="1"/>
          </p:cNvPicPr>
          <p:nvPr/>
        </p:nvPicPr>
        <p:blipFill>
          <a:blip r:embed="rId3"/>
          <a:stretch>
            <a:fillRect/>
          </a:stretch>
        </p:blipFill>
        <p:spPr>
          <a:xfrm>
            <a:off x="10250904" y="2043930"/>
            <a:ext cx="1357839" cy="4053047"/>
          </a:xfrm>
          <a:prstGeom prst="rect">
            <a:avLst/>
          </a:prstGeom>
          <a:ln w="28575">
            <a:solidFill>
              <a:srgbClr val="C00000"/>
            </a:solidFill>
          </a:ln>
        </p:spPr>
      </p:pic>
      <p:pic>
        <p:nvPicPr>
          <p:cNvPr id="23" name="Picture 22">
            <a:extLst>
              <a:ext uri="{FF2B5EF4-FFF2-40B4-BE49-F238E27FC236}">
                <a16:creationId xmlns:a16="http://schemas.microsoft.com/office/drawing/2014/main" id="{ABFCDBCD-ABFF-4828-9C50-EE155F9B535B}"/>
              </a:ext>
            </a:extLst>
          </p:cNvPr>
          <p:cNvPicPr>
            <a:picLocks noChangeAspect="1"/>
          </p:cNvPicPr>
          <p:nvPr/>
        </p:nvPicPr>
        <p:blipFill>
          <a:blip r:embed="rId4"/>
          <a:stretch>
            <a:fillRect/>
          </a:stretch>
        </p:blipFill>
        <p:spPr>
          <a:xfrm>
            <a:off x="966356" y="5476911"/>
            <a:ext cx="3116700" cy="598013"/>
          </a:xfrm>
          <a:prstGeom prst="rect">
            <a:avLst/>
          </a:prstGeom>
          <a:ln w="28575">
            <a:solidFill>
              <a:srgbClr val="C00000"/>
            </a:solidFill>
          </a:ln>
        </p:spPr>
      </p:pic>
      <p:sp>
        <p:nvSpPr>
          <p:cNvPr id="24" name="TextBox 23">
            <a:extLst>
              <a:ext uri="{FF2B5EF4-FFF2-40B4-BE49-F238E27FC236}">
                <a16:creationId xmlns:a16="http://schemas.microsoft.com/office/drawing/2014/main" id="{CA51D786-3130-4447-9437-3FF1B318AE07}"/>
              </a:ext>
            </a:extLst>
          </p:cNvPr>
          <p:cNvSpPr txBox="1"/>
          <p:nvPr/>
        </p:nvSpPr>
        <p:spPr>
          <a:xfrm>
            <a:off x="5673673" y="2772169"/>
            <a:ext cx="4390621" cy="461665"/>
          </a:xfrm>
          <a:prstGeom prst="rect">
            <a:avLst/>
          </a:prstGeom>
          <a:noFill/>
          <a:ln w="31750">
            <a:solidFill>
              <a:srgbClr val="C00000"/>
            </a:solidFill>
          </a:ln>
        </p:spPr>
        <p:txBody>
          <a:bodyPr wrap="square" rtlCol="0">
            <a:spAutoFit/>
          </a:bodyPr>
          <a:lstStyle/>
          <a:p>
            <a:r>
              <a:rPr lang="en-GB" sz="2400" b="1" dirty="0">
                <a:solidFill>
                  <a:srgbClr val="002060"/>
                </a:solidFill>
                <a:latin typeface="Arial" panose="020B0604020202020204" pitchFamily="34" charset="0"/>
                <a:cs typeface="Arial" panose="020B0604020202020204" pitchFamily="34" charset="0"/>
              </a:rPr>
              <a:t>Natural language processing</a:t>
            </a:r>
          </a:p>
        </p:txBody>
      </p:sp>
      <p:sp>
        <p:nvSpPr>
          <p:cNvPr id="25" name="TextBox 24">
            <a:extLst>
              <a:ext uri="{FF2B5EF4-FFF2-40B4-BE49-F238E27FC236}">
                <a16:creationId xmlns:a16="http://schemas.microsoft.com/office/drawing/2014/main" id="{7EDD08AC-9ECA-4A9A-8E28-A027838D21E8}"/>
              </a:ext>
            </a:extLst>
          </p:cNvPr>
          <p:cNvSpPr txBox="1"/>
          <p:nvPr/>
        </p:nvSpPr>
        <p:spPr>
          <a:xfrm>
            <a:off x="1087113" y="3673974"/>
            <a:ext cx="1988388" cy="461665"/>
          </a:xfrm>
          <a:prstGeom prst="rect">
            <a:avLst/>
          </a:prstGeom>
          <a:noFill/>
          <a:ln w="31750">
            <a:solidFill>
              <a:srgbClr val="C00000"/>
            </a:solidFill>
          </a:ln>
        </p:spPr>
        <p:txBody>
          <a:bodyPr wrap="square" rtlCol="0">
            <a:spAutoFit/>
          </a:bodyPr>
          <a:lstStyle/>
          <a:p>
            <a:r>
              <a:rPr lang="en-GB" sz="2400" b="1" dirty="0" err="1">
                <a:solidFill>
                  <a:srgbClr val="002060"/>
                </a:solidFill>
                <a:latin typeface="Arial" panose="020B0604020202020204" pitchFamily="34" charset="0"/>
                <a:cs typeface="Arial" panose="020B0604020202020204" pitchFamily="34" charset="0"/>
              </a:rPr>
              <a:t>DeepbrainAI</a:t>
            </a:r>
            <a:endParaRPr lang="en-GB" sz="2400" b="1" dirty="0">
              <a:solidFill>
                <a:srgbClr val="00206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51A44FA0-F720-4BA4-8F9E-74720336380E}"/>
              </a:ext>
            </a:extLst>
          </p:cNvPr>
          <p:cNvSpPr txBox="1"/>
          <p:nvPr/>
        </p:nvSpPr>
        <p:spPr>
          <a:xfrm>
            <a:off x="5986695" y="3583779"/>
            <a:ext cx="2315922" cy="461665"/>
          </a:xfrm>
          <a:prstGeom prst="rect">
            <a:avLst/>
          </a:prstGeom>
          <a:noFill/>
          <a:ln w="31750">
            <a:solidFill>
              <a:srgbClr val="C00000"/>
            </a:solidFill>
          </a:ln>
        </p:spPr>
        <p:txBody>
          <a:bodyPr wrap="square" rtlCol="0">
            <a:spAutoFit/>
          </a:bodyPr>
          <a:lstStyle/>
          <a:p>
            <a:r>
              <a:rPr lang="en-GB" sz="2400" b="1" dirty="0">
                <a:solidFill>
                  <a:srgbClr val="002060"/>
                </a:solidFill>
                <a:latin typeface="Arial" panose="020B0604020202020204" pitchFamily="34" charset="0"/>
                <a:cs typeface="Arial" panose="020B0604020202020204" pitchFamily="34" charset="0"/>
              </a:rPr>
              <a:t>Hallucinations</a:t>
            </a:r>
          </a:p>
        </p:txBody>
      </p:sp>
      <p:sp>
        <p:nvSpPr>
          <p:cNvPr id="22" name="TextBox 21">
            <a:extLst>
              <a:ext uri="{FF2B5EF4-FFF2-40B4-BE49-F238E27FC236}">
                <a16:creationId xmlns:a16="http://schemas.microsoft.com/office/drawing/2014/main" id="{2448059B-F8EF-44F9-8CC5-EB9842065A56}"/>
              </a:ext>
            </a:extLst>
          </p:cNvPr>
          <p:cNvSpPr txBox="1"/>
          <p:nvPr/>
        </p:nvSpPr>
        <p:spPr>
          <a:xfrm>
            <a:off x="1398793" y="490633"/>
            <a:ext cx="9175804" cy="615553"/>
          </a:xfrm>
          <a:prstGeom prst="rect">
            <a:avLst/>
          </a:prstGeom>
          <a:noFill/>
        </p:spPr>
        <p:txBody>
          <a:bodyPr wrap="square">
            <a:spAutoFit/>
          </a:bodyPr>
          <a:lstStyle/>
          <a:p>
            <a:r>
              <a:rPr lang="en-GB" sz="3400" b="1" i="0" dirty="0">
                <a:solidFill>
                  <a:srgbClr val="1358A9"/>
                </a:solidFill>
                <a:effectLst/>
                <a:latin typeface="Tahoma" panose="020B0604030504040204" pitchFamily="34" charset="0"/>
                <a:ea typeface="Tahoma" panose="020B0604030504040204" pitchFamily="34" charset="0"/>
                <a:cs typeface="Tahoma" panose="020B0604030504040204" pitchFamily="34" charset="0"/>
              </a:rPr>
              <a:t>Do you recognise any of these terms ? </a:t>
            </a:r>
            <a:endParaRPr lang="en-GB" sz="3400" dirty="0">
              <a:latin typeface="Tahoma" panose="020B0604030504040204" pitchFamily="34" charset="0"/>
              <a:ea typeface="Tahoma" panose="020B0604030504040204" pitchFamily="34" charset="0"/>
              <a:cs typeface="Tahoma" panose="020B0604030504040204" pitchFamily="34" charset="0"/>
            </a:endParaRPr>
          </a:p>
        </p:txBody>
      </p:sp>
      <p:sp>
        <p:nvSpPr>
          <p:cNvPr id="27" name="TextBox 26">
            <a:extLst>
              <a:ext uri="{FF2B5EF4-FFF2-40B4-BE49-F238E27FC236}">
                <a16:creationId xmlns:a16="http://schemas.microsoft.com/office/drawing/2014/main" id="{643A1AE8-52F6-4FFD-A7E8-57CF7C3629A5}"/>
              </a:ext>
            </a:extLst>
          </p:cNvPr>
          <p:cNvSpPr txBox="1"/>
          <p:nvPr/>
        </p:nvSpPr>
        <p:spPr>
          <a:xfrm>
            <a:off x="966356" y="4469285"/>
            <a:ext cx="1988388" cy="461665"/>
          </a:xfrm>
          <a:prstGeom prst="rect">
            <a:avLst/>
          </a:prstGeom>
          <a:noFill/>
          <a:ln w="31750">
            <a:solidFill>
              <a:srgbClr val="C00000"/>
            </a:solidFill>
          </a:ln>
        </p:spPr>
        <p:txBody>
          <a:bodyPr wrap="square" rtlCol="0">
            <a:spAutoFit/>
          </a:bodyPr>
          <a:lstStyle/>
          <a:p>
            <a:pPr algn="ctr"/>
            <a:r>
              <a:rPr lang="en-GB" sz="2400" b="1" dirty="0">
                <a:solidFill>
                  <a:srgbClr val="002060"/>
                </a:solidFill>
                <a:latin typeface="Arial" panose="020B0604020202020204" pitchFamily="34" charset="0"/>
                <a:cs typeface="Arial" panose="020B0604020202020204" pitchFamily="34" charset="0"/>
              </a:rPr>
              <a:t>Quillbot</a:t>
            </a:r>
          </a:p>
        </p:txBody>
      </p:sp>
      <p:sp>
        <p:nvSpPr>
          <p:cNvPr id="28" name="TextBox 27">
            <a:extLst>
              <a:ext uri="{FF2B5EF4-FFF2-40B4-BE49-F238E27FC236}">
                <a16:creationId xmlns:a16="http://schemas.microsoft.com/office/drawing/2014/main" id="{137F0D04-F2CB-4B6E-B3C3-55B14FA4AD11}"/>
              </a:ext>
            </a:extLst>
          </p:cNvPr>
          <p:cNvSpPr txBox="1"/>
          <p:nvPr/>
        </p:nvSpPr>
        <p:spPr>
          <a:xfrm>
            <a:off x="7620544" y="1274706"/>
            <a:ext cx="1498121" cy="461665"/>
          </a:xfrm>
          <a:prstGeom prst="rect">
            <a:avLst/>
          </a:prstGeom>
          <a:noFill/>
          <a:ln w="31750">
            <a:solidFill>
              <a:srgbClr val="C00000"/>
            </a:solidFill>
          </a:ln>
        </p:spPr>
        <p:txBody>
          <a:bodyPr wrap="square" rtlCol="0">
            <a:spAutoFit/>
          </a:bodyPr>
          <a:lstStyle/>
          <a:p>
            <a:r>
              <a:rPr lang="en-GB" sz="2400" b="1" dirty="0" err="1">
                <a:solidFill>
                  <a:srgbClr val="002060"/>
                </a:solidFill>
                <a:latin typeface="Arial" panose="020B0604020202020204" pitchFamily="34" charset="0"/>
                <a:cs typeface="Arial" panose="020B0604020202020204" pitchFamily="34" charset="0"/>
              </a:rPr>
              <a:t>Craiyon</a:t>
            </a:r>
            <a:endParaRPr lang="en-GB" sz="2400" b="1" dirty="0">
              <a:solidFill>
                <a:srgbClr val="00206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E0F6736D-C9E8-4E00-8950-180FCB20E3EB}"/>
              </a:ext>
            </a:extLst>
          </p:cNvPr>
          <p:cNvSpPr txBox="1"/>
          <p:nvPr/>
        </p:nvSpPr>
        <p:spPr>
          <a:xfrm>
            <a:off x="4389225" y="1296811"/>
            <a:ext cx="2568896" cy="461665"/>
          </a:xfrm>
          <a:prstGeom prst="rect">
            <a:avLst/>
          </a:prstGeom>
          <a:noFill/>
          <a:ln w="31750">
            <a:solidFill>
              <a:srgbClr val="C00000"/>
            </a:solidFill>
          </a:ln>
        </p:spPr>
        <p:txBody>
          <a:bodyPr wrap="square" rtlCol="0">
            <a:spAutoFit/>
          </a:bodyPr>
          <a:lstStyle/>
          <a:p>
            <a:r>
              <a:rPr lang="en-GB" sz="2400" b="1" dirty="0">
                <a:solidFill>
                  <a:srgbClr val="002060"/>
                </a:solidFill>
                <a:latin typeface="Arial" panose="020B0604020202020204" pitchFamily="34" charset="0"/>
                <a:cs typeface="Arial" panose="020B0604020202020204" pitchFamily="34" charset="0"/>
              </a:rPr>
              <a:t>Essayservice.ai</a:t>
            </a:r>
          </a:p>
        </p:txBody>
      </p:sp>
      <p:sp>
        <p:nvSpPr>
          <p:cNvPr id="30" name="TextBox 29">
            <a:extLst>
              <a:ext uri="{FF2B5EF4-FFF2-40B4-BE49-F238E27FC236}">
                <a16:creationId xmlns:a16="http://schemas.microsoft.com/office/drawing/2014/main" id="{AD2EE4CD-01C5-4802-951F-46CCC309CFE2}"/>
              </a:ext>
            </a:extLst>
          </p:cNvPr>
          <p:cNvSpPr txBox="1"/>
          <p:nvPr/>
        </p:nvSpPr>
        <p:spPr>
          <a:xfrm>
            <a:off x="1678732" y="2101869"/>
            <a:ext cx="1498121" cy="461665"/>
          </a:xfrm>
          <a:prstGeom prst="rect">
            <a:avLst/>
          </a:prstGeom>
          <a:noFill/>
          <a:ln w="31750">
            <a:solidFill>
              <a:srgbClr val="C00000"/>
            </a:solidFill>
          </a:ln>
        </p:spPr>
        <p:txBody>
          <a:bodyPr wrap="square" rtlCol="0">
            <a:spAutoFit/>
          </a:bodyPr>
          <a:lstStyle/>
          <a:p>
            <a:r>
              <a:rPr lang="en-GB" sz="2400" b="1" dirty="0" err="1">
                <a:solidFill>
                  <a:srgbClr val="002060"/>
                </a:solidFill>
                <a:latin typeface="Arial" panose="020B0604020202020204" pitchFamily="34" charset="0"/>
                <a:cs typeface="Arial" panose="020B0604020202020204" pitchFamily="34" charset="0"/>
              </a:rPr>
              <a:t>Tabnine</a:t>
            </a:r>
            <a:endParaRPr lang="en-GB" sz="2400" b="1" dirty="0">
              <a:solidFill>
                <a:srgbClr val="002060"/>
              </a:solidFill>
              <a:latin typeface="Arial" panose="020B0604020202020204" pitchFamily="34" charset="0"/>
              <a:cs typeface="Arial" panose="020B0604020202020204" pitchFamily="34" charset="0"/>
            </a:endParaRPr>
          </a:p>
        </p:txBody>
      </p:sp>
      <p:pic>
        <p:nvPicPr>
          <p:cNvPr id="2050" name="Picture 2" descr="How can I help you?">
            <a:extLst>
              <a:ext uri="{FF2B5EF4-FFF2-40B4-BE49-F238E27FC236}">
                <a16:creationId xmlns:a16="http://schemas.microsoft.com/office/drawing/2014/main" id="{F01AFE60-8FB9-BD7D-1EC8-62DBF53C55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3472" y="791651"/>
            <a:ext cx="1818437" cy="97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739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2000" fill="hold"/>
                                        <p:tgtEl>
                                          <p:spTgt spid="2050"/>
                                        </p:tgtEl>
                                        <p:attrNameLst>
                                          <p:attrName>ppt_w</p:attrName>
                                        </p:attrNameLst>
                                      </p:cBhvr>
                                      <p:tavLst>
                                        <p:tav tm="0">
                                          <p:val>
                                            <p:fltVal val="0"/>
                                          </p:val>
                                        </p:tav>
                                        <p:tav tm="100000">
                                          <p:val>
                                            <p:strVal val="#ppt_w"/>
                                          </p:val>
                                        </p:tav>
                                      </p:tavLst>
                                    </p:anim>
                                    <p:anim calcmode="lin" valueType="num">
                                      <p:cBhvr>
                                        <p:cTn id="13" dur="2000" fill="hold"/>
                                        <p:tgtEl>
                                          <p:spTgt spid="2050"/>
                                        </p:tgtEl>
                                        <p:attrNameLst>
                                          <p:attrName>ppt_h</p:attrName>
                                        </p:attrNameLst>
                                      </p:cBhvr>
                                      <p:tavLst>
                                        <p:tav tm="0">
                                          <p:val>
                                            <p:fltVal val="0"/>
                                          </p:val>
                                        </p:tav>
                                        <p:tav tm="100000">
                                          <p:val>
                                            <p:strVal val="#ppt_h"/>
                                          </p:val>
                                        </p:tav>
                                      </p:tavLst>
                                    </p:anim>
                                    <p:anim calcmode="lin" valueType="num">
                                      <p:cBhvr>
                                        <p:cTn id="14" dur="2000" fill="hold"/>
                                        <p:tgtEl>
                                          <p:spTgt spid="2050"/>
                                        </p:tgtEl>
                                        <p:attrNameLst>
                                          <p:attrName>style.rotation</p:attrName>
                                        </p:attrNameLst>
                                      </p:cBhvr>
                                      <p:tavLst>
                                        <p:tav tm="0">
                                          <p:val>
                                            <p:fltVal val="90"/>
                                          </p:val>
                                        </p:tav>
                                        <p:tav tm="100000">
                                          <p:val>
                                            <p:fltVal val="0"/>
                                          </p:val>
                                        </p:tav>
                                      </p:tavLst>
                                    </p:anim>
                                    <p:animEffect transition="in" filter="fade">
                                      <p:cBhvr>
                                        <p:cTn id="15"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A4382F-549F-4FB1-ADD0-61B4CE41F0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37B4D-B1ED-498C-8838-3D6A4F27AD6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795F925-39EC-4E79-AE47-BE9B2B3BE112}"/>
              </a:ext>
            </a:extLst>
          </p:cNvPr>
          <p:cNvSpPr txBox="1"/>
          <p:nvPr/>
        </p:nvSpPr>
        <p:spPr>
          <a:xfrm>
            <a:off x="953729" y="612289"/>
            <a:ext cx="108056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358A9"/>
                </a:solidFill>
                <a:effectLst/>
                <a:uLnTx/>
                <a:uFillTx/>
                <a:latin typeface="Tahoma" panose="020B0604030504040204" pitchFamily="34" charset="0"/>
                <a:ea typeface="Tahoma" panose="020B0604030504040204" pitchFamily="34" charset="0"/>
                <a:cs typeface="Tahoma" panose="020B0604030504040204" pitchFamily="34" charset="0"/>
              </a:rPr>
              <a:t>Some of the many AI tools used in education today</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2331D22-6226-4106-B2D0-7B707F08A4BE}"/>
              </a:ext>
            </a:extLst>
          </p:cNvPr>
          <p:cNvSpPr txBox="1"/>
          <p:nvPr/>
        </p:nvSpPr>
        <p:spPr>
          <a:xfrm>
            <a:off x="1618235" y="1506765"/>
            <a:ext cx="2304836" cy="3577903"/>
          </a:xfrm>
          <a:prstGeom prst="rect">
            <a:avLst/>
          </a:prstGeom>
          <a:noFill/>
        </p:spPr>
        <p:txBody>
          <a:bodyPr wrap="square" rtlCol="0">
            <a:spAutoFit/>
          </a:bodyPr>
          <a:lstStyle/>
          <a:p>
            <a:pPr marL="342900" indent="-342900">
              <a:buFont typeface="+mj-lt"/>
              <a:buAutoNum type="arabicPeriod"/>
            </a:pPr>
            <a:r>
              <a:rPr lang="en-GB" dirty="0">
                <a:solidFill>
                  <a:srgbClr val="0070C0"/>
                </a:solidFill>
                <a:latin typeface="Tahoma" panose="020B0604030504040204" pitchFamily="34" charset="0"/>
                <a:ea typeface="Tahoma" panose="020B0604030504040204" pitchFamily="34" charset="0"/>
              </a:rPr>
              <a:t>Adobe Firefly</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err="1">
                <a:solidFill>
                  <a:srgbClr val="0070C0"/>
                </a:solidFill>
                <a:latin typeface="Tahoma" panose="020B0604030504040204" pitchFamily="34" charset="0"/>
                <a:ea typeface="Tahoma" panose="020B0604030504040204" pitchFamily="34" charset="0"/>
              </a:rPr>
              <a:t>AmazonBedrock</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err="1">
                <a:solidFill>
                  <a:srgbClr val="0070C0"/>
                </a:solidFill>
                <a:latin typeface="Tahoma" panose="020B0604030504040204" pitchFamily="34" charset="0"/>
                <a:ea typeface="Tahoma" panose="020B0604030504040204" pitchFamily="34" charset="0"/>
              </a:rPr>
              <a:t>AutoCrit</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a:solidFill>
                  <a:srgbClr val="0070C0"/>
                </a:solidFill>
                <a:latin typeface="Tahoma" panose="020B0604030504040204" pitchFamily="34" charset="0"/>
                <a:ea typeface="Tahoma" panose="020B0604030504040204" pitchFamily="34" charset="0"/>
              </a:rPr>
              <a:t>Caffe</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b="1" dirty="0">
                <a:solidFill>
                  <a:srgbClr val="0070C0"/>
                </a:solidFill>
                <a:latin typeface="Tahoma" panose="020B0604030504040204" pitchFamily="34" charset="0"/>
                <a:ea typeface="Tahoma" panose="020B0604030504040204" pitchFamily="34" charset="0"/>
              </a:rPr>
              <a:t>ChatGPT</a:t>
            </a:r>
            <a:endParaRPr lang="en-GB" sz="1050" b="1"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err="1">
                <a:solidFill>
                  <a:srgbClr val="0070C0"/>
                </a:solidFill>
                <a:latin typeface="Tahoma" panose="020B0604030504040204" pitchFamily="34" charset="0"/>
                <a:ea typeface="Tahoma" panose="020B0604030504040204" pitchFamily="34" charset="0"/>
              </a:rPr>
              <a:t>ClickUp</a:t>
            </a:r>
            <a:r>
              <a:rPr lang="en-GB" dirty="0">
                <a:solidFill>
                  <a:srgbClr val="0070C0"/>
                </a:solidFill>
                <a:latin typeface="Tahoma" panose="020B0604030504040204" pitchFamily="34" charset="0"/>
                <a:ea typeface="Tahoma" panose="020B0604030504040204" pitchFamily="34" charset="0"/>
              </a:rPr>
              <a:t> AI</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a:solidFill>
                  <a:srgbClr val="0070C0"/>
                </a:solidFill>
                <a:latin typeface="Tahoma" panose="020B0604030504040204" pitchFamily="34" charset="0"/>
                <a:ea typeface="Tahoma" panose="020B0604030504040204" pitchFamily="34" charset="0"/>
              </a:rPr>
              <a:t>Copy.ai</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a:solidFill>
                  <a:srgbClr val="0070C0"/>
                </a:solidFill>
                <a:latin typeface="Tahoma" panose="020B0604030504040204" pitchFamily="34" charset="0"/>
                <a:ea typeface="Tahoma" panose="020B0604030504040204" pitchFamily="34" charset="0"/>
              </a:rPr>
              <a:t>Descript</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a:solidFill>
                  <a:srgbClr val="0070C0"/>
                </a:solidFill>
                <a:latin typeface="Tahoma" panose="020B0604030504040204" pitchFamily="34" charset="0"/>
                <a:ea typeface="Tahoma" panose="020B0604030504040204" pitchFamily="34" charset="0"/>
              </a:rPr>
              <a:t>Elink.io</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err="1">
                <a:solidFill>
                  <a:srgbClr val="0070C0"/>
                </a:solidFill>
                <a:latin typeface="Tahoma" panose="020B0604030504040204" pitchFamily="34" charset="0"/>
                <a:ea typeface="Tahoma" panose="020B0604030504040204" pitchFamily="34" charset="0"/>
              </a:rPr>
              <a:t>Explainpaper</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b="1" dirty="0">
                <a:solidFill>
                  <a:srgbClr val="0070C0"/>
                </a:solidFill>
                <a:latin typeface="Tahoma" panose="020B0604030504040204" pitchFamily="34" charset="0"/>
                <a:ea typeface="Tahoma" panose="020B0604030504040204" pitchFamily="34" charset="0"/>
              </a:rPr>
              <a:t> Goblin Tool</a:t>
            </a:r>
          </a:p>
          <a:p>
            <a:pPr marL="342900" indent="-342900">
              <a:buFont typeface="+mj-lt"/>
              <a:buAutoNum type="arabicPeriod"/>
            </a:pPr>
            <a:r>
              <a:rPr lang="en-GB" b="1" dirty="0">
                <a:solidFill>
                  <a:srgbClr val="0070C0"/>
                </a:solidFill>
                <a:latin typeface="Tahoma" panose="020B0604030504040204" pitchFamily="34" charset="0"/>
                <a:ea typeface="Tahoma" panose="020B0604030504040204" pitchFamily="34" charset="0"/>
              </a:rPr>
              <a:t> Grammarly</a:t>
            </a:r>
            <a:endParaRPr lang="en-GB" sz="1050" b="1" dirty="0">
              <a:latin typeface="Times New Roman" panose="02020603050405020304" pitchFamily="18" charset="0"/>
              <a:ea typeface="Times New Roman" panose="02020603050405020304" pitchFamily="18" charset="0"/>
            </a:endParaRPr>
          </a:p>
          <a:p>
            <a:endParaRPr lang="en-GB" sz="1050" dirty="0">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8B825947-D16F-28EE-64F2-BC5744F025EC}"/>
              </a:ext>
            </a:extLst>
          </p:cNvPr>
          <p:cNvSpPr txBox="1"/>
          <p:nvPr/>
        </p:nvSpPr>
        <p:spPr>
          <a:xfrm>
            <a:off x="5220930" y="1506765"/>
            <a:ext cx="2202426" cy="3416320"/>
          </a:xfrm>
          <a:prstGeom prst="rect">
            <a:avLst/>
          </a:prstGeom>
          <a:noFill/>
        </p:spPr>
        <p:txBody>
          <a:bodyPr wrap="square">
            <a:spAutoFit/>
          </a:bodyPr>
          <a:lstStyle/>
          <a:p>
            <a:pPr marL="342900" indent="-342900">
              <a:buFont typeface="+mj-lt"/>
              <a:buAutoNum type="arabicPeriod"/>
            </a:pPr>
            <a:r>
              <a:rPr lang="en-GB" b="1" dirty="0" err="1">
                <a:solidFill>
                  <a:srgbClr val="0070C0"/>
                </a:solidFill>
                <a:latin typeface="Tahoma" panose="020B0604030504040204" pitchFamily="34" charset="0"/>
                <a:ea typeface="Tahoma" panose="020B0604030504040204" pitchFamily="34" charset="0"/>
              </a:rPr>
              <a:t>Humata</a:t>
            </a:r>
            <a:endParaRPr lang="en-GB" sz="1050" b="1"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a:solidFill>
                  <a:srgbClr val="0070C0"/>
                </a:solidFill>
                <a:latin typeface="Tahoma" panose="020B0604030504040204" pitchFamily="34" charset="0"/>
                <a:ea typeface="Tahoma" panose="020B0604030504040204" pitchFamily="34" charset="0"/>
              </a:rPr>
              <a:t>Infosys </a:t>
            </a:r>
            <a:r>
              <a:rPr lang="en-GB" dirty="0" err="1">
                <a:solidFill>
                  <a:srgbClr val="0070C0"/>
                </a:solidFill>
                <a:latin typeface="Tahoma" panose="020B0604030504040204" pitchFamily="34" charset="0"/>
                <a:ea typeface="Tahoma" panose="020B0604030504040204" pitchFamily="34" charset="0"/>
              </a:rPr>
              <a:t>Niais</a:t>
            </a:r>
            <a:r>
              <a:rPr lang="en-GB" dirty="0">
                <a:solidFill>
                  <a:srgbClr val="0070C0"/>
                </a:solidFill>
                <a:latin typeface="Tahoma" panose="020B0604030504040204" pitchFamily="34" charset="0"/>
                <a:ea typeface="Tahoma" panose="020B0604030504040204" pitchFamily="34" charset="0"/>
              </a:rPr>
              <a:t> </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a:solidFill>
                  <a:srgbClr val="0070C0"/>
                </a:solidFill>
                <a:latin typeface="Tahoma" panose="020B0604030504040204" pitchFamily="34" charset="0"/>
                <a:ea typeface="Tahoma" panose="020B0604030504040204" pitchFamily="34" charset="0"/>
              </a:rPr>
              <a:t>Jasper AI</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err="1">
                <a:solidFill>
                  <a:srgbClr val="0070C0"/>
                </a:solidFill>
                <a:latin typeface="Tahoma" panose="020B0604030504040204" pitchFamily="34" charset="0"/>
                <a:ea typeface="Tahoma" panose="020B0604030504040204" pitchFamily="34" charset="0"/>
              </a:rPr>
              <a:t>JenniAI</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b="1" dirty="0">
                <a:solidFill>
                  <a:srgbClr val="0070C0"/>
                </a:solidFill>
                <a:latin typeface="Tahoma" panose="020B0604030504040204" pitchFamily="34" charset="0"/>
                <a:ea typeface="Tahoma" panose="020B0604030504040204" pitchFamily="34" charset="0"/>
              </a:rPr>
              <a:t>Leonardo</a:t>
            </a:r>
          </a:p>
          <a:p>
            <a:pPr marL="342900" indent="-342900">
              <a:buFont typeface="+mj-lt"/>
              <a:buAutoNum type="arabicPeriod"/>
            </a:pPr>
            <a:r>
              <a:rPr lang="en-GB" dirty="0">
                <a:solidFill>
                  <a:srgbClr val="0070C0"/>
                </a:solidFill>
                <a:latin typeface="Tahoma" panose="020B0604030504040204" pitchFamily="34" charset="0"/>
                <a:ea typeface="Tahoma" panose="020B0604030504040204" pitchFamily="34" charset="0"/>
              </a:rPr>
              <a:t>Midjourney</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err="1">
                <a:solidFill>
                  <a:srgbClr val="0070C0"/>
                </a:solidFill>
                <a:latin typeface="Tahoma" panose="020B0604030504040204" pitchFamily="34" charset="0"/>
                <a:ea typeface="Tahoma" panose="020B0604030504040204" pitchFamily="34" charset="0"/>
              </a:rPr>
              <a:t>OpenAIgym</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a:solidFill>
                  <a:srgbClr val="0070C0"/>
                </a:solidFill>
                <a:latin typeface="Tahoma" panose="020B0604030504040204" pitchFamily="34" charset="0"/>
                <a:ea typeface="Tahoma" panose="020B0604030504040204" pitchFamily="34" charset="0"/>
              </a:rPr>
              <a:t>Originality.ai</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a:solidFill>
                  <a:srgbClr val="0070C0"/>
                </a:solidFill>
                <a:latin typeface="Tahoma" panose="020B0604030504040204" pitchFamily="34" charset="0"/>
                <a:ea typeface="Tahoma" panose="020B0604030504040204" pitchFamily="34" charset="0"/>
              </a:rPr>
              <a:t>Play.ht</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a:solidFill>
                  <a:srgbClr val="0070C0"/>
                </a:solidFill>
                <a:latin typeface="Tahoma" panose="020B0604030504040204" pitchFamily="34" charset="0"/>
                <a:ea typeface="Tahoma" panose="020B0604030504040204" pitchFamily="34" charset="0"/>
              </a:rPr>
              <a:t>Quillbot</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a:solidFill>
                  <a:srgbClr val="0070C0"/>
                </a:solidFill>
                <a:latin typeface="Tahoma" panose="020B0604030504040204" pitchFamily="34" charset="0"/>
                <a:ea typeface="Tahoma" panose="020B0604030504040204" pitchFamily="34" charset="0"/>
              </a:rPr>
              <a:t>Reword</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a:solidFill>
                  <a:srgbClr val="0070C0"/>
                </a:solidFill>
                <a:latin typeface="Tahoma" panose="020B0604030504040204" pitchFamily="34" charset="0"/>
                <a:ea typeface="Tahoma" panose="020B0604030504040204" pitchFamily="34" charset="0"/>
              </a:rPr>
              <a:t>Rewritetool.net</a:t>
            </a:r>
            <a:endParaRPr lang="en-GB" sz="1050" dirty="0">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A8CF3D0E-CDAE-BED7-2FE2-5D9DA2B9BD91}"/>
              </a:ext>
            </a:extLst>
          </p:cNvPr>
          <p:cNvSpPr txBox="1"/>
          <p:nvPr/>
        </p:nvSpPr>
        <p:spPr>
          <a:xfrm>
            <a:off x="8721216" y="1506765"/>
            <a:ext cx="1730476" cy="3416320"/>
          </a:xfrm>
          <a:prstGeom prst="rect">
            <a:avLst/>
          </a:prstGeom>
          <a:noFill/>
        </p:spPr>
        <p:txBody>
          <a:bodyPr wrap="square">
            <a:spAutoFit/>
          </a:bodyPr>
          <a:lstStyle/>
          <a:p>
            <a:pPr marL="342900" indent="-342900">
              <a:buFont typeface="+mj-lt"/>
              <a:buAutoNum type="arabicPeriod"/>
            </a:pPr>
            <a:r>
              <a:rPr lang="en-GB" dirty="0" err="1">
                <a:solidFill>
                  <a:srgbClr val="0070C0"/>
                </a:solidFill>
                <a:latin typeface="Tahoma" panose="020B0604030504040204" pitchFamily="34" charset="0"/>
                <a:ea typeface="Tahoma" panose="020B0604030504040204" pitchFamily="34" charset="0"/>
              </a:rPr>
              <a:t>Rytr</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err="1">
                <a:solidFill>
                  <a:srgbClr val="0070C0"/>
                </a:solidFill>
                <a:latin typeface="Tahoma" panose="020B0604030504040204" pitchFamily="34" charset="0"/>
                <a:ea typeface="Tahoma" panose="020B0604030504040204" pitchFamily="34" charset="0"/>
              </a:rPr>
              <a:t>Scholarcy</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b="1" dirty="0" err="1">
                <a:solidFill>
                  <a:srgbClr val="0070C0"/>
                </a:solidFill>
                <a:latin typeface="Tahoma" panose="020B0604030504040204" pitchFamily="34" charset="0"/>
                <a:ea typeface="Tahoma" panose="020B0604030504040204" pitchFamily="34" charset="0"/>
              </a:rPr>
              <a:t>Scispace</a:t>
            </a:r>
            <a:endParaRPr lang="en-GB" sz="1050" b="1"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err="1">
                <a:solidFill>
                  <a:srgbClr val="0070C0"/>
                </a:solidFill>
                <a:latin typeface="Tahoma" panose="020B0604030504040204" pitchFamily="34" charset="0"/>
                <a:ea typeface="Tahoma" panose="020B0604030504040204" pitchFamily="34" charset="0"/>
              </a:rPr>
              <a:t>SlidesAI</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err="1">
                <a:solidFill>
                  <a:srgbClr val="0070C0"/>
                </a:solidFill>
                <a:latin typeface="Tahoma" panose="020B0604030504040204" pitchFamily="34" charset="0"/>
                <a:ea typeface="Tahoma" panose="020B0604030504040204" pitchFamily="34" charset="0"/>
              </a:rPr>
              <a:t>Synthesia</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err="1">
                <a:solidFill>
                  <a:srgbClr val="0070C0"/>
                </a:solidFill>
                <a:latin typeface="Tahoma" panose="020B0604030504040204" pitchFamily="34" charset="0"/>
                <a:ea typeface="Tahoma" panose="020B0604030504040204" pitchFamily="34" charset="0"/>
              </a:rPr>
              <a:t>Tensorflow</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err="1">
                <a:solidFill>
                  <a:srgbClr val="0070C0"/>
                </a:solidFill>
                <a:latin typeface="Tahoma" panose="020B0604030504040204" pitchFamily="34" charset="0"/>
                <a:ea typeface="Tahoma" panose="020B0604030504040204" pitchFamily="34" charset="0"/>
              </a:rPr>
              <a:t>TimeHero</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err="1">
                <a:solidFill>
                  <a:srgbClr val="0070C0"/>
                </a:solidFill>
                <a:latin typeface="Tahoma" panose="020B0604030504040204" pitchFamily="34" charset="0"/>
                <a:ea typeface="Tahoma" panose="020B0604030504040204" pitchFamily="34" charset="0"/>
              </a:rPr>
              <a:t>TutorAI</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a:solidFill>
                  <a:srgbClr val="0070C0"/>
                </a:solidFill>
                <a:latin typeface="Tahoma" panose="020B0604030504040204" pitchFamily="34" charset="0"/>
                <a:ea typeface="Tahoma" panose="020B0604030504040204" pitchFamily="34" charset="0"/>
              </a:rPr>
              <a:t>Wisdom.ai</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err="1">
                <a:solidFill>
                  <a:srgbClr val="0070C0"/>
                </a:solidFill>
                <a:latin typeface="Tahoma" panose="020B0604030504040204" pitchFamily="34" charset="0"/>
                <a:ea typeface="Tahoma" panose="020B0604030504040204" pitchFamily="34" charset="0"/>
              </a:rPr>
              <a:t>Wordtune</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err="1">
                <a:solidFill>
                  <a:srgbClr val="0070C0"/>
                </a:solidFill>
                <a:latin typeface="Tahoma" panose="020B0604030504040204" pitchFamily="34" charset="0"/>
                <a:ea typeface="Tahoma" panose="020B0604030504040204" pitchFamily="34" charset="0"/>
              </a:rPr>
              <a:t>Writely</a:t>
            </a:r>
            <a:endParaRPr lang="en-GB" sz="1050" dirty="0">
              <a:latin typeface="Times New Roman" panose="02020603050405020304" pitchFamily="18" charset="0"/>
              <a:ea typeface="Times New Roman" panose="02020603050405020304" pitchFamily="18" charset="0"/>
            </a:endParaRPr>
          </a:p>
          <a:p>
            <a:pPr marL="342900" indent="-342900">
              <a:buFont typeface="+mj-lt"/>
              <a:buAutoNum type="arabicPeriod"/>
            </a:pPr>
            <a:r>
              <a:rPr lang="en-GB" dirty="0" err="1">
                <a:solidFill>
                  <a:srgbClr val="0070C0"/>
                </a:solidFill>
                <a:latin typeface="Tahoma" panose="020B0604030504040204" pitchFamily="34" charset="0"/>
                <a:ea typeface="Tahoma" panose="020B0604030504040204" pitchFamily="34" charset="0"/>
              </a:rPr>
              <a:t>WriteSonic</a:t>
            </a:r>
            <a:endParaRPr lang="en-GB" dirty="0"/>
          </a:p>
        </p:txBody>
      </p:sp>
    </p:spTree>
    <p:extLst>
      <p:ext uri="{BB962C8B-B14F-4D97-AF65-F5344CB8AC3E}">
        <p14:creationId xmlns:p14="http://schemas.microsoft.com/office/powerpoint/2010/main" val="21836777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A4382F-549F-4FB1-ADD0-61B4CE41F0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37B4D-B1ED-498C-8838-3D6A4F27AD6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795F925-39EC-4E79-AE47-BE9B2B3BE112}"/>
              </a:ext>
            </a:extLst>
          </p:cNvPr>
          <p:cNvSpPr txBox="1"/>
          <p:nvPr/>
        </p:nvSpPr>
        <p:spPr>
          <a:xfrm>
            <a:off x="953729" y="430165"/>
            <a:ext cx="1028454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358A9"/>
                </a:solidFill>
                <a:effectLst/>
                <a:uLnTx/>
                <a:uFillTx/>
                <a:latin typeface="Tahoma" panose="020B0604030504040204" pitchFamily="34" charset="0"/>
                <a:ea typeface="Tahoma" panose="020B0604030504040204" pitchFamily="34" charset="0"/>
                <a:cs typeface="Tahoma" panose="020B0604030504040204" pitchFamily="34" charset="0"/>
              </a:rPr>
              <a:t>Quick use of AI among university students today</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F7A4283-EAFC-4B06-9D13-41D0910243B7}"/>
              </a:ext>
            </a:extLst>
          </p:cNvPr>
          <p:cNvSpPr txBox="1"/>
          <p:nvPr/>
        </p:nvSpPr>
        <p:spPr>
          <a:xfrm>
            <a:off x="1152265" y="1333461"/>
            <a:ext cx="2712820" cy="1846659"/>
          </a:xfrm>
          <a:prstGeom prst="rect">
            <a:avLst/>
          </a:prstGeom>
          <a:noFill/>
          <a:ln w="444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C00000"/>
                </a:solidFill>
                <a:effectLst/>
                <a:uLnTx/>
                <a:uFillTx/>
                <a:latin typeface="Amasis MT Pro Black" panose="02040A04050005020304" pitchFamily="18" charset="0"/>
                <a:ea typeface="+mn-ea"/>
                <a:cs typeface="+mn-cs"/>
              </a:rPr>
              <a:t>TutorAI</a:t>
            </a:r>
            <a:endParaRPr kumimoji="0" lang="en-GB" sz="2600" b="1" i="0" u="none" strike="noStrike" kern="1200" cap="none" spc="0" normalizeH="0" baseline="0" noProof="0" dirty="0">
              <a:ln>
                <a:noFill/>
              </a:ln>
              <a:solidFill>
                <a:srgbClr val="C00000"/>
              </a:solidFill>
              <a:effectLst/>
              <a:uLnTx/>
              <a:uFillTx/>
              <a:latin typeface="Amasis MT Pro Black" panose="02040A040500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Arial Narrow" panose="020B0606020202030204" pitchFamily="34" charset="0"/>
                <a:ea typeface="Tahoma" panose="020B0604030504040204" pitchFamily="34" charset="0"/>
                <a:cs typeface="Tahoma" panose="020B0604030504040204" pitchFamily="34" charset="0"/>
              </a:rPr>
              <a:t>your personal tutor allowing you to select modules and learn at your own pace </a:t>
            </a:r>
            <a:endParaRPr kumimoji="0" lang="en-GB" sz="2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mn-cs"/>
            </a:endParaRPr>
          </a:p>
        </p:txBody>
      </p:sp>
      <p:sp>
        <p:nvSpPr>
          <p:cNvPr id="15" name="TextBox 14">
            <a:extLst>
              <a:ext uri="{FF2B5EF4-FFF2-40B4-BE49-F238E27FC236}">
                <a16:creationId xmlns:a16="http://schemas.microsoft.com/office/drawing/2014/main" id="{0603DB11-45B4-4C99-9C39-38B49A6F15E4}"/>
              </a:ext>
            </a:extLst>
          </p:cNvPr>
          <p:cNvSpPr txBox="1"/>
          <p:nvPr/>
        </p:nvSpPr>
        <p:spPr>
          <a:xfrm>
            <a:off x="4708705" y="1307283"/>
            <a:ext cx="3032850" cy="1908215"/>
          </a:xfrm>
          <a:prstGeom prst="rect">
            <a:avLst/>
          </a:prstGeom>
          <a:noFill/>
          <a:ln w="444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C00000"/>
                </a:solidFill>
                <a:effectLst/>
                <a:uLnTx/>
                <a:uFillTx/>
                <a:latin typeface="Amasis MT Pro Black" panose="02040A04050005020304" pitchFamily="18" charset="0"/>
                <a:ea typeface="+mn-ea"/>
                <a:cs typeface="+mn-cs"/>
              </a:rPr>
              <a:t>Scispace</a:t>
            </a:r>
            <a:r>
              <a:rPr kumimoji="0" lang="en-GB" sz="2600" b="1" i="0" u="none" strike="noStrike" kern="1200" cap="none" spc="0" normalizeH="0" baseline="0" noProof="0" dirty="0">
                <a:ln>
                  <a:noFill/>
                </a:ln>
                <a:solidFill>
                  <a:srgbClr val="C00000"/>
                </a:solidFill>
                <a:effectLst/>
                <a:uLnTx/>
                <a:uFillTx/>
                <a:latin typeface="Amasis MT Pro Black" panose="02040A040500050203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C00000"/>
                </a:solidFill>
                <a:effectLst/>
                <a:uLnTx/>
                <a:uFillTx/>
                <a:latin typeface="Amasis MT Pro Black" panose="02040A04050005020304" pitchFamily="18" charset="0"/>
                <a:ea typeface="+mn-ea"/>
                <a:cs typeface="+mn-cs"/>
              </a:rPr>
              <a:t>Explainpaper</a:t>
            </a:r>
            <a:endParaRPr kumimoji="0" lang="en-GB" sz="2600" b="1" i="0" u="none" strike="noStrike" kern="1200" cap="none" spc="0" normalizeH="0" baseline="0" noProof="0" dirty="0">
              <a:ln>
                <a:noFill/>
              </a:ln>
              <a:solidFill>
                <a:srgbClr val="C00000"/>
              </a:solidFill>
              <a:effectLst/>
              <a:uLnTx/>
              <a:uFillTx/>
              <a:latin typeface="Amasis MT Pro Black" panose="02040A040500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Arial Narrow" panose="020B0606020202030204" pitchFamily="34" charset="0"/>
                <a:ea typeface="Tahoma" panose="020B0604030504040204" pitchFamily="34" charset="0"/>
                <a:cs typeface="Tahoma" panose="020B0604030504040204" pitchFamily="34" charset="0"/>
              </a:rPr>
              <a:t>helps you understand research papers better by explaining main points</a:t>
            </a:r>
          </a:p>
        </p:txBody>
      </p:sp>
      <p:sp>
        <p:nvSpPr>
          <p:cNvPr id="16" name="TextBox 15">
            <a:extLst>
              <a:ext uri="{FF2B5EF4-FFF2-40B4-BE49-F238E27FC236}">
                <a16:creationId xmlns:a16="http://schemas.microsoft.com/office/drawing/2014/main" id="{69810143-6688-4133-97E9-364FB2FE00B6}"/>
              </a:ext>
            </a:extLst>
          </p:cNvPr>
          <p:cNvSpPr txBox="1"/>
          <p:nvPr/>
        </p:nvSpPr>
        <p:spPr>
          <a:xfrm>
            <a:off x="8407021" y="1291939"/>
            <a:ext cx="2831250" cy="1908215"/>
          </a:xfrm>
          <a:prstGeom prst="rect">
            <a:avLst/>
          </a:prstGeom>
          <a:noFill/>
          <a:ln w="444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Amasis MT Pro Black" panose="02040A04050005020304" pitchFamily="18" charset="0"/>
                <a:ea typeface="+mn-ea"/>
                <a:cs typeface="+mn-cs"/>
              </a:rPr>
              <a:t>Jasper/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C00000"/>
                </a:solidFill>
                <a:effectLst/>
                <a:uLnTx/>
                <a:uFillTx/>
                <a:latin typeface="Amasis MT Pro Black" panose="02040A04050005020304" pitchFamily="18" charset="0"/>
                <a:ea typeface="+mn-ea"/>
                <a:cs typeface="+mn-cs"/>
              </a:rPr>
              <a:t>GoogleBardAI</a:t>
            </a:r>
            <a:endParaRPr kumimoji="0" lang="en-GB" sz="2600" b="1" i="0" u="none" strike="noStrike" kern="1200" cap="none" spc="0" normalizeH="0" baseline="0" noProof="0" dirty="0">
              <a:ln>
                <a:noFill/>
              </a:ln>
              <a:solidFill>
                <a:srgbClr val="C00000"/>
              </a:solidFill>
              <a:effectLst/>
              <a:uLnTx/>
              <a:uFillTx/>
              <a:latin typeface="Amasis MT Pro Black" panose="02040A040500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Arial Narrow" panose="020B0606020202030204" pitchFamily="34" charset="0"/>
                <a:ea typeface="Tahoma" panose="020B0604030504040204" pitchFamily="34" charset="0"/>
                <a:cs typeface="Tahoma" panose="020B0604030504040204" pitchFamily="34" charset="0"/>
              </a:rPr>
              <a:t>generate text and script rewrite, paraphrase , summarise videos etc.</a:t>
            </a:r>
          </a:p>
        </p:txBody>
      </p:sp>
      <p:sp>
        <p:nvSpPr>
          <p:cNvPr id="17" name="TextBox 16">
            <a:extLst>
              <a:ext uri="{FF2B5EF4-FFF2-40B4-BE49-F238E27FC236}">
                <a16:creationId xmlns:a16="http://schemas.microsoft.com/office/drawing/2014/main" id="{E1C6BFA8-59A4-4062-B77E-20820F9D04FA}"/>
              </a:ext>
            </a:extLst>
          </p:cNvPr>
          <p:cNvSpPr txBox="1"/>
          <p:nvPr/>
        </p:nvSpPr>
        <p:spPr>
          <a:xfrm>
            <a:off x="1152265" y="3677881"/>
            <a:ext cx="2839632" cy="1846659"/>
          </a:xfrm>
          <a:prstGeom prst="rect">
            <a:avLst/>
          </a:prstGeom>
          <a:noFill/>
          <a:ln w="444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Amasis MT Pro Black" panose="02040A04050005020304" pitchFamily="18" charset="0"/>
                <a:ea typeface="+mn-ea"/>
                <a:cs typeface="+mn-cs"/>
              </a:rPr>
              <a:t>Quillbot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Arial Narrow" panose="020B0606020202030204" pitchFamily="34" charset="0"/>
                <a:ea typeface="Tahoma" panose="020B0604030504040204" pitchFamily="34" charset="0"/>
                <a:cs typeface="Tahoma" panose="020B0604030504040204" pitchFamily="34" charset="0"/>
              </a:rPr>
              <a:t>Has an AI powered thesaurus and uses a  synonym slider to paraphrase text you want</a:t>
            </a:r>
          </a:p>
        </p:txBody>
      </p:sp>
      <p:sp>
        <p:nvSpPr>
          <p:cNvPr id="18" name="TextBox 17">
            <a:extLst>
              <a:ext uri="{FF2B5EF4-FFF2-40B4-BE49-F238E27FC236}">
                <a16:creationId xmlns:a16="http://schemas.microsoft.com/office/drawing/2014/main" id="{70F29C3E-4376-4F79-9D59-C48719E5DA49}"/>
              </a:ext>
            </a:extLst>
          </p:cNvPr>
          <p:cNvSpPr txBox="1"/>
          <p:nvPr/>
        </p:nvSpPr>
        <p:spPr>
          <a:xfrm>
            <a:off x="4306015" y="3590966"/>
            <a:ext cx="3579970" cy="1908215"/>
          </a:xfrm>
          <a:prstGeom prst="rect">
            <a:avLst/>
          </a:prstGeom>
          <a:noFill/>
          <a:ln w="444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Amasis MT Pro Black" panose="02040A04050005020304" pitchFamily="18" charset="0"/>
                <a:ea typeface="+mn-ea"/>
                <a:cs typeface="+mn-cs"/>
              </a:rPr>
              <a:t>Grammarly/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Amasis MT Pro Black" panose="02040A04050005020304" pitchFamily="18" charset="0"/>
                <a:ea typeface="+mn-ea"/>
                <a:cs typeface="+mn-cs"/>
              </a:rPr>
              <a:t>Spellbound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Arial Narrow" panose="020B0606020202030204" pitchFamily="34" charset="0"/>
                <a:ea typeface="Tahoma" panose="020B0604030504040204" pitchFamily="34" charset="0"/>
                <a:cs typeface="Tahoma" panose="020B0604030504040204" pitchFamily="34" charset="0"/>
              </a:rPr>
              <a:t>Reviews spelling grammar, punctuation, clarity, engagement  and suggest replacements</a:t>
            </a:r>
          </a:p>
        </p:txBody>
      </p:sp>
      <p:sp>
        <p:nvSpPr>
          <p:cNvPr id="19" name="TextBox 18">
            <a:extLst>
              <a:ext uri="{FF2B5EF4-FFF2-40B4-BE49-F238E27FC236}">
                <a16:creationId xmlns:a16="http://schemas.microsoft.com/office/drawing/2014/main" id="{02211366-C620-48BC-8D50-D044A20190B8}"/>
              </a:ext>
            </a:extLst>
          </p:cNvPr>
          <p:cNvSpPr txBox="1"/>
          <p:nvPr/>
        </p:nvSpPr>
        <p:spPr>
          <a:xfrm>
            <a:off x="8392934" y="3590966"/>
            <a:ext cx="2646801" cy="1508105"/>
          </a:xfrm>
          <a:prstGeom prst="rect">
            <a:avLst/>
          </a:prstGeom>
          <a:noFill/>
          <a:ln w="444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Amasis MT Pro Black" panose="02040A04050005020304" pitchFamily="18" charset="0"/>
                <a:ea typeface="+mn-ea"/>
                <a:cs typeface="+mn-cs"/>
              </a:rPr>
              <a:t>Originality.ai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Arial Narrow" panose="020B0606020202030204" pitchFamily="34" charset="0"/>
                <a:ea typeface="Tahoma" panose="020B0604030504040204" pitchFamily="34" charset="0"/>
                <a:cs typeface="Tahoma" panose="020B0604030504040204" pitchFamily="34" charset="0"/>
              </a:rPr>
              <a:t>Accurate AI detection and  plagiarism checker and fact checker </a:t>
            </a:r>
          </a:p>
        </p:txBody>
      </p:sp>
      <p:sp>
        <p:nvSpPr>
          <p:cNvPr id="20" name="TextBox 19">
            <a:extLst>
              <a:ext uri="{FF2B5EF4-FFF2-40B4-BE49-F238E27FC236}">
                <a16:creationId xmlns:a16="http://schemas.microsoft.com/office/drawing/2014/main" id="{DA7CE482-1E3F-4166-AB01-F2E6A00B0C8B}"/>
              </a:ext>
            </a:extLst>
          </p:cNvPr>
          <p:cNvSpPr txBox="1"/>
          <p:nvPr/>
        </p:nvSpPr>
        <p:spPr>
          <a:xfrm>
            <a:off x="8139486" y="5423901"/>
            <a:ext cx="3153695" cy="892552"/>
          </a:xfrm>
          <a:prstGeom prst="rect">
            <a:avLst/>
          </a:prstGeom>
          <a:noFill/>
          <a:ln w="444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660033"/>
                </a:solidFill>
                <a:effectLst/>
                <a:uLnTx/>
                <a:uFillTx/>
                <a:latin typeface="Amasis MT Pro Black" panose="02040A04050005020304" pitchFamily="18" charset="0"/>
                <a:ea typeface="+mn-ea"/>
                <a:cs typeface="+mn-cs"/>
              </a:rPr>
              <a:t>SUBMIT to Blackboard</a:t>
            </a:r>
            <a:endParaRPr kumimoji="0" lang="en-GB" sz="2200" b="0" i="0" u="none" strike="noStrike" kern="1200" cap="none" spc="0" normalizeH="0" baseline="0" noProof="0" dirty="0">
              <a:ln>
                <a:noFill/>
              </a:ln>
              <a:solidFill>
                <a:srgbClr val="660033"/>
              </a:solidFill>
              <a:effectLst/>
              <a:uLnTx/>
              <a:uFillTx/>
              <a:latin typeface="Arial Narrow" panose="020B0606020202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98821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0-#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1+#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1+#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250"/>
                                        <p:tgtEl>
                                          <p:spTgt spid="20"/>
                                        </p:tgtEl>
                                      </p:cBhvr>
                                    </p:animEffect>
                                    <p:anim calcmode="lin" valueType="num">
                                      <p:cBhvr>
                                        <p:cTn id="44" dur="1250" fill="hold"/>
                                        <p:tgtEl>
                                          <p:spTgt spid="20"/>
                                        </p:tgtEl>
                                        <p:attrNameLst>
                                          <p:attrName>ppt_x</p:attrName>
                                        </p:attrNameLst>
                                      </p:cBhvr>
                                      <p:tavLst>
                                        <p:tav tm="0">
                                          <p:val>
                                            <p:strVal val="#ppt_x"/>
                                          </p:val>
                                        </p:tav>
                                        <p:tav tm="100000">
                                          <p:val>
                                            <p:strVal val="#ppt_x"/>
                                          </p:val>
                                        </p:tav>
                                      </p:tavLst>
                                    </p:anim>
                                    <p:anim calcmode="lin" valueType="num">
                                      <p:cBhvr>
                                        <p:cTn id="45"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5" grpId="0" animBg="1"/>
      <p:bldP spid="16" grpId="0" animBg="1"/>
      <p:bldP spid="17"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30857-019C-48DA-B1A1-6EE9E4D320B4}"/>
              </a:ext>
            </a:extLst>
          </p:cNvPr>
          <p:cNvSpPr>
            <a:spLocks noGrp="1"/>
          </p:cNvSpPr>
          <p:nvPr>
            <p:ph type="sldNum" sz="quarter" idx="12"/>
          </p:nvPr>
        </p:nvSpPr>
        <p:spPr>
          <a:xfrm>
            <a:off x="8610600" y="6356350"/>
            <a:ext cx="2743200" cy="365125"/>
          </a:xfrm>
        </p:spPr>
        <p:txBody>
          <a:bodyPr/>
          <a:lstStyle/>
          <a:p>
            <a:fld id="{10B37B4D-B1ED-498C-8838-3D6A4F27AD60}" type="slidenum">
              <a:rPr lang="en-GB" smtClean="0"/>
              <a:pPr/>
              <a:t>13</a:t>
            </a:fld>
            <a:endParaRPr lang="en-GB"/>
          </a:p>
        </p:txBody>
      </p:sp>
      <p:sp>
        <p:nvSpPr>
          <p:cNvPr id="7" name="TextBox 6">
            <a:extLst>
              <a:ext uri="{FF2B5EF4-FFF2-40B4-BE49-F238E27FC236}">
                <a16:creationId xmlns:a16="http://schemas.microsoft.com/office/drawing/2014/main" id="{CD8376F7-DD16-4756-A8A7-11F8C0DCD3B3}"/>
              </a:ext>
            </a:extLst>
          </p:cNvPr>
          <p:cNvSpPr txBox="1"/>
          <p:nvPr/>
        </p:nvSpPr>
        <p:spPr>
          <a:xfrm>
            <a:off x="1392215" y="365700"/>
            <a:ext cx="7847881" cy="584775"/>
          </a:xfrm>
          <a:prstGeom prst="rect">
            <a:avLst/>
          </a:prstGeom>
          <a:noFill/>
        </p:spPr>
        <p:txBody>
          <a:bodyPr wrap="square">
            <a:spAutoFit/>
          </a:bodyPr>
          <a:lstStyle/>
          <a:p>
            <a:pPr fontAlgn="base"/>
            <a:r>
              <a:rPr lang="en-GB" sz="3200" b="1" dirty="0">
                <a:solidFill>
                  <a:srgbClr val="1358A9"/>
                </a:solidFill>
                <a:latin typeface="Arial" panose="020B0604020202020204" pitchFamily="34" charset="0"/>
                <a:cs typeface="Arial" panose="020B0604020202020204" pitchFamily="34" charset="0"/>
              </a:rPr>
              <a:t>What is </a:t>
            </a:r>
            <a:r>
              <a:rPr lang="en-GB" sz="3200" b="1" dirty="0" err="1">
                <a:solidFill>
                  <a:srgbClr val="1358A9"/>
                </a:solidFill>
                <a:latin typeface="Arial" panose="020B0604020202020204" pitchFamily="34" charset="0"/>
                <a:cs typeface="Arial" panose="020B0604020202020204" pitchFamily="34" charset="0"/>
              </a:rPr>
              <a:t>ChatGPT</a:t>
            </a:r>
            <a:r>
              <a:rPr lang="en-GB" sz="3200" b="1" dirty="0">
                <a:solidFill>
                  <a:srgbClr val="1358A9"/>
                </a:solidFill>
                <a:latin typeface="Arial" panose="020B0604020202020204" pitchFamily="34" charset="0"/>
                <a:cs typeface="Arial" panose="020B0604020202020204" pitchFamily="34" charset="0"/>
              </a:rPr>
              <a:t> ?</a:t>
            </a:r>
          </a:p>
        </p:txBody>
      </p:sp>
      <p:sp>
        <p:nvSpPr>
          <p:cNvPr id="23" name="TextBox 22">
            <a:extLst>
              <a:ext uri="{FF2B5EF4-FFF2-40B4-BE49-F238E27FC236}">
                <a16:creationId xmlns:a16="http://schemas.microsoft.com/office/drawing/2014/main" id="{07474923-A143-437B-955F-0E3D29138866}"/>
              </a:ext>
            </a:extLst>
          </p:cNvPr>
          <p:cNvSpPr txBox="1"/>
          <p:nvPr/>
        </p:nvSpPr>
        <p:spPr>
          <a:xfrm>
            <a:off x="722852" y="1221977"/>
            <a:ext cx="10119293" cy="4862870"/>
          </a:xfrm>
          <a:prstGeom prst="rect">
            <a:avLst/>
          </a:prstGeom>
          <a:noFill/>
        </p:spPr>
        <p:txBody>
          <a:bodyPr wrap="square">
            <a:spAutoFit/>
          </a:bodyPr>
          <a:lstStyle/>
          <a:p>
            <a:r>
              <a:rPr lang="en-GB" sz="2400" b="1" i="0" dirty="0">
                <a:solidFill>
                  <a:srgbClr val="C00000"/>
                </a:solidFill>
                <a:effectLst/>
                <a:latin typeface="Tahoma" panose="020B0604030504040204" pitchFamily="34" charset="0"/>
                <a:ea typeface="Tahoma" panose="020B0604030504040204" pitchFamily="34" charset="0"/>
                <a:cs typeface="Tahoma" panose="020B0604030504040204" pitchFamily="34" charset="0"/>
              </a:rPr>
              <a:t>C</a:t>
            </a:r>
            <a:r>
              <a:rPr lang="en-GB" sz="2400" b="0" i="0" dirty="0">
                <a:solidFill>
                  <a:srgbClr val="374151"/>
                </a:solidFill>
                <a:effectLst/>
                <a:latin typeface="Tahoma" panose="020B0604030504040204" pitchFamily="34" charset="0"/>
                <a:ea typeface="Tahoma" panose="020B0604030504040204" pitchFamily="34" charset="0"/>
                <a:cs typeface="Tahoma" panose="020B0604030504040204" pitchFamily="34" charset="0"/>
              </a:rPr>
              <a:t>onversational  -</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 Designed to generate human-like conversational text, understand context, answer questions and provides explanations.</a:t>
            </a:r>
            <a:r>
              <a:rPr lang="en-GB" sz="2400" b="0" i="0" dirty="0">
                <a:solidFill>
                  <a:srgbClr val="374151"/>
                </a:solidFill>
                <a:effectLst/>
                <a:latin typeface="Tahoma" panose="020B0604030504040204" pitchFamily="34" charset="0"/>
                <a:ea typeface="Tahoma" panose="020B0604030504040204" pitchFamily="34" charset="0"/>
                <a:cs typeface="Tahoma" panose="020B0604030504040204" pitchFamily="34" charset="0"/>
              </a:rPr>
              <a:t>    </a:t>
            </a:r>
          </a:p>
          <a:p>
            <a:endParaRPr lang="en-GB" sz="2400" dirty="0">
              <a:solidFill>
                <a:srgbClr val="374151"/>
              </a:solidFill>
              <a:latin typeface="Tahoma" panose="020B0604030504040204" pitchFamily="34" charset="0"/>
              <a:ea typeface="Tahoma" panose="020B0604030504040204" pitchFamily="34" charset="0"/>
              <a:cs typeface="Tahoma" panose="020B0604030504040204" pitchFamily="34" charset="0"/>
            </a:endParaRPr>
          </a:p>
          <a:p>
            <a:r>
              <a:rPr lang="en-GB" sz="2400" b="1" dirty="0">
                <a:solidFill>
                  <a:srgbClr val="C00000"/>
                </a:solidFill>
                <a:latin typeface="Tahoma" panose="020B0604030504040204" pitchFamily="34" charset="0"/>
                <a:ea typeface="Tahoma" panose="020B0604030504040204" pitchFamily="34" charset="0"/>
                <a:cs typeface="Tahoma" panose="020B0604030504040204" pitchFamily="34" charset="0"/>
              </a:rPr>
              <a:t>G</a:t>
            </a:r>
            <a:r>
              <a:rPr lang="en-GB" sz="2400" b="0" i="0" dirty="0">
                <a:solidFill>
                  <a:srgbClr val="374151"/>
                </a:solidFill>
                <a:effectLst/>
                <a:latin typeface="Tahoma" panose="020B0604030504040204" pitchFamily="34" charset="0"/>
                <a:ea typeface="Tahoma" panose="020B0604030504040204" pitchFamily="34" charset="0"/>
                <a:cs typeface="Tahoma" panose="020B0604030504040204" pitchFamily="34" charset="0"/>
              </a:rPr>
              <a:t>enerative - </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Generates new and original content , creation and innovation is the key, can perform a variety of language-related tasks</a:t>
            </a:r>
            <a:r>
              <a:rPr lang="en-GB" sz="2400" b="0" i="0" dirty="0">
                <a:solidFill>
                  <a:srgbClr val="374151"/>
                </a:solidFill>
                <a:effectLst/>
                <a:latin typeface="Tahoma" panose="020B0604030504040204" pitchFamily="34" charset="0"/>
                <a:ea typeface="Tahoma" panose="020B0604030504040204" pitchFamily="34" charset="0"/>
                <a:cs typeface="Tahoma" panose="020B0604030504040204" pitchFamily="34" charset="0"/>
              </a:rPr>
              <a:t>           </a:t>
            </a:r>
          </a:p>
          <a:p>
            <a:endParaRPr lang="en-GB" sz="2400" dirty="0">
              <a:solidFill>
                <a:srgbClr val="374151"/>
              </a:solidFill>
              <a:latin typeface="Tahoma" panose="020B0604030504040204" pitchFamily="34" charset="0"/>
              <a:ea typeface="Tahoma" panose="020B0604030504040204" pitchFamily="34" charset="0"/>
              <a:cs typeface="Tahoma" panose="020B0604030504040204" pitchFamily="34" charset="0"/>
            </a:endParaRPr>
          </a:p>
          <a:p>
            <a:r>
              <a:rPr lang="en-GB" sz="2400" b="1" dirty="0">
                <a:solidFill>
                  <a:srgbClr val="C00000"/>
                </a:solidFill>
                <a:latin typeface="Tahoma" panose="020B0604030504040204" pitchFamily="34" charset="0"/>
                <a:ea typeface="Tahoma" panose="020B0604030504040204" pitchFamily="34" charset="0"/>
                <a:cs typeface="Tahoma" panose="020B0604030504040204" pitchFamily="34" charset="0"/>
              </a:rPr>
              <a:t>P</a:t>
            </a:r>
            <a:r>
              <a:rPr lang="en-GB" sz="2400" b="0" i="0" dirty="0">
                <a:solidFill>
                  <a:srgbClr val="374151"/>
                </a:solidFill>
                <a:effectLst/>
                <a:latin typeface="Tahoma" panose="020B0604030504040204" pitchFamily="34" charset="0"/>
                <a:ea typeface="Tahoma" panose="020B0604030504040204" pitchFamily="34" charset="0"/>
                <a:cs typeface="Tahoma" panose="020B0604030504040204" pitchFamily="34" charset="0"/>
              </a:rPr>
              <a:t>re-trained - </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Exposed to a vast amount of text data from the internet, which allows it to learn grammar, language structure, and various patterns</a:t>
            </a:r>
            <a:r>
              <a:rPr lang="en-GB" sz="2400" b="0" i="0" dirty="0">
                <a:solidFill>
                  <a:srgbClr val="374151"/>
                </a:solidFill>
                <a:effectLst/>
                <a:latin typeface="Tahoma" panose="020B0604030504040204" pitchFamily="34" charset="0"/>
                <a:ea typeface="Tahoma" panose="020B0604030504040204" pitchFamily="34" charset="0"/>
                <a:cs typeface="Tahoma" panose="020B0604030504040204" pitchFamily="34" charset="0"/>
              </a:rPr>
              <a:t>        </a:t>
            </a:r>
          </a:p>
          <a:p>
            <a:endParaRPr lang="en-GB" sz="2400" dirty="0">
              <a:solidFill>
                <a:srgbClr val="374151"/>
              </a:solidFill>
              <a:latin typeface="Tahoma" panose="020B0604030504040204" pitchFamily="34" charset="0"/>
              <a:ea typeface="Tahoma" panose="020B0604030504040204" pitchFamily="34" charset="0"/>
              <a:cs typeface="Tahoma" panose="020B0604030504040204" pitchFamily="34" charset="0"/>
            </a:endParaRPr>
          </a:p>
          <a:p>
            <a:r>
              <a:rPr lang="en-GB" sz="2400" b="1" dirty="0">
                <a:solidFill>
                  <a:srgbClr val="C00000"/>
                </a:solidFill>
                <a:latin typeface="Tahoma" panose="020B0604030504040204" pitchFamily="34" charset="0"/>
                <a:ea typeface="Tahoma" panose="020B0604030504040204" pitchFamily="34" charset="0"/>
                <a:cs typeface="Tahoma" panose="020B0604030504040204" pitchFamily="34" charset="0"/>
              </a:rPr>
              <a:t>T</a:t>
            </a:r>
            <a:r>
              <a:rPr lang="en-GB" sz="2400" b="0" i="0" dirty="0">
                <a:solidFill>
                  <a:srgbClr val="374151"/>
                </a:solidFill>
                <a:effectLst/>
                <a:latin typeface="Tahoma" panose="020B0604030504040204" pitchFamily="34" charset="0"/>
                <a:ea typeface="Tahoma" panose="020B0604030504040204" pitchFamily="34" charset="0"/>
                <a:cs typeface="Tahoma" panose="020B0604030504040204" pitchFamily="34" charset="0"/>
              </a:rPr>
              <a:t>ransformer - </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captures more context and improves performance on natural language processing (NLP) tasks. </a:t>
            </a:r>
          </a:p>
          <a:p>
            <a:endParaRPr lang="en-GB" sz="2400" b="0" i="0" dirty="0">
              <a:solidFill>
                <a:srgbClr val="37415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65098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2000" fill="hold"/>
                                        <p:tgtEl>
                                          <p:spTgt spid="23"/>
                                        </p:tgtEl>
                                        <p:attrNameLst>
                                          <p:attrName>ppt_x</p:attrName>
                                        </p:attrNameLst>
                                      </p:cBhvr>
                                      <p:tavLst>
                                        <p:tav tm="0">
                                          <p:val>
                                            <p:strVal val="1+#ppt_w/2"/>
                                          </p:val>
                                        </p:tav>
                                        <p:tav tm="100000">
                                          <p:val>
                                            <p:strVal val="#ppt_x"/>
                                          </p:val>
                                        </p:tav>
                                      </p:tavLst>
                                    </p:anim>
                                    <p:anim calcmode="lin" valueType="num">
                                      <p:cBhvr additive="base">
                                        <p:cTn id="13" dur="2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30857-019C-48DA-B1A1-6EE9E4D320B4}"/>
              </a:ext>
            </a:extLst>
          </p:cNvPr>
          <p:cNvSpPr>
            <a:spLocks noGrp="1"/>
          </p:cNvSpPr>
          <p:nvPr>
            <p:ph type="sldNum" sz="quarter" idx="12"/>
          </p:nvPr>
        </p:nvSpPr>
        <p:spPr>
          <a:xfrm>
            <a:off x="8610600" y="6356350"/>
            <a:ext cx="2743200" cy="365125"/>
          </a:xfrm>
        </p:spPr>
        <p:txBody>
          <a:bodyPr/>
          <a:lstStyle/>
          <a:p>
            <a:fld id="{10B37B4D-B1ED-498C-8838-3D6A4F27AD60}" type="slidenum">
              <a:rPr lang="en-GB" smtClean="0"/>
              <a:pPr/>
              <a:t>14</a:t>
            </a:fld>
            <a:endParaRPr lang="en-GB"/>
          </a:p>
        </p:txBody>
      </p:sp>
      <p:sp>
        <p:nvSpPr>
          <p:cNvPr id="7" name="TextBox 6">
            <a:extLst>
              <a:ext uri="{FF2B5EF4-FFF2-40B4-BE49-F238E27FC236}">
                <a16:creationId xmlns:a16="http://schemas.microsoft.com/office/drawing/2014/main" id="{CD8376F7-DD16-4756-A8A7-11F8C0DCD3B3}"/>
              </a:ext>
            </a:extLst>
          </p:cNvPr>
          <p:cNvSpPr txBox="1"/>
          <p:nvPr/>
        </p:nvSpPr>
        <p:spPr>
          <a:xfrm>
            <a:off x="3252547" y="303203"/>
            <a:ext cx="6080640" cy="584775"/>
          </a:xfrm>
          <a:prstGeom prst="rect">
            <a:avLst/>
          </a:prstGeom>
          <a:noFill/>
        </p:spPr>
        <p:txBody>
          <a:bodyPr wrap="square">
            <a:spAutoFit/>
          </a:bodyPr>
          <a:lstStyle/>
          <a:p>
            <a:pPr fontAlgn="base"/>
            <a:r>
              <a:rPr lang="en-GB" sz="3200" b="1" dirty="0">
                <a:solidFill>
                  <a:srgbClr val="1358A9"/>
                </a:solidFill>
                <a:latin typeface="Arial" panose="020B0604020202020204" pitchFamily="34" charset="0"/>
                <a:cs typeface="Arial" panose="020B0604020202020204" pitchFamily="34" charset="0"/>
              </a:rPr>
              <a:t>Characteristics of ChatGPT ?</a:t>
            </a:r>
          </a:p>
        </p:txBody>
      </p:sp>
      <p:sp>
        <p:nvSpPr>
          <p:cNvPr id="4" name="TextBox 3">
            <a:extLst>
              <a:ext uri="{FF2B5EF4-FFF2-40B4-BE49-F238E27FC236}">
                <a16:creationId xmlns:a16="http://schemas.microsoft.com/office/drawing/2014/main" id="{0C8A52A3-D32D-327A-AE9D-D7E88EFFE665}"/>
              </a:ext>
            </a:extLst>
          </p:cNvPr>
          <p:cNvSpPr txBox="1"/>
          <p:nvPr/>
        </p:nvSpPr>
        <p:spPr>
          <a:xfrm>
            <a:off x="2078758" y="5893077"/>
            <a:ext cx="9553194" cy="369332"/>
          </a:xfrm>
          <a:prstGeom prst="rect">
            <a:avLst/>
          </a:prstGeom>
          <a:noFill/>
        </p:spPr>
        <p:txBody>
          <a:bodyPr wrap="square">
            <a:spAutoFit/>
          </a:bodyPr>
          <a:lstStyle/>
          <a:p>
            <a:r>
              <a:rPr lang="en-GB" dirty="0">
                <a:hlinkClick r:id="rId2"/>
              </a:rPr>
              <a:t>https://www.spiceworks.com/tech/artificial-intelligence/articles/what-is-chatgpt/</a:t>
            </a:r>
            <a:endParaRPr lang="en-GB" dirty="0"/>
          </a:p>
        </p:txBody>
      </p:sp>
      <p:pic>
        <p:nvPicPr>
          <p:cNvPr id="11" name="Picture 10">
            <a:extLst>
              <a:ext uri="{FF2B5EF4-FFF2-40B4-BE49-F238E27FC236}">
                <a16:creationId xmlns:a16="http://schemas.microsoft.com/office/drawing/2014/main" id="{276D8370-6324-573C-5AC4-68A498BEF56D}"/>
              </a:ext>
            </a:extLst>
          </p:cNvPr>
          <p:cNvPicPr>
            <a:picLocks noChangeAspect="1"/>
          </p:cNvPicPr>
          <p:nvPr/>
        </p:nvPicPr>
        <p:blipFill>
          <a:blip r:embed="rId3"/>
          <a:stretch>
            <a:fillRect/>
          </a:stretch>
        </p:blipFill>
        <p:spPr>
          <a:xfrm>
            <a:off x="3167062" y="1362994"/>
            <a:ext cx="5857875" cy="3219450"/>
          </a:xfrm>
          <a:prstGeom prst="rect">
            <a:avLst/>
          </a:prstGeom>
          <a:ln w="22225">
            <a:solidFill>
              <a:schemeClr val="accent1"/>
            </a:solidFill>
          </a:ln>
        </p:spPr>
      </p:pic>
      <p:sp>
        <p:nvSpPr>
          <p:cNvPr id="12" name="TextBox 11">
            <a:extLst>
              <a:ext uri="{FF2B5EF4-FFF2-40B4-BE49-F238E27FC236}">
                <a16:creationId xmlns:a16="http://schemas.microsoft.com/office/drawing/2014/main" id="{D844A216-3169-B584-0E1D-DEBA64FD32F1}"/>
              </a:ext>
            </a:extLst>
          </p:cNvPr>
          <p:cNvSpPr txBox="1"/>
          <p:nvPr/>
        </p:nvSpPr>
        <p:spPr>
          <a:xfrm>
            <a:off x="674757" y="1398464"/>
            <a:ext cx="2167387" cy="646331"/>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Natural Language Processing</a:t>
            </a:r>
          </a:p>
        </p:txBody>
      </p:sp>
      <p:sp>
        <p:nvSpPr>
          <p:cNvPr id="13" name="TextBox 12">
            <a:extLst>
              <a:ext uri="{FF2B5EF4-FFF2-40B4-BE49-F238E27FC236}">
                <a16:creationId xmlns:a16="http://schemas.microsoft.com/office/drawing/2014/main" id="{12AC964D-2A37-C2F3-9B9E-20524E7750B9}"/>
              </a:ext>
            </a:extLst>
          </p:cNvPr>
          <p:cNvSpPr txBox="1"/>
          <p:nvPr/>
        </p:nvSpPr>
        <p:spPr>
          <a:xfrm>
            <a:off x="674756" y="2671151"/>
            <a:ext cx="2167387" cy="646331"/>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Learnt from the Internet </a:t>
            </a:r>
          </a:p>
        </p:txBody>
      </p:sp>
      <p:sp>
        <p:nvSpPr>
          <p:cNvPr id="14" name="TextBox 13">
            <a:extLst>
              <a:ext uri="{FF2B5EF4-FFF2-40B4-BE49-F238E27FC236}">
                <a16:creationId xmlns:a16="http://schemas.microsoft.com/office/drawing/2014/main" id="{1FBF0430-3BF2-16C1-2245-72461CC11056}"/>
              </a:ext>
            </a:extLst>
          </p:cNvPr>
          <p:cNvSpPr txBox="1"/>
          <p:nvPr/>
        </p:nvSpPr>
        <p:spPr>
          <a:xfrm>
            <a:off x="674756" y="3863683"/>
            <a:ext cx="2167387" cy="646331"/>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Understands the context </a:t>
            </a:r>
          </a:p>
        </p:txBody>
      </p:sp>
      <p:sp>
        <p:nvSpPr>
          <p:cNvPr id="15" name="TextBox 14">
            <a:extLst>
              <a:ext uri="{FF2B5EF4-FFF2-40B4-BE49-F238E27FC236}">
                <a16:creationId xmlns:a16="http://schemas.microsoft.com/office/drawing/2014/main" id="{5D72C12D-6C72-E950-900C-F0A4ABB138F2}"/>
              </a:ext>
            </a:extLst>
          </p:cNvPr>
          <p:cNvSpPr txBox="1"/>
          <p:nvPr/>
        </p:nvSpPr>
        <p:spPr>
          <a:xfrm>
            <a:off x="9464565" y="1398464"/>
            <a:ext cx="2167387" cy="646331"/>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Multiple languages (80) </a:t>
            </a:r>
          </a:p>
        </p:txBody>
      </p:sp>
      <p:sp>
        <p:nvSpPr>
          <p:cNvPr id="16" name="TextBox 15">
            <a:extLst>
              <a:ext uri="{FF2B5EF4-FFF2-40B4-BE49-F238E27FC236}">
                <a16:creationId xmlns:a16="http://schemas.microsoft.com/office/drawing/2014/main" id="{316F23AC-3D8B-E851-F843-EB2A6998AA23}"/>
              </a:ext>
            </a:extLst>
          </p:cNvPr>
          <p:cNvSpPr txBox="1"/>
          <p:nvPr/>
        </p:nvSpPr>
        <p:spPr>
          <a:xfrm>
            <a:off x="9464564" y="2615432"/>
            <a:ext cx="2167387" cy="646331"/>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Learns, adapts, improves</a:t>
            </a:r>
          </a:p>
        </p:txBody>
      </p:sp>
      <p:sp>
        <p:nvSpPr>
          <p:cNvPr id="17" name="TextBox 16">
            <a:extLst>
              <a:ext uri="{FF2B5EF4-FFF2-40B4-BE49-F238E27FC236}">
                <a16:creationId xmlns:a16="http://schemas.microsoft.com/office/drawing/2014/main" id="{2C29C1B4-4F65-EF52-8C16-DA0C5C30615A}"/>
              </a:ext>
            </a:extLst>
          </p:cNvPr>
          <p:cNvSpPr txBox="1"/>
          <p:nvPr/>
        </p:nvSpPr>
        <p:spPr>
          <a:xfrm>
            <a:off x="9464564" y="3863683"/>
            <a:ext cx="2167387" cy="646331"/>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Quick response time</a:t>
            </a:r>
          </a:p>
        </p:txBody>
      </p:sp>
      <p:sp>
        <p:nvSpPr>
          <p:cNvPr id="18" name="TextBox 17">
            <a:extLst>
              <a:ext uri="{FF2B5EF4-FFF2-40B4-BE49-F238E27FC236}">
                <a16:creationId xmlns:a16="http://schemas.microsoft.com/office/drawing/2014/main" id="{AF721892-13D9-9D9E-1258-F1E305D6D697}"/>
              </a:ext>
            </a:extLst>
          </p:cNvPr>
          <p:cNvSpPr txBox="1"/>
          <p:nvPr/>
        </p:nvSpPr>
        <p:spPr>
          <a:xfrm>
            <a:off x="5012305" y="4878380"/>
            <a:ext cx="2167387" cy="646331"/>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Personalised experience</a:t>
            </a:r>
          </a:p>
        </p:txBody>
      </p:sp>
    </p:spTree>
    <p:extLst>
      <p:ext uri="{BB962C8B-B14F-4D97-AF65-F5344CB8AC3E}">
        <p14:creationId xmlns:p14="http://schemas.microsoft.com/office/powerpoint/2010/main" val="202053725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A010F9-ADF4-91B3-F462-94F926952E10}"/>
              </a:ext>
            </a:extLst>
          </p:cNvPr>
          <p:cNvSpPr>
            <a:spLocks noGrp="1"/>
          </p:cNvSpPr>
          <p:nvPr>
            <p:ph type="sldNum" sz="quarter" idx="12"/>
          </p:nvPr>
        </p:nvSpPr>
        <p:spPr/>
        <p:txBody>
          <a:bodyPr/>
          <a:lstStyle/>
          <a:p>
            <a:fld id="{10B37B4D-B1ED-498C-8838-3D6A4F27AD60}" type="slidenum">
              <a:rPr lang="en-GB" smtClean="0"/>
              <a:t>15</a:t>
            </a:fld>
            <a:endParaRPr lang="en-GB"/>
          </a:p>
        </p:txBody>
      </p:sp>
      <p:pic>
        <p:nvPicPr>
          <p:cNvPr id="4" name="Picture 3">
            <a:extLst>
              <a:ext uri="{FF2B5EF4-FFF2-40B4-BE49-F238E27FC236}">
                <a16:creationId xmlns:a16="http://schemas.microsoft.com/office/drawing/2014/main" id="{AB4872DF-13E8-CF61-DF78-E2BC8562FBA9}"/>
              </a:ext>
            </a:extLst>
          </p:cNvPr>
          <p:cNvPicPr>
            <a:picLocks noChangeAspect="1"/>
          </p:cNvPicPr>
          <p:nvPr/>
        </p:nvPicPr>
        <p:blipFill>
          <a:blip r:embed="rId2"/>
          <a:stretch>
            <a:fillRect/>
          </a:stretch>
        </p:blipFill>
        <p:spPr>
          <a:xfrm>
            <a:off x="1025543" y="1588141"/>
            <a:ext cx="7210425" cy="3857625"/>
          </a:xfrm>
          <a:prstGeom prst="rect">
            <a:avLst/>
          </a:prstGeom>
          <a:ln w="19050">
            <a:solidFill>
              <a:schemeClr val="tx1"/>
            </a:solidFill>
          </a:ln>
        </p:spPr>
      </p:pic>
      <p:sp>
        <p:nvSpPr>
          <p:cNvPr id="5" name="TextBox 4">
            <a:extLst>
              <a:ext uri="{FF2B5EF4-FFF2-40B4-BE49-F238E27FC236}">
                <a16:creationId xmlns:a16="http://schemas.microsoft.com/office/drawing/2014/main" id="{111AA98B-B023-B6FB-8FDD-F53C7AEBA438}"/>
              </a:ext>
            </a:extLst>
          </p:cNvPr>
          <p:cNvSpPr txBox="1"/>
          <p:nvPr/>
        </p:nvSpPr>
        <p:spPr>
          <a:xfrm>
            <a:off x="2338147" y="452092"/>
            <a:ext cx="7210424" cy="584775"/>
          </a:xfrm>
          <a:prstGeom prst="rect">
            <a:avLst/>
          </a:prstGeom>
          <a:noFill/>
        </p:spPr>
        <p:txBody>
          <a:bodyPr wrap="square">
            <a:spAutoFit/>
          </a:bodyPr>
          <a:lstStyle/>
          <a:p>
            <a:pPr fontAlgn="base"/>
            <a:r>
              <a:rPr lang="en-GB" sz="3200" b="1" dirty="0">
                <a:solidFill>
                  <a:srgbClr val="1358A9"/>
                </a:solidFill>
                <a:latin typeface="Arial" panose="020B0604020202020204" pitchFamily="34" charset="0"/>
                <a:cs typeface="Arial" panose="020B0604020202020204" pitchFamily="34" charset="0"/>
              </a:rPr>
              <a:t>Other features through ChatGPT ?</a:t>
            </a:r>
          </a:p>
        </p:txBody>
      </p:sp>
      <p:pic>
        <p:nvPicPr>
          <p:cNvPr id="7" name="Picture 6">
            <a:extLst>
              <a:ext uri="{FF2B5EF4-FFF2-40B4-BE49-F238E27FC236}">
                <a16:creationId xmlns:a16="http://schemas.microsoft.com/office/drawing/2014/main" id="{850D55C5-E260-4477-5E03-F8AF3D08560A}"/>
              </a:ext>
            </a:extLst>
          </p:cNvPr>
          <p:cNvPicPr>
            <a:picLocks noChangeAspect="1"/>
          </p:cNvPicPr>
          <p:nvPr/>
        </p:nvPicPr>
        <p:blipFill>
          <a:blip r:embed="rId3"/>
          <a:stretch>
            <a:fillRect/>
          </a:stretch>
        </p:blipFill>
        <p:spPr>
          <a:xfrm>
            <a:off x="8764853" y="1588141"/>
            <a:ext cx="2159233" cy="912276"/>
          </a:xfrm>
          <a:prstGeom prst="rect">
            <a:avLst/>
          </a:prstGeom>
          <a:ln w="12700">
            <a:solidFill>
              <a:schemeClr val="tx1"/>
            </a:solidFill>
          </a:ln>
        </p:spPr>
      </p:pic>
      <p:pic>
        <p:nvPicPr>
          <p:cNvPr id="9" name="Picture 8">
            <a:extLst>
              <a:ext uri="{FF2B5EF4-FFF2-40B4-BE49-F238E27FC236}">
                <a16:creationId xmlns:a16="http://schemas.microsoft.com/office/drawing/2014/main" id="{60466805-EE41-D436-780A-1AE0C60B78B3}"/>
              </a:ext>
            </a:extLst>
          </p:cNvPr>
          <p:cNvPicPr>
            <a:picLocks noChangeAspect="1"/>
          </p:cNvPicPr>
          <p:nvPr/>
        </p:nvPicPr>
        <p:blipFill>
          <a:blip r:embed="rId4"/>
          <a:stretch>
            <a:fillRect/>
          </a:stretch>
        </p:blipFill>
        <p:spPr>
          <a:xfrm>
            <a:off x="8764853" y="2928301"/>
            <a:ext cx="2132876" cy="698700"/>
          </a:xfrm>
          <a:prstGeom prst="rect">
            <a:avLst/>
          </a:prstGeom>
          <a:ln w="12700">
            <a:solidFill>
              <a:schemeClr val="tx1"/>
            </a:solidFill>
          </a:ln>
        </p:spPr>
      </p:pic>
      <p:pic>
        <p:nvPicPr>
          <p:cNvPr id="11" name="Picture 10">
            <a:extLst>
              <a:ext uri="{FF2B5EF4-FFF2-40B4-BE49-F238E27FC236}">
                <a16:creationId xmlns:a16="http://schemas.microsoft.com/office/drawing/2014/main" id="{2D7D6662-0C11-85F2-54F1-4CDAD1BF3322}"/>
              </a:ext>
            </a:extLst>
          </p:cNvPr>
          <p:cNvPicPr>
            <a:picLocks noChangeAspect="1"/>
          </p:cNvPicPr>
          <p:nvPr/>
        </p:nvPicPr>
        <p:blipFill>
          <a:blip r:embed="rId5"/>
          <a:stretch>
            <a:fillRect/>
          </a:stretch>
        </p:blipFill>
        <p:spPr>
          <a:xfrm>
            <a:off x="8791210" y="4187740"/>
            <a:ext cx="2132876" cy="680510"/>
          </a:xfrm>
          <a:prstGeom prst="rect">
            <a:avLst/>
          </a:prstGeom>
          <a:ln w="12700">
            <a:solidFill>
              <a:schemeClr val="tx1"/>
            </a:solidFill>
          </a:ln>
        </p:spPr>
      </p:pic>
    </p:spTree>
    <p:extLst>
      <p:ext uri="{BB962C8B-B14F-4D97-AF65-F5344CB8AC3E}">
        <p14:creationId xmlns:p14="http://schemas.microsoft.com/office/powerpoint/2010/main" val="275716497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30857-019C-48DA-B1A1-6EE9E4D320B4}"/>
              </a:ext>
            </a:extLst>
          </p:cNvPr>
          <p:cNvSpPr>
            <a:spLocks noGrp="1"/>
          </p:cNvSpPr>
          <p:nvPr>
            <p:ph type="sldNum" sz="quarter" idx="12"/>
          </p:nvPr>
        </p:nvSpPr>
        <p:spPr>
          <a:xfrm>
            <a:off x="8610600" y="6356350"/>
            <a:ext cx="2743200" cy="365125"/>
          </a:xfrm>
        </p:spPr>
        <p:txBody>
          <a:bodyPr/>
          <a:lstStyle/>
          <a:p>
            <a:fld id="{10B37B4D-B1ED-498C-8838-3D6A4F27AD60}" type="slidenum">
              <a:rPr lang="en-GB" smtClean="0"/>
              <a:pPr/>
              <a:t>16</a:t>
            </a:fld>
            <a:endParaRPr lang="en-GB"/>
          </a:p>
        </p:txBody>
      </p:sp>
      <p:sp>
        <p:nvSpPr>
          <p:cNvPr id="7" name="TextBox 6">
            <a:extLst>
              <a:ext uri="{FF2B5EF4-FFF2-40B4-BE49-F238E27FC236}">
                <a16:creationId xmlns:a16="http://schemas.microsoft.com/office/drawing/2014/main" id="{CD8376F7-DD16-4756-A8A7-11F8C0DCD3B3}"/>
              </a:ext>
            </a:extLst>
          </p:cNvPr>
          <p:cNvSpPr txBox="1"/>
          <p:nvPr/>
        </p:nvSpPr>
        <p:spPr>
          <a:xfrm>
            <a:off x="1337352" y="136525"/>
            <a:ext cx="9946344" cy="584775"/>
          </a:xfrm>
          <a:prstGeom prst="rect">
            <a:avLst/>
          </a:prstGeom>
          <a:noFill/>
        </p:spPr>
        <p:txBody>
          <a:bodyPr wrap="square">
            <a:spAutoFit/>
          </a:bodyPr>
          <a:lstStyle/>
          <a:p>
            <a:pPr fontAlgn="base"/>
            <a:r>
              <a:rPr lang="en-GB" sz="3200" b="1" dirty="0">
                <a:solidFill>
                  <a:srgbClr val="1358A9"/>
                </a:solidFill>
                <a:latin typeface="Arial" panose="020B0604020202020204" pitchFamily="34" charset="0"/>
                <a:cs typeface="Arial" panose="020B0604020202020204" pitchFamily="34" charset="0"/>
              </a:rPr>
              <a:t>ASSIGNMENT 1 – Experimenting with ChatGPT</a:t>
            </a:r>
          </a:p>
        </p:txBody>
      </p:sp>
      <p:sp>
        <p:nvSpPr>
          <p:cNvPr id="23" name="TextBox 22">
            <a:extLst>
              <a:ext uri="{FF2B5EF4-FFF2-40B4-BE49-F238E27FC236}">
                <a16:creationId xmlns:a16="http://schemas.microsoft.com/office/drawing/2014/main" id="{07474923-A143-437B-955F-0E3D29138866}"/>
              </a:ext>
            </a:extLst>
          </p:cNvPr>
          <p:cNvSpPr txBox="1"/>
          <p:nvPr/>
        </p:nvSpPr>
        <p:spPr>
          <a:xfrm>
            <a:off x="577596" y="907335"/>
            <a:ext cx="11036808" cy="5262979"/>
          </a:xfrm>
          <a:prstGeom prst="rect">
            <a:avLst/>
          </a:prstGeom>
          <a:noFill/>
        </p:spPr>
        <p:txBody>
          <a:bodyPr wrap="square">
            <a:spAutoFit/>
          </a:bodyPr>
          <a:lstStyle/>
          <a:p>
            <a:pPr marL="457200" indent="-457200">
              <a:buAutoNum type="arabicPeriod"/>
            </a:pP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Log into ChatGPT using this link </a:t>
            </a: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hlinkClick r:id="rId3"/>
              </a:rPr>
              <a:t>www.chatgpt.com</a:t>
            </a:r>
            <a:endPar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457200" indent="-457200">
              <a:buAutoNum type="arabicPeriod"/>
            </a:pP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Put these questions successively in ChatGPT and see the results.</a:t>
            </a:r>
          </a:p>
          <a:p>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en-GB" sz="2000" dirty="0">
                <a:latin typeface="Arial" panose="020B0604020202020204" pitchFamily="34" charset="0"/>
                <a:cs typeface="Arial" panose="020B0604020202020204" pitchFamily="34" charset="0"/>
              </a:rPr>
              <a:t>List the soft skills required by university teachers today.</a:t>
            </a:r>
          </a:p>
          <a:p>
            <a:pPr marL="342900" indent="-342900" algn="just">
              <a:buFont typeface="Arial" panose="020B0604020202020204" pitchFamily="34" charset="0"/>
              <a:buChar char="•"/>
            </a:pPr>
            <a:r>
              <a:rPr lang="en-GB" sz="2000" dirty="0">
                <a:latin typeface="Arial" panose="020B0604020202020204" pitchFamily="34" charset="0"/>
                <a:cs typeface="Arial" panose="020B0604020202020204" pitchFamily="34" charset="0"/>
              </a:rPr>
              <a:t>List the skills with regard to critical thinking required by university teachers today.</a:t>
            </a:r>
          </a:p>
          <a:p>
            <a:pPr marL="342900" indent="-342900" algn="just">
              <a:buFont typeface="Arial" panose="020B0604020202020204" pitchFamily="34" charset="0"/>
              <a:buChar char="•"/>
            </a:pPr>
            <a:r>
              <a:rPr lang="en-GB" sz="2000" dirty="0">
                <a:latin typeface="Arial" panose="020B0604020202020204" pitchFamily="34" charset="0"/>
                <a:cs typeface="Arial" panose="020B0604020202020204" pitchFamily="34" charset="0"/>
              </a:rPr>
              <a:t>List the ethical decision-making skills with regard to critical thinking required by university teachers today.</a:t>
            </a:r>
          </a:p>
          <a:p>
            <a:pPr algn="just"/>
            <a:endParaRPr lang="en-GB" sz="2000" dirty="0">
              <a:latin typeface="Arial" panose="020B0604020202020204" pitchFamily="34" charset="0"/>
              <a:cs typeface="Arial" panose="020B0604020202020204" pitchFamily="34" charset="0"/>
            </a:endParaRPr>
          </a:p>
          <a:p>
            <a:pPr algn="just"/>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3. </a:t>
            </a: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Now try these queries and see the results</a:t>
            </a:r>
          </a:p>
          <a:p>
            <a:pPr algn="just"/>
            <a:endParaRPr lang="en-GB"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dirty="0">
                <a:latin typeface="Arial" panose="020B0604020202020204" pitchFamily="34" charset="0"/>
                <a:cs typeface="Arial" panose="020B0604020202020204" pitchFamily="34" charset="0"/>
              </a:rPr>
              <a:t>List 2 decision making skills required by university teachers in the 21</a:t>
            </a:r>
            <a:r>
              <a:rPr lang="en-GB" sz="2000" baseline="30000" dirty="0">
                <a:latin typeface="Arial" panose="020B0604020202020204" pitchFamily="34" charset="0"/>
                <a:cs typeface="Arial" panose="020B0604020202020204" pitchFamily="34" charset="0"/>
              </a:rPr>
              <a:t>st</a:t>
            </a:r>
            <a:r>
              <a:rPr lang="en-GB" sz="2000" dirty="0">
                <a:latin typeface="Arial" panose="020B0604020202020204" pitchFamily="34" charset="0"/>
                <a:cs typeface="Arial" panose="020B0604020202020204" pitchFamily="34" charset="0"/>
              </a:rPr>
              <a:t> century giving an example of each relevant to the Indian scenario. </a:t>
            </a:r>
          </a:p>
          <a:p>
            <a:pPr marL="342900" indent="-342900" algn="just">
              <a:buFont typeface="Arial" panose="020B0604020202020204" pitchFamily="34" charset="0"/>
              <a:buChar char="•"/>
            </a:pPr>
            <a:r>
              <a:rPr lang="en-GB" sz="2000" dirty="0">
                <a:latin typeface="Arial" panose="020B0604020202020204" pitchFamily="34" charset="0"/>
                <a:cs typeface="Arial" panose="020B0604020202020204" pitchFamily="34" charset="0"/>
              </a:rPr>
              <a:t>List 2 instances of university teachers having used their decision-making skills in a critical way in the last 5 years in India.</a:t>
            </a:r>
          </a:p>
          <a:p>
            <a:pPr marL="342900" indent="-342900" algn="just">
              <a:buFont typeface="Arial" panose="020B0604020202020204" pitchFamily="34" charset="0"/>
              <a:buChar char="•"/>
            </a:pPr>
            <a:r>
              <a:rPr lang="en-GB" sz="2000" dirty="0">
                <a:latin typeface="Arial" panose="020B0604020202020204" pitchFamily="34" charset="0"/>
                <a:cs typeface="Arial" panose="020B0604020202020204" pitchFamily="34" charset="0"/>
              </a:rPr>
              <a:t>List an instance of a university teacher in Mumbai using their decision-making skills in a critical way in 2019 / 2022/1920 etc.</a:t>
            </a:r>
          </a:p>
        </p:txBody>
      </p:sp>
    </p:spTree>
    <p:extLst>
      <p:ext uri="{BB962C8B-B14F-4D97-AF65-F5344CB8AC3E}">
        <p14:creationId xmlns:p14="http://schemas.microsoft.com/office/powerpoint/2010/main" val="42323393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2000" fill="hold"/>
                                        <p:tgtEl>
                                          <p:spTgt spid="23"/>
                                        </p:tgtEl>
                                        <p:attrNameLst>
                                          <p:attrName>ppt_x</p:attrName>
                                        </p:attrNameLst>
                                      </p:cBhvr>
                                      <p:tavLst>
                                        <p:tav tm="0">
                                          <p:val>
                                            <p:strVal val="1+#ppt_w/2"/>
                                          </p:val>
                                        </p:tav>
                                        <p:tav tm="100000">
                                          <p:val>
                                            <p:strVal val="#ppt_x"/>
                                          </p:val>
                                        </p:tav>
                                      </p:tavLst>
                                    </p:anim>
                                    <p:anim calcmode="lin" valueType="num">
                                      <p:cBhvr additive="base">
                                        <p:cTn id="13" dur="2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30857-019C-48DA-B1A1-6EE9E4D320B4}"/>
              </a:ext>
            </a:extLst>
          </p:cNvPr>
          <p:cNvSpPr>
            <a:spLocks noGrp="1"/>
          </p:cNvSpPr>
          <p:nvPr>
            <p:ph type="sldNum" sz="quarter" idx="12"/>
          </p:nvPr>
        </p:nvSpPr>
        <p:spPr>
          <a:xfrm>
            <a:off x="8610600" y="6356350"/>
            <a:ext cx="2743200" cy="365125"/>
          </a:xfrm>
        </p:spPr>
        <p:txBody>
          <a:bodyPr/>
          <a:lstStyle/>
          <a:p>
            <a:fld id="{10B37B4D-B1ED-498C-8838-3D6A4F27AD60}" type="slidenum">
              <a:rPr lang="en-GB" smtClean="0"/>
              <a:pPr/>
              <a:t>17</a:t>
            </a:fld>
            <a:endParaRPr lang="en-GB"/>
          </a:p>
        </p:txBody>
      </p:sp>
      <p:sp>
        <p:nvSpPr>
          <p:cNvPr id="7" name="TextBox 6">
            <a:extLst>
              <a:ext uri="{FF2B5EF4-FFF2-40B4-BE49-F238E27FC236}">
                <a16:creationId xmlns:a16="http://schemas.microsoft.com/office/drawing/2014/main" id="{CD8376F7-DD16-4756-A8A7-11F8C0DCD3B3}"/>
              </a:ext>
            </a:extLst>
          </p:cNvPr>
          <p:cNvSpPr txBox="1"/>
          <p:nvPr/>
        </p:nvSpPr>
        <p:spPr>
          <a:xfrm>
            <a:off x="1392215" y="365700"/>
            <a:ext cx="7847881" cy="584775"/>
          </a:xfrm>
          <a:prstGeom prst="rect">
            <a:avLst/>
          </a:prstGeom>
          <a:noFill/>
        </p:spPr>
        <p:txBody>
          <a:bodyPr wrap="square">
            <a:spAutoFit/>
          </a:bodyPr>
          <a:lstStyle/>
          <a:p>
            <a:pPr fontAlgn="base"/>
            <a:r>
              <a:rPr lang="en-GB" sz="3200" b="1" dirty="0">
                <a:solidFill>
                  <a:srgbClr val="1358A9"/>
                </a:solidFill>
                <a:latin typeface="Arial" panose="020B0604020202020204" pitchFamily="34" charset="0"/>
                <a:cs typeface="Arial" panose="020B0604020202020204" pitchFamily="34" charset="0"/>
              </a:rPr>
              <a:t>What is Quillbot ?</a:t>
            </a:r>
          </a:p>
        </p:txBody>
      </p:sp>
      <p:sp>
        <p:nvSpPr>
          <p:cNvPr id="23" name="TextBox 22">
            <a:extLst>
              <a:ext uri="{FF2B5EF4-FFF2-40B4-BE49-F238E27FC236}">
                <a16:creationId xmlns:a16="http://schemas.microsoft.com/office/drawing/2014/main" id="{07474923-A143-437B-955F-0E3D29138866}"/>
              </a:ext>
            </a:extLst>
          </p:cNvPr>
          <p:cNvSpPr txBox="1"/>
          <p:nvPr/>
        </p:nvSpPr>
        <p:spPr>
          <a:xfrm>
            <a:off x="722852" y="1221977"/>
            <a:ext cx="10119293" cy="4524315"/>
          </a:xfrm>
          <a:prstGeom prst="rect">
            <a:avLst/>
          </a:prstGeom>
          <a:noFill/>
        </p:spPr>
        <p:txBody>
          <a:bodyPr wrap="square">
            <a:spAutoFit/>
          </a:bodyPr>
          <a:lstStyle/>
          <a:p>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An online writing platform with AI tools embedded in it </a:t>
            </a:r>
          </a:p>
          <a:p>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It rewrites summarizes, checks for grammar and plagiarism , translates, outlines and creates citations. </a:t>
            </a:r>
          </a:p>
          <a:p>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Quillbot has the following tools -</a:t>
            </a:r>
          </a:p>
          <a:p>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 paraphrasing tool</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A grammar checker</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A plagiarism checker</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 co-writer, which brings all of the other tools together</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 summarizer</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A citation generator</a:t>
            </a:r>
            <a:endParaRPr lang="en-GB" sz="2400" b="0" i="0" dirty="0">
              <a:solidFill>
                <a:srgbClr val="37415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27829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2000" fill="hold"/>
                                        <p:tgtEl>
                                          <p:spTgt spid="23"/>
                                        </p:tgtEl>
                                        <p:attrNameLst>
                                          <p:attrName>ppt_x</p:attrName>
                                        </p:attrNameLst>
                                      </p:cBhvr>
                                      <p:tavLst>
                                        <p:tav tm="0">
                                          <p:val>
                                            <p:strVal val="1+#ppt_w/2"/>
                                          </p:val>
                                        </p:tav>
                                        <p:tav tm="100000">
                                          <p:val>
                                            <p:strVal val="#ppt_x"/>
                                          </p:val>
                                        </p:tav>
                                      </p:tavLst>
                                    </p:anim>
                                    <p:anim calcmode="lin" valueType="num">
                                      <p:cBhvr additive="base">
                                        <p:cTn id="13" dur="2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Hexagon 26">
            <a:extLst>
              <a:ext uri="{FF2B5EF4-FFF2-40B4-BE49-F238E27FC236}">
                <a16:creationId xmlns:a16="http://schemas.microsoft.com/office/drawing/2014/main" id="{7D10F053-083D-5B31-A5D3-37F3A71E7E10}"/>
              </a:ext>
            </a:extLst>
          </p:cNvPr>
          <p:cNvSpPr/>
          <p:nvPr/>
        </p:nvSpPr>
        <p:spPr>
          <a:xfrm>
            <a:off x="3436883" y="1482010"/>
            <a:ext cx="5528442" cy="4351231"/>
          </a:xfrm>
          <a:prstGeom prst="hexagon">
            <a:avLst/>
          </a:prstGeom>
          <a:noFill/>
          <a:ln w="476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D8376F7-DD16-4756-A8A7-11F8C0DCD3B3}"/>
              </a:ext>
            </a:extLst>
          </p:cNvPr>
          <p:cNvSpPr txBox="1"/>
          <p:nvPr/>
        </p:nvSpPr>
        <p:spPr>
          <a:xfrm>
            <a:off x="3252547" y="303203"/>
            <a:ext cx="6080640" cy="584775"/>
          </a:xfrm>
          <a:prstGeom prst="rect">
            <a:avLst/>
          </a:prstGeom>
          <a:noFill/>
        </p:spPr>
        <p:txBody>
          <a:bodyPr wrap="square">
            <a:spAutoFit/>
          </a:bodyPr>
          <a:lstStyle/>
          <a:p>
            <a:pPr fontAlgn="base"/>
            <a:r>
              <a:rPr lang="en-GB" sz="3200" b="1" dirty="0">
                <a:solidFill>
                  <a:srgbClr val="1358A9"/>
                </a:solidFill>
                <a:latin typeface="Arial" panose="020B0604020202020204" pitchFamily="34" charset="0"/>
                <a:cs typeface="Arial" panose="020B0604020202020204" pitchFamily="34" charset="0"/>
              </a:rPr>
              <a:t>Characteristics of Quillbot </a:t>
            </a:r>
          </a:p>
        </p:txBody>
      </p:sp>
      <p:sp>
        <p:nvSpPr>
          <p:cNvPr id="12" name="TextBox 11">
            <a:extLst>
              <a:ext uri="{FF2B5EF4-FFF2-40B4-BE49-F238E27FC236}">
                <a16:creationId xmlns:a16="http://schemas.microsoft.com/office/drawing/2014/main" id="{D844A216-3169-B584-0E1D-DEBA64FD32F1}"/>
              </a:ext>
            </a:extLst>
          </p:cNvPr>
          <p:cNvSpPr txBox="1"/>
          <p:nvPr/>
        </p:nvSpPr>
        <p:spPr>
          <a:xfrm>
            <a:off x="762000" y="1482010"/>
            <a:ext cx="1732112" cy="646331"/>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Paraphrasing Tool</a:t>
            </a:r>
          </a:p>
        </p:txBody>
      </p:sp>
      <p:sp>
        <p:nvSpPr>
          <p:cNvPr id="13" name="TextBox 12">
            <a:extLst>
              <a:ext uri="{FF2B5EF4-FFF2-40B4-BE49-F238E27FC236}">
                <a16:creationId xmlns:a16="http://schemas.microsoft.com/office/drawing/2014/main" id="{12AC964D-2A37-C2F3-9B9E-20524E7750B9}"/>
              </a:ext>
            </a:extLst>
          </p:cNvPr>
          <p:cNvSpPr txBox="1"/>
          <p:nvPr/>
        </p:nvSpPr>
        <p:spPr>
          <a:xfrm>
            <a:off x="674756" y="3067498"/>
            <a:ext cx="1602864" cy="646331"/>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Plagiarism checker</a:t>
            </a:r>
          </a:p>
        </p:txBody>
      </p:sp>
      <p:sp>
        <p:nvSpPr>
          <p:cNvPr id="14" name="TextBox 13">
            <a:extLst>
              <a:ext uri="{FF2B5EF4-FFF2-40B4-BE49-F238E27FC236}">
                <a16:creationId xmlns:a16="http://schemas.microsoft.com/office/drawing/2014/main" id="{1FBF0430-3BF2-16C1-2245-72461CC11056}"/>
              </a:ext>
            </a:extLst>
          </p:cNvPr>
          <p:cNvSpPr txBox="1"/>
          <p:nvPr/>
        </p:nvSpPr>
        <p:spPr>
          <a:xfrm>
            <a:off x="674756" y="4624901"/>
            <a:ext cx="2362734" cy="646331"/>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Summarizer – focus on the essence</a:t>
            </a:r>
          </a:p>
        </p:txBody>
      </p:sp>
      <p:sp>
        <p:nvSpPr>
          <p:cNvPr id="15" name="TextBox 14">
            <a:extLst>
              <a:ext uri="{FF2B5EF4-FFF2-40B4-BE49-F238E27FC236}">
                <a16:creationId xmlns:a16="http://schemas.microsoft.com/office/drawing/2014/main" id="{5D72C12D-6C72-E950-900C-F0A4ABB138F2}"/>
              </a:ext>
            </a:extLst>
          </p:cNvPr>
          <p:cNvSpPr txBox="1"/>
          <p:nvPr/>
        </p:nvSpPr>
        <p:spPr>
          <a:xfrm>
            <a:off x="9760617" y="1398464"/>
            <a:ext cx="1669383" cy="646331"/>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Grammar Checker</a:t>
            </a:r>
          </a:p>
        </p:txBody>
      </p:sp>
      <p:sp>
        <p:nvSpPr>
          <p:cNvPr id="16" name="TextBox 15">
            <a:extLst>
              <a:ext uri="{FF2B5EF4-FFF2-40B4-BE49-F238E27FC236}">
                <a16:creationId xmlns:a16="http://schemas.microsoft.com/office/drawing/2014/main" id="{316F23AC-3D8B-E851-F843-EB2A6998AA23}"/>
              </a:ext>
            </a:extLst>
          </p:cNvPr>
          <p:cNvSpPr txBox="1"/>
          <p:nvPr/>
        </p:nvSpPr>
        <p:spPr>
          <a:xfrm>
            <a:off x="9444377" y="3205438"/>
            <a:ext cx="2167387" cy="646331"/>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Co-writer – brings it all together  </a:t>
            </a:r>
          </a:p>
        </p:txBody>
      </p:sp>
      <p:sp>
        <p:nvSpPr>
          <p:cNvPr id="17" name="TextBox 16">
            <a:extLst>
              <a:ext uri="{FF2B5EF4-FFF2-40B4-BE49-F238E27FC236}">
                <a16:creationId xmlns:a16="http://schemas.microsoft.com/office/drawing/2014/main" id="{2C29C1B4-4F65-EF52-8C16-DA0C5C30615A}"/>
              </a:ext>
            </a:extLst>
          </p:cNvPr>
          <p:cNvSpPr txBox="1"/>
          <p:nvPr/>
        </p:nvSpPr>
        <p:spPr>
          <a:xfrm>
            <a:off x="9444377" y="4839033"/>
            <a:ext cx="1965436" cy="646331"/>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Citation generator</a:t>
            </a:r>
          </a:p>
        </p:txBody>
      </p:sp>
      <p:pic>
        <p:nvPicPr>
          <p:cNvPr id="8" name="Picture 7">
            <a:extLst>
              <a:ext uri="{FF2B5EF4-FFF2-40B4-BE49-F238E27FC236}">
                <a16:creationId xmlns:a16="http://schemas.microsoft.com/office/drawing/2014/main" id="{EB1A006B-FB5E-472E-7924-8AED817AD7F7}"/>
              </a:ext>
            </a:extLst>
          </p:cNvPr>
          <p:cNvPicPr>
            <a:picLocks noChangeAspect="1"/>
          </p:cNvPicPr>
          <p:nvPr/>
        </p:nvPicPr>
        <p:blipFill>
          <a:blip r:embed="rId2"/>
          <a:stretch>
            <a:fillRect/>
          </a:stretch>
        </p:blipFill>
        <p:spPr>
          <a:xfrm>
            <a:off x="6872008" y="1188218"/>
            <a:ext cx="1669383" cy="1209596"/>
          </a:xfrm>
          <a:prstGeom prst="rect">
            <a:avLst/>
          </a:prstGeom>
          <a:ln w="31750">
            <a:solidFill>
              <a:schemeClr val="tx1"/>
            </a:solidFill>
          </a:ln>
        </p:spPr>
      </p:pic>
      <p:pic>
        <p:nvPicPr>
          <p:cNvPr id="10" name="Picture 9">
            <a:extLst>
              <a:ext uri="{FF2B5EF4-FFF2-40B4-BE49-F238E27FC236}">
                <a16:creationId xmlns:a16="http://schemas.microsoft.com/office/drawing/2014/main" id="{4A1D0829-075E-DDC1-FCF6-FBBC379EAB9B}"/>
              </a:ext>
            </a:extLst>
          </p:cNvPr>
          <p:cNvPicPr>
            <a:picLocks noChangeAspect="1"/>
          </p:cNvPicPr>
          <p:nvPr/>
        </p:nvPicPr>
        <p:blipFill>
          <a:blip r:embed="rId3"/>
          <a:stretch>
            <a:fillRect/>
          </a:stretch>
        </p:blipFill>
        <p:spPr>
          <a:xfrm>
            <a:off x="3801396" y="1268396"/>
            <a:ext cx="1518598" cy="1202386"/>
          </a:xfrm>
          <a:prstGeom prst="rect">
            <a:avLst/>
          </a:prstGeom>
          <a:ln w="38100">
            <a:solidFill>
              <a:schemeClr val="tx1"/>
            </a:solidFill>
          </a:ln>
        </p:spPr>
      </p:pic>
      <p:pic>
        <p:nvPicPr>
          <p:cNvPr id="20" name="Picture 19">
            <a:extLst>
              <a:ext uri="{FF2B5EF4-FFF2-40B4-BE49-F238E27FC236}">
                <a16:creationId xmlns:a16="http://schemas.microsoft.com/office/drawing/2014/main" id="{CF4E6BB2-EFE0-08C7-72E5-22B841D8DE6D}"/>
              </a:ext>
            </a:extLst>
          </p:cNvPr>
          <p:cNvPicPr>
            <a:picLocks noChangeAspect="1"/>
          </p:cNvPicPr>
          <p:nvPr/>
        </p:nvPicPr>
        <p:blipFill>
          <a:blip r:embed="rId4"/>
          <a:stretch>
            <a:fillRect/>
          </a:stretch>
        </p:blipFill>
        <p:spPr>
          <a:xfrm>
            <a:off x="2957831" y="2994316"/>
            <a:ext cx="1602864" cy="1068576"/>
          </a:xfrm>
          <a:prstGeom prst="rect">
            <a:avLst/>
          </a:prstGeom>
          <a:ln w="31750">
            <a:solidFill>
              <a:schemeClr val="tx1"/>
            </a:solidFill>
          </a:ln>
        </p:spPr>
      </p:pic>
      <p:pic>
        <p:nvPicPr>
          <p:cNvPr id="24" name="Picture 23">
            <a:extLst>
              <a:ext uri="{FF2B5EF4-FFF2-40B4-BE49-F238E27FC236}">
                <a16:creationId xmlns:a16="http://schemas.microsoft.com/office/drawing/2014/main" id="{EA70A62C-59CC-F68B-3170-F9C34C776FA3}"/>
              </a:ext>
            </a:extLst>
          </p:cNvPr>
          <p:cNvPicPr>
            <a:picLocks noChangeAspect="1"/>
          </p:cNvPicPr>
          <p:nvPr/>
        </p:nvPicPr>
        <p:blipFill>
          <a:blip r:embed="rId5"/>
          <a:stretch>
            <a:fillRect/>
          </a:stretch>
        </p:blipFill>
        <p:spPr>
          <a:xfrm>
            <a:off x="7461840" y="3028134"/>
            <a:ext cx="1799640" cy="1182025"/>
          </a:xfrm>
          <a:prstGeom prst="rect">
            <a:avLst/>
          </a:prstGeom>
        </p:spPr>
      </p:pic>
      <p:pic>
        <p:nvPicPr>
          <p:cNvPr id="26" name="Picture 25">
            <a:extLst>
              <a:ext uri="{FF2B5EF4-FFF2-40B4-BE49-F238E27FC236}">
                <a16:creationId xmlns:a16="http://schemas.microsoft.com/office/drawing/2014/main" id="{1ADE9083-EE05-5DAA-3504-741971B4C32A}"/>
              </a:ext>
            </a:extLst>
          </p:cNvPr>
          <p:cNvPicPr>
            <a:picLocks noChangeAspect="1"/>
          </p:cNvPicPr>
          <p:nvPr/>
        </p:nvPicPr>
        <p:blipFill>
          <a:blip r:embed="rId6"/>
          <a:stretch>
            <a:fillRect/>
          </a:stretch>
        </p:blipFill>
        <p:spPr>
          <a:xfrm>
            <a:off x="4108381" y="5016371"/>
            <a:ext cx="1638425" cy="1117654"/>
          </a:xfrm>
          <a:prstGeom prst="rect">
            <a:avLst/>
          </a:prstGeom>
          <a:ln w="28575">
            <a:solidFill>
              <a:schemeClr val="tx1"/>
            </a:solidFill>
          </a:ln>
        </p:spPr>
      </p:pic>
      <p:pic>
        <p:nvPicPr>
          <p:cNvPr id="29" name="Picture 28">
            <a:extLst>
              <a:ext uri="{FF2B5EF4-FFF2-40B4-BE49-F238E27FC236}">
                <a16:creationId xmlns:a16="http://schemas.microsoft.com/office/drawing/2014/main" id="{59B8682E-4A30-F05A-FAFB-B5FE218382BD}"/>
              </a:ext>
            </a:extLst>
          </p:cNvPr>
          <p:cNvPicPr>
            <a:picLocks noChangeAspect="1"/>
          </p:cNvPicPr>
          <p:nvPr/>
        </p:nvPicPr>
        <p:blipFill>
          <a:blip r:embed="rId7"/>
          <a:stretch>
            <a:fillRect/>
          </a:stretch>
        </p:blipFill>
        <p:spPr>
          <a:xfrm>
            <a:off x="6946725" y="4948067"/>
            <a:ext cx="1770231" cy="1136882"/>
          </a:xfrm>
          <a:prstGeom prst="rect">
            <a:avLst/>
          </a:prstGeom>
          <a:ln w="28575">
            <a:solidFill>
              <a:schemeClr val="tx1"/>
            </a:solidFill>
          </a:ln>
        </p:spPr>
      </p:pic>
    </p:spTree>
    <p:extLst>
      <p:ext uri="{BB962C8B-B14F-4D97-AF65-F5344CB8AC3E}">
        <p14:creationId xmlns:p14="http://schemas.microsoft.com/office/powerpoint/2010/main" val="261767405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B2F2CF-16A7-B069-1E44-194610C777CE}"/>
              </a:ext>
            </a:extLst>
          </p:cNvPr>
          <p:cNvSpPr>
            <a:spLocks noGrp="1"/>
          </p:cNvSpPr>
          <p:nvPr>
            <p:ph type="sldNum" sz="quarter" idx="12"/>
          </p:nvPr>
        </p:nvSpPr>
        <p:spPr/>
        <p:txBody>
          <a:bodyPr/>
          <a:lstStyle/>
          <a:p>
            <a:fld id="{10B37B4D-B1ED-498C-8838-3D6A4F27AD60}" type="slidenum">
              <a:rPr lang="en-GB" smtClean="0"/>
              <a:t>19</a:t>
            </a:fld>
            <a:endParaRPr lang="en-GB"/>
          </a:p>
        </p:txBody>
      </p:sp>
      <p:sp>
        <p:nvSpPr>
          <p:cNvPr id="6" name="TextBox 5">
            <a:extLst>
              <a:ext uri="{FF2B5EF4-FFF2-40B4-BE49-F238E27FC236}">
                <a16:creationId xmlns:a16="http://schemas.microsoft.com/office/drawing/2014/main" id="{1A1B9E70-E9D7-CA31-0A83-C52D3148B04F}"/>
              </a:ext>
            </a:extLst>
          </p:cNvPr>
          <p:cNvSpPr txBox="1"/>
          <p:nvPr/>
        </p:nvSpPr>
        <p:spPr>
          <a:xfrm>
            <a:off x="1271707" y="3014807"/>
            <a:ext cx="9808535" cy="2893100"/>
          </a:xfrm>
          <a:prstGeom prst="rect">
            <a:avLst/>
          </a:prstGeom>
          <a:noFill/>
          <a:ln>
            <a:solidFill>
              <a:schemeClr val="tx1"/>
            </a:solidFill>
          </a:ln>
        </p:spPr>
        <p:txBody>
          <a:bodyPr wrap="square">
            <a:spAutoFit/>
          </a:bodyPr>
          <a:lstStyle/>
          <a:p>
            <a:pPr algn="just"/>
            <a:r>
              <a:rPr lang="en-GB" sz="2000" dirty="0">
                <a:latin typeface="Arial" panose="020B0604020202020204" pitchFamily="34" charset="0"/>
                <a:cs typeface="Arial" panose="020B0604020202020204" pitchFamily="34" charset="0"/>
              </a:rPr>
              <a:t>India has not inculcated an awareness of plagiarism in children from their school days. At an early age, Indian children are not allowed to think independently. Schools even provide students with notes and answers: students are expected to write the same response during examinations. Most teachers do not like it if the students deviate from the notes provided and write answers in their own words, often deducting marks for doing so. Students are therefore taught to follow the trodden path and are not encouraged to think (Handa &amp; Power, 2005)            86 words</a:t>
            </a:r>
          </a:p>
          <a:p>
            <a:pPr algn="just"/>
            <a:endParaRPr lang="en-GB" sz="2000" dirty="0">
              <a:latin typeface="Arial" panose="020B0604020202020204" pitchFamily="34" charset="0"/>
              <a:cs typeface="Arial" panose="020B0604020202020204" pitchFamily="34" charset="0"/>
            </a:endParaRPr>
          </a:p>
          <a:p>
            <a:r>
              <a:rPr lang="en-GB" sz="1600" dirty="0">
                <a:hlinkClick r:id="rId3"/>
              </a:rPr>
              <a:t>https://doi.org/10.26529/cepsj.1494</a:t>
            </a:r>
            <a:r>
              <a:rPr lang="en-GB" sz="1600" dirty="0"/>
              <a:t> </a:t>
            </a:r>
          </a:p>
        </p:txBody>
      </p:sp>
      <p:sp>
        <p:nvSpPr>
          <p:cNvPr id="7" name="TextBox 6">
            <a:extLst>
              <a:ext uri="{FF2B5EF4-FFF2-40B4-BE49-F238E27FC236}">
                <a16:creationId xmlns:a16="http://schemas.microsoft.com/office/drawing/2014/main" id="{ADB8B6B1-1ED2-E05A-9AB5-EB5946DC5F69}"/>
              </a:ext>
            </a:extLst>
          </p:cNvPr>
          <p:cNvSpPr txBox="1"/>
          <p:nvPr/>
        </p:nvSpPr>
        <p:spPr>
          <a:xfrm>
            <a:off x="987552" y="309566"/>
            <a:ext cx="9383846" cy="584775"/>
          </a:xfrm>
          <a:prstGeom prst="rect">
            <a:avLst/>
          </a:prstGeom>
          <a:noFill/>
        </p:spPr>
        <p:txBody>
          <a:bodyPr wrap="square">
            <a:spAutoFit/>
          </a:bodyPr>
          <a:lstStyle/>
          <a:p>
            <a:pPr fontAlgn="base"/>
            <a:r>
              <a:rPr lang="en-GB" sz="3200" b="1" dirty="0">
                <a:solidFill>
                  <a:srgbClr val="1358A9"/>
                </a:solidFill>
                <a:latin typeface="Arial" panose="020B0604020202020204" pitchFamily="34" charset="0"/>
                <a:cs typeface="Arial" panose="020B0604020202020204" pitchFamily="34" charset="0"/>
              </a:rPr>
              <a:t>ASSIGNMENT 2 – Experimenting with Quillbot</a:t>
            </a:r>
          </a:p>
        </p:txBody>
      </p:sp>
      <p:sp>
        <p:nvSpPr>
          <p:cNvPr id="9" name="TextBox 8">
            <a:extLst>
              <a:ext uri="{FF2B5EF4-FFF2-40B4-BE49-F238E27FC236}">
                <a16:creationId xmlns:a16="http://schemas.microsoft.com/office/drawing/2014/main" id="{A76FA9B0-2CA0-3239-901F-A55EF009BFF2}"/>
              </a:ext>
            </a:extLst>
          </p:cNvPr>
          <p:cNvSpPr txBox="1"/>
          <p:nvPr/>
        </p:nvSpPr>
        <p:spPr>
          <a:xfrm>
            <a:off x="1337352" y="1138966"/>
            <a:ext cx="9742890" cy="1631216"/>
          </a:xfrm>
          <a:prstGeom prst="rect">
            <a:avLst/>
          </a:prstGeom>
          <a:noFill/>
        </p:spPr>
        <p:txBody>
          <a:bodyPr wrap="square">
            <a:spAutoFit/>
          </a:bodyPr>
          <a:lstStyle/>
          <a:p>
            <a:pPr marL="457200" indent="-457200">
              <a:buAutoNum type="arabicPeriod"/>
            </a:pP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Log into Quillbot using this link </a:t>
            </a:r>
            <a:r>
              <a:rPr lang="en-GB" sz="2000" dirty="0">
                <a:latin typeface="Tahoma" panose="020B0604030504040204" pitchFamily="34" charset="0"/>
                <a:ea typeface="Tahoma" panose="020B0604030504040204" pitchFamily="34" charset="0"/>
                <a:cs typeface="Tahoma" panose="020B0604030504040204" pitchFamily="34" charset="0"/>
                <a:hlinkClick r:id="rId4"/>
              </a:rPr>
              <a:t>https://quillbot.com/</a:t>
            </a:r>
            <a:endParaRPr lang="en-GB" sz="2000" dirty="0">
              <a:latin typeface="Tahoma" panose="020B0604030504040204" pitchFamily="34" charset="0"/>
              <a:ea typeface="Tahoma" panose="020B0604030504040204" pitchFamily="34" charset="0"/>
              <a:cs typeface="Tahoma" panose="020B0604030504040204" pitchFamily="34" charset="0"/>
            </a:endParaRPr>
          </a:p>
          <a:p>
            <a:pPr marL="457200" indent="-457200">
              <a:buAutoNum type="arabicPeriod"/>
            </a:pP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Put the text below in Quillbot and see the results.</a:t>
            </a:r>
          </a:p>
          <a:p>
            <a:pPr marL="457200" indent="-457200">
              <a:buAutoNum type="arabicPeriod"/>
            </a:pP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Try rephrasing various parts of the sentence to see the results.</a:t>
            </a:r>
          </a:p>
          <a:p>
            <a:pPr marL="457200" indent="-457200">
              <a:buAutoNum type="arabicPeriod"/>
            </a:pP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Look at the number of words. How can you increase /decrease the word count.</a:t>
            </a:r>
          </a:p>
          <a:p>
            <a:pPr marL="457200" indent="-457200">
              <a:buAutoNum type="arabicPeriod"/>
            </a:pP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Try other texts, languages, tools etc . in Quillbot and see the results. </a:t>
            </a:r>
          </a:p>
        </p:txBody>
      </p:sp>
    </p:spTree>
    <p:extLst>
      <p:ext uri="{BB962C8B-B14F-4D97-AF65-F5344CB8AC3E}">
        <p14:creationId xmlns:p14="http://schemas.microsoft.com/office/powerpoint/2010/main" val="14761568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325745-E447-0742-DC49-E00324CAB4FE}"/>
              </a:ext>
            </a:extLst>
          </p:cNvPr>
          <p:cNvSpPr>
            <a:spLocks noGrp="1"/>
          </p:cNvSpPr>
          <p:nvPr>
            <p:ph type="sldNum" sz="quarter" idx="12"/>
          </p:nvPr>
        </p:nvSpPr>
        <p:spPr/>
        <p:txBody>
          <a:bodyPr/>
          <a:lstStyle/>
          <a:p>
            <a:fld id="{10B37B4D-B1ED-498C-8838-3D6A4F27AD60}" type="slidenum">
              <a:rPr lang="en-GB" smtClean="0"/>
              <a:t>2</a:t>
            </a:fld>
            <a:endParaRPr lang="en-GB"/>
          </a:p>
        </p:txBody>
      </p:sp>
      <p:sp>
        <p:nvSpPr>
          <p:cNvPr id="4" name="TextBox 3">
            <a:extLst>
              <a:ext uri="{FF2B5EF4-FFF2-40B4-BE49-F238E27FC236}">
                <a16:creationId xmlns:a16="http://schemas.microsoft.com/office/drawing/2014/main" id="{E18BBDFC-1002-0CB5-5952-E5D1B740CC08}"/>
              </a:ext>
            </a:extLst>
          </p:cNvPr>
          <p:cNvSpPr txBox="1"/>
          <p:nvPr/>
        </p:nvSpPr>
        <p:spPr>
          <a:xfrm>
            <a:off x="1230702" y="791498"/>
            <a:ext cx="9972136" cy="4930581"/>
          </a:xfrm>
          <a:prstGeom prst="rect">
            <a:avLst/>
          </a:prstGeom>
          <a:noFill/>
        </p:spPr>
        <p:txBody>
          <a:bodyPr wrap="square">
            <a:spAutoFit/>
          </a:bodyPr>
          <a:lstStyle/>
          <a:p>
            <a:pPr fontAlgn="base">
              <a:lnSpc>
                <a:spcPct val="90000"/>
              </a:lnSpc>
              <a:spcBef>
                <a:spcPct val="0"/>
              </a:spcBef>
            </a:pPr>
            <a:r>
              <a:rPr lang="en-GB" sz="3600" b="1" dirty="0">
                <a:solidFill>
                  <a:srgbClr val="0070C0"/>
                </a:solidFill>
                <a:latin typeface="Tahoma" panose="020B0604030504040204" pitchFamily="34" charset="0"/>
                <a:ea typeface="Tahoma" panose="020B0604030504040204" pitchFamily="34" charset="0"/>
                <a:cs typeface="Tahoma" panose="020B0604030504040204" pitchFamily="34" charset="0"/>
              </a:rPr>
              <a:t>What we will discuss </a:t>
            </a:r>
          </a:p>
          <a:p>
            <a:pPr algn="l" fontAlgn="base"/>
            <a:endParaRPr lang="en-GB" b="1" i="0" cap="all"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Introduction to information</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Basics of AI</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ChatGPT</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Quillbot</a:t>
            </a:r>
          </a:p>
          <a:p>
            <a:pPr marL="342900" indent="-342900">
              <a:buFont typeface="Arial" panose="020B0604020202020204" pitchFamily="34" charset="0"/>
              <a:buChar char="•"/>
            </a:pPr>
            <a:r>
              <a:rPr lang="en-GB" sz="2400" dirty="0" err="1">
                <a:solidFill>
                  <a:srgbClr val="002060"/>
                </a:solidFill>
                <a:latin typeface="Tahoma" panose="020B0604030504040204" pitchFamily="34" charset="0"/>
                <a:ea typeface="Tahoma" panose="020B0604030504040204" pitchFamily="34" charset="0"/>
                <a:cs typeface="Tahoma" panose="020B0604030504040204" pitchFamily="34" charset="0"/>
              </a:rPr>
              <a:t>Humata</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marL="342900" lvl="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Goblin tools</a:t>
            </a:r>
          </a:p>
          <a:p>
            <a:pPr marL="342900" lvl="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Other AI tools</a:t>
            </a:r>
          </a:p>
          <a:p>
            <a:pPr marL="342900" lvl="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Librarians and AI – learn, teach, develop</a:t>
            </a:r>
          </a:p>
          <a:p>
            <a:pPr marL="342900" lvl="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Some thoughts</a:t>
            </a:r>
          </a:p>
          <a:p>
            <a:pPr marL="342900" indent="-342900">
              <a:buFont typeface="Arial" panose="020B0604020202020204" pitchFamily="34" charset="0"/>
              <a:buChar char="•"/>
            </a:pP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fontAlgn="base"/>
            <a:endParaRPr lang="en-GB" sz="2400" b="0" i="0" dirty="0">
              <a:solidFill>
                <a:srgbClr val="333333"/>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a:extLst>
              <a:ext uri="{FF2B5EF4-FFF2-40B4-BE49-F238E27FC236}">
                <a16:creationId xmlns:a16="http://schemas.microsoft.com/office/drawing/2014/main" id="{E0025926-4A3A-0711-7A2D-10988C2252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8556" y="3268980"/>
            <a:ext cx="1723644" cy="1723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2630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19A315-7D06-CD9C-754E-607705E31F79}"/>
              </a:ext>
            </a:extLst>
          </p:cNvPr>
          <p:cNvSpPr>
            <a:spLocks noGrp="1"/>
          </p:cNvSpPr>
          <p:nvPr>
            <p:ph type="sldNum" sz="quarter" idx="12"/>
          </p:nvPr>
        </p:nvSpPr>
        <p:spPr/>
        <p:txBody>
          <a:bodyPr/>
          <a:lstStyle/>
          <a:p>
            <a:fld id="{10B37B4D-B1ED-498C-8838-3D6A4F27AD60}" type="slidenum">
              <a:rPr lang="en-GB" smtClean="0"/>
              <a:t>20</a:t>
            </a:fld>
            <a:endParaRPr lang="en-GB"/>
          </a:p>
        </p:txBody>
      </p:sp>
      <p:sp>
        <p:nvSpPr>
          <p:cNvPr id="3" name="TextBox 2">
            <a:extLst>
              <a:ext uri="{FF2B5EF4-FFF2-40B4-BE49-F238E27FC236}">
                <a16:creationId xmlns:a16="http://schemas.microsoft.com/office/drawing/2014/main" id="{3FD59547-1698-6058-EA56-28E3556A8710}"/>
              </a:ext>
            </a:extLst>
          </p:cNvPr>
          <p:cNvSpPr txBox="1"/>
          <p:nvPr/>
        </p:nvSpPr>
        <p:spPr>
          <a:xfrm>
            <a:off x="1716066" y="1114816"/>
            <a:ext cx="8931057" cy="523220"/>
          </a:xfrm>
          <a:prstGeom prst="rect">
            <a:avLst/>
          </a:prstGeom>
          <a:noFill/>
        </p:spPr>
        <p:txBody>
          <a:bodyPr wrap="square" rtlCol="0">
            <a:spAutoFit/>
          </a:bodyPr>
          <a:lstStyle/>
          <a:p>
            <a:pPr algn="ctr"/>
            <a:r>
              <a:rPr lang="en-GB" sz="2800" dirty="0"/>
              <a:t>Watch this video   </a:t>
            </a:r>
          </a:p>
        </p:txBody>
      </p:sp>
      <p:pic>
        <p:nvPicPr>
          <p:cNvPr id="1026" name="Picture 2" descr="image">
            <a:extLst>
              <a:ext uri="{FF2B5EF4-FFF2-40B4-BE49-F238E27FC236}">
                <a16:creationId xmlns:a16="http://schemas.microsoft.com/office/drawing/2014/main" id="{70B0B431-5B65-7EC4-CCA7-C8E841E87F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54287"/>
            <a:ext cx="9601200"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21707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30857-019C-48DA-B1A1-6EE9E4D320B4}"/>
              </a:ext>
            </a:extLst>
          </p:cNvPr>
          <p:cNvSpPr>
            <a:spLocks noGrp="1"/>
          </p:cNvSpPr>
          <p:nvPr>
            <p:ph type="sldNum" sz="quarter" idx="12"/>
          </p:nvPr>
        </p:nvSpPr>
        <p:spPr>
          <a:xfrm>
            <a:off x="8610600" y="6356350"/>
            <a:ext cx="2743200" cy="365125"/>
          </a:xfrm>
        </p:spPr>
        <p:txBody>
          <a:bodyPr/>
          <a:lstStyle/>
          <a:p>
            <a:fld id="{10B37B4D-B1ED-498C-8838-3D6A4F27AD60}" type="slidenum">
              <a:rPr lang="en-GB" smtClean="0"/>
              <a:pPr/>
              <a:t>21</a:t>
            </a:fld>
            <a:endParaRPr lang="en-GB"/>
          </a:p>
        </p:txBody>
      </p:sp>
      <p:sp>
        <p:nvSpPr>
          <p:cNvPr id="7" name="TextBox 6">
            <a:extLst>
              <a:ext uri="{FF2B5EF4-FFF2-40B4-BE49-F238E27FC236}">
                <a16:creationId xmlns:a16="http://schemas.microsoft.com/office/drawing/2014/main" id="{CD8376F7-DD16-4756-A8A7-11F8C0DCD3B3}"/>
              </a:ext>
            </a:extLst>
          </p:cNvPr>
          <p:cNvSpPr txBox="1"/>
          <p:nvPr/>
        </p:nvSpPr>
        <p:spPr>
          <a:xfrm>
            <a:off x="1392215" y="365700"/>
            <a:ext cx="7847881" cy="584775"/>
          </a:xfrm>
          <a:prstGeom prst="rect">
            <a:avLst/>
          </a:prstGeom>
          <a:noFill/>
        </p:spPr>
        <p:txBody>
          <a:bodyPr wrap="square">
            <a:spAutoFit/>
          </a:bodyPr>
          <a:lstStyle/>
          <a:p>
            <a:pPr fontAlgn="base"/>
            <a:r>
              <a:rPr lang="en-GB" sz="3200" b="1" dirty="0">
                <a:solidFill>
                  <a:srgbClr val="1358A9"/>
                </a:solidFill>
                <a:latin typeface="Arial" panose="020B0604020202020204" pitchFamily="34" charset="0"/>
                <a:cs typeface="Arial" panose="020B0604020202020204" pitchFamily="34" charset="0"/>
              </a:rPr>
              <a:t>What is </a:t>
            </a:r>
            <a:r>
              <a:rPr lang="en-GB" sz="3200" b="1" dirty="0" err="1">
                <a:solidFill>
                  <a:srgbClr val="1358A9"/>
                </a:solidFill>
                <a:latin typeface="Arial" panose="020B0604020202020204" pitchFamily="34" charset="0"/>
                <a:cs typeface="Arial" panose="020B0604020202020204" pitchFamily="34" charset="0"/>
              </a:rPr>
              <a:t>Humata</a:t>
            </a:r>
            <a:r>
              <a:rPr lang="en-GB" sz="3200" b="1" dirty="0">
                <a:solidFill>
                  <a:srgbClr val="1358A9"/>
                </a:solidFill>
                <a:latin typeface="Arial" panose="020B0604020202020204" pitchFamily="34" charset="0"/>
                <a:cs typeface="Arial" panose="020B0604020202020204" pitchFamily="34" charset="0"/>
              </a:rPr>
              <a:t> ?</a:t>
            </a:r>
          </a:p>
        </p:txBody>
      </p:sp>
      <p:sp>
        <p:nvSpPr>
          <p:cNvPr id="23" name="TextBox 22">
            <a:extLst>
              <a:ext uri="{FF2B5EF4-FFF2-40B4-BE49-F238E27FC236}">
                <a16:creationId xmlns:a16="http://schemas.microsoft.com/office/drawing/2014/main" id="{07474923-A143-437B-955F-0E3D29138866}"/>
              </a:ext>
            </a:extLst>
          </p:cNvPr>
          <p:cNvSpPr txBox="1"/>
          <p:nvPr/>
        </p:nvSpPr>
        <p:spPr>
          <a:xfrm>
            <a:off x="722852" y="1221977"/>
            <a:ext cx="10119293" cy="4801314"/>
          </a:xfrm>
          <a:prstGeom prst="rect">
            <a:avLst/>
          </a:prstGeom>
          <a:noFill/>
        </p:spPr>
        <p:txBody>
          <a:bodyPr wrap="square">
            <a:spAutoFit/>
          </a:bodyPr>
          <a:lstStyle/>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Developed by AI experts Cyrus Khajvandi and Dan </a:t>
            </a:r>
            <a:r>
              <a:rPr lang="en-GB" sz="2400" dirty="0" err="1">
                <a:solidFill>
                  <a:srgbClr val="002060"/>
                </a:solidFill>
                <a:latin typeface="Tahoma" panose="020B0604030504040204" pitchFamily="34" charset="0"/>
                <a:ea typeface="Tahoma" panose="020B0604030504040204" pitchFamily="34" charset="0"/>
                <a:cs typeface="Tahoma" panose="020B0604030504040204" pitchFamily="34" charset="0"/>
              </a:rPr>
              <a:t>Rasmuson</a:t>
            </a: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An innovative AI intelligence tool for text-based files </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Helps users quickly </a:t>
            </a:r>
            <a:r>
              <a:rPr lang="en-GB" sz="2400" dirty="0" err="1">
                <a:solidFill>
                  <a:srgbClr val="002060"/>
                </a:solidFill>
                <a:latin typeface="Tahoma" panose="020B0604030504040204" pitchFamily="34" charset="0"/>
                <a:ea typeface="Tahoma" panose="020B0604030504040204" pitchFamily="34" charset="0"/>
                <a:cs typeface="Tahoma" panose="020B0604030504040204" pitchFamily="34" charset="0"/>
              </a:rPr>
              <a:t>analyze</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 understand, and extract insights from complex documents, also cites it for you</a:t>
            </a:r>
          </a:p>
          <a:p>
            <a:pPr marL="342900" indent="-342900">
              <a:buFont typeface="Arial" panose="020B0604020202020204" pitchFamily="34" charset="0"/>
              <a:buChar char="•"/>
            </a:pP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It has page limits for the premium plans</a:t>
            </a:r>
          </a:p>
          <a:p>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 free version is limited to 60 journal article pages and 100 questions each month. </a:t>
            </a:r>
          </a:p>
          <a:p>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After the limit is exceeded, you need to pay for each page</a:t>
            </a:r>
          </a:p>
          <a:p>
            <a:endParaRPr lang="en-GB" sz="24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r>
              <a:rPr lang="en-GB" b="1" dirty="0">
                <a:hlinkClick r:id="rId2"/>
              </a:rPr>
              <a:t>https://www.humata.ai/</a:t>
            </a:r>
            <a:endParaRPr lang="en-GB" b="1" dirty="0"/>
          </a:p>
          <a:p>
            <a:endParaRPr lang="en-GB" sz="2400" dirty="0">
              <a:solidFill>
                <a:srgbClr val="37415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81489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2000" fill="hold"/>
                                        <p:tgtEl>
                                          <p:spTgt spid="23"/>
                                        </p:tgtEl>
                                        <p:attrNameLst>
                                          <p:attrName>ppt_x</p:attrName>
                                        </p:attrNameLst>
                                      </p:cBhvr>
                                      <p:tavLst>
                                        <p:tav tm="0">
                                          <p:val>
                                            <p:strVal val="1+#ppt_w/2"/>
                                          </p:val>
                                        </p:tav>
                                        <p:tav tm="100000">
                                          <p:val>
                                            <p:strVal val="#ppt_x"/>
                                          </p:val>
                                        </p:tav>
                                      </p:tavLst>
                                    </p:anim>
                                    <p:anim calcmode="lin" valueType="num">
                                      <p:cBhvr additive="base">
                                        <p:cTn id="13" dur="2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B2FFB6-9C2B-2428-C26E-7EC9A268EDC8}"/>
              </a:ext>
            </a:extLst>
          </p:cNvPr>
          <p:cNvSpPr>
            <a:spLocks noGrp="1"/>
          </p:cNvSpPr>
          <p:nvPr>
            <p:ph type="sldNum" sz="quarter" idx="12"/>
          </p:nvPr>
        </p:nvSpPr>
        <p:spPr/>
        <p:txBody>
          <a:bodyPr/>
          <a:lstStyle/>
          <a:p>
            <a:fld id="{10B37B4D-B1ED-498C-8838-3D6A4F27AD60}" type="slidenum">
              <a:rPr lang="en-GB" smtClean="0"/>
              <a:t>22</a:t>
            </a:fld>
            <a:endParaRPr lang="en-GB"/>
          </a:p>
        </p:txBody>
      </p:sp>
      <p:sp>
        <p:nvSpPr>
          <p:cNvPr id="5" name="TextBox 4">
            <a:extLst>
              <a:ext uri="{FF2B5EF4-FFF2-40B4-BE49-F238E27FC236}">
                <a16:creationId xmlns:a16="http://schemas.microsoft.com/office/drawing/2014/main" id="{4435BAA9-F3DF-262A-A3C3-19BDD7FA62E2}"/>
              </a:ext>
            </a:extLst>
          </p:cNvPr>
          <p:cNvSpPr txBox="1"/>
          <p:nvPr/>
        </p:nvSpPr>
        <p:spPr>
          <a:xfrm>
            <a:off x="8185533" y="4814370"/>
            <a:ext cx="2732183" cy="369332"/>
          </a:xfrm>
          <a:prstGeom prst="rect">
            <a:avLst/>
          </a:prstGeom>
          <a:noFill/>
        </p:spPr>
        <p:txBody>
          <a:bodyPr wrap="square" rtlCol="0">
            <a:spAutoFit/>
          </a:bodyPr>
          <a:lstStyle/>
          <a:p>
            <a:r>
              <a:rPr lang="en-GB" dirty="0"/>
              <a:t>400 words</a:t>
            </a:r>
          </a:p>
        </p:txBody>
      </p:sp>
      <p:pic>
        <p:nvPicPr>
          <p:cNvPr id="7" name="Picture 6">
            <a:extLst>
              <a:ext uri="{FF2B5EF4-FFF2-40B4-BE49-F238E27FC236}">
                <a16:creationId xmlns:a16="http://schemas.microsoft.com/office/drawing/2014/main" id="{AB95AEF9-7FD8-425A-9606-2B52E4413999}"/>
              </a:ext>
            </a:extLst>
          </p:cNvPr>
          <p:cNvPicPr>
            <a:picLocks noChangeAspect="1"/>
          </p:cNvPicPr>
          <p:nvPr/>
        </p:nvPicPr>
        <p:blipFill>
          <a:blip r:embed="rId2"/>
          <a:stretch>
            <a:fillRect/>
          </a:stretch>
        </p:blipFill>
        <p:spPr>
          <a:xfrm>
            <a:off x="6096000" y="1332771"/>
            <a:ext cx="5727954" cy="3349397"/>
          </a:xfrm>
          <a:prstGeom prst="rect">
            <a:avLst/>
          </a:prstGeom>
          <a:ln w="12700">
            <a:solidFill>
              <a:schemeClr val="tx1"/>
            </a:solidFill>
          </a:ln>
        </p:spPr>
      </p:pic>
      <p:pic>
        <p:nvPicPr>
          <p:cNvPr id="11" name="Picture 10">
            <a:extLst>
              <a:ext uri="{FF2B5EF4-FFF2-40B4-BE49-F238E27FC236}">
                <a16:creationId xmlns:a16="http://schemas.microsoft.com/office/drawing/2014/main" id="{B0830745-3C23-9430-906F-4A84E25AB277}"/>
              </a:ext>
            </a:extLst>
          </p:cNvPr>
          <p:cNvPicPr>
            <a:picLocks noChangeAspect="1"/>
          </p:cNvPicPr>
          <p:nvPr/>
        </p:nvPicPr>
        <p:blipFill>
          <a:blip r:embed="rId3"/>
          <a:stretch>
            <a:fillRect/>
          </a:stretch>
        </p:blipFill>
        <p:spPr>
          <a:xfrm>
            <a:off x="1063923" y="1191083"/>
            <a:ext cx="4708916" cy="3623287"/>
          </a:xfrm>
          <a:prstGeom prst="rect">
            <a:avLst/>
          </a:prstGeom>
          <a:ln w="12700">
            <a:solidFill>
              <a:schemeClr val="tx1"/>
            </a:solidFill>
          </a:ln>
        </p:spPr>
      </p:pic>
      <p:sp>
        <p:nvSpPr>
          <p:cNvPr id="12" name="TextBox 11">
            <a:extLst>
              <a:ext uri="{FF2B5EF4-FFF2-40B4-BE49-F238E27FC236}">
                <a16:creationId xmlns:a16="http://schemas.microsoft.com/office/drawing/2014/main" id="{FA66FE67-C0C4-3706-FF7E-89D0DFE3C8B7}"/>
              </a:ext>
            </a:extLst>
          </p:cNvPr>
          <p:cNvSpPr txBox="1"/>
          <p:nvPr/>
        </p:nvSpPr>
        <p:spPr>
          <a:xfrm>
            <a:off x="2491648" y="4926330"/>
            <a:ext cx="3029639" cy="369332"/>
          </a:xfrm>
          <a:prstGeom prst="rect">
            <a:avLst/>
          </a:prstGeom>
          <a:noFill/>
        </p:spPr>
        <p:txBody>
          <a:bodyPr wrap="square" rtlCol="0">
            <a:spAutoFit/>
          </a:bodyPr>
          <a:lstStyle/>
          <a:p>
            <a:r>
              <a:rPr lang="en-GB" dirty="0"/>
              <a:t>17 pages</a:t>
            </a:r>
          </a:p>
        </p:txBody>
      </p:sp>
      <p:sp>
        <p:nvSpPr>
          <p:cNvPr id="13" name="TextBox 12">
            <a:extLst>
              <a:ext uri="{FF2B5EF4-FFF2-40B4-BE49-F238E27FC236}">
                <a16:creationId xmlns:a16="http://schemas.microsoft.com/office/drawing/2014/main" id="{49469984-6BA3-F2C6-776F-04FAD66A4989}"/>
              </a:ext>
            </a:extLst>
          </p:cNvPr>
          <p:cNvSpPr txBox="1"/>
          <p:nvPr/>
        </p:nvSpPr>
        <p:spPr>
          <a:xfrm>
            <a:off x="2684372" y="389508"/>
            <a:ext cx="9034046" cy="584775"/>
          </a:xfrm>
          <a:prstGeom prst="rect">
            <a:avLst/>
          </a:prstGeom>
          <a:noFill/>
        </p:spPr>
        <p:txBody>
          <a:bodyPr wrap="square">
            <a:spAutoFit/>
          </a:bodyPr>
          <a:lstStyle/>
          <a:p>
            <a:pPr fontAlgn="base"/>
            <a:r>
              <a:rPr lang="en-GB" sz="3200" b="1" dirty="0">
                <a:solidFill>
                  <a:srgbClr val="1358A9"/>
                </a:solidFill>
                <a:latin typeface="Arial" panose="020B0604020202020204" pitchFamily="34" charset="0"/>
                <a:cs typeface="Arial" panose="020B0604020202020204" pitchFamily="34" charset="0"/>
              </a:rPr>
              <a:t>Experimenting with </a:t>
            </a:r>
            <a:r>
              <a:rPr lang="en-GB" sz="3200" b="1" dirty="0" err="1">
                <a:solidFill>
                  <a:srgbClr val="1358A9"/>
                </a:solidFill>
                <a:latin typeface="Arial" panose="020B0604020202020204" pitchFamily="34" charset="0"/>
                <a:cs typeface="Arial" panose="020B0604020202020204" pitchFamily="34" charset="0"/>
              </a:rPr>
              <a:t>Humata</a:t>
            </a:r>
            <a:endParaRPr lang="en-GB" sz="3200" b="1" dirty="0">
              <a:solidFill>
                <a:srgbClr val="1358A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7979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30857-019C-48DA-B1A1-6EE9E4D320B4}"/>
              </a:ext>
            </a:extLst>
          </p:cNvPr>
          <p:cNvSpPr>
            <a:spLocks noGrp="1"/>
          </p:cNvSpPr>
          <p:nvPr>
            <p:ph type="sldNum" sz="quarter" idx="12"/>
          </p:nvPr>
        </p:nvSpPr>
        <p:spPr>
          <a:xfrm>
            <a:off x="8610600" y="6356350"/>
            <a:ext cx="2743200" cy="365125"/>
          </a:xfrm>
        </p:spPr>
        <p:txBody>
          <a:bodyPr/>
          <a:lstStyle/>
          <a:p>
            <a:fld id="{10B37B4D-B1ED-498C-8838-3D6A4F27AD60}" type="slidenum">
              <a:rPr lang="en-GB" smtClean="0"/>
              <a:pPr/>
              <a:t>23</a:t>
            </a:fld>
            <a:endParaRPr lang="en-GB"/>
          </a:p>
        </p:txBody>
      </p:sp>
      <p:sp>
        <p:nvSpPr>
          <p:cNvPr id="7" name="TextBox 6">
            <a:extLst>
              <a:ext uri="{FF2B5EF4-FFF2-40B4-BE49-F238E27FC236}">
                <a16:creationId xmlns:a16="http://schemas.microsoft.com/office/drawing/2014/main" id="{CD8376F7-DD16-4756-A8A7-11F8C0DCD3B3}"/>
              </a:ext>
            </a:extLst>
          </p:cNvPr>
          <p:cNvSpPr txBox="1"/>
          <p:nvPr/>
        </p:nvSpPr>
        <p:spPr>
          <a:xfrm>
            <a:off x="1234129" y="517682"/>
            <a:ext cx="7847881" cy="615553"/>
          </a:xfrm>
          <a:prstGeom prst="rect">
            <a:avLst/>
          </a:prstGeom>
          <a:noFill/>
        </p:spPr>
        <p:txBody>
          <a:bodyPr wrap="square">
            <a:spAutoFit/>
          </a:bodyPr>
          <a:lstStyle/>
          <a:p>
            <a:pPr fontAlgn="base"/>
            <a:r>
              <a:rPr lang="en-GB" sz="3400" b="1" dirty="0">
                <a:solidFill>
                  <a:srgbClr val="1358A9"/>
                </a:solidFill>
                <a:latin typeface="Arial" panose="020B0604020202020204" pitchFamily="34" charset="0"/>
                <a:cs typeface="Arial" panose="020B0604020202020204" pitchFamily="34" charset="0"/>
              </a:rPr>
              <a:t>What are Goblin Tools ?</a:t>
            </a:r>
          </a:p>
        </p:txBody>
      </p:sp>
      <p:sp>
        <p:nvSpPr>
          <p:cNvPr id="23" name="TextBox 22">
            <a:extLst>
              <a:ext uri="{FF2B5EF4-FFF2-40B4-BE49-F238E27FC236}">
                <a16:creationId xmlns:a16="http://schemas.microsoft.com/office/drawing/2014/main" id="{07474923-A143-437B-955F-0E3D29138866}"/>
              </a:ext>
            </a:extLst>
          </p:cNvPr>
          <p:cNvSpPr txBox="1"/>
          <p:nvPr/>
        </p:nvSpPr>
        <p:spPr>
          <a:xfrm>
            <a:off x="1234129" y="1448119"/>
            <a:ext cx="9496933" cy="3416320"/>
          </a:xfrm>
          <a:prstGeom prst="rect">
            <a:avLst/>
          </a:prstGeom>
          <a:noFill/>
        </p:spPr>
        <p:txBody>
          <a:bodyPr wrap="square">
            <a:spAutoFit/>
          </a:bodyPr>
          <a:lstStyle/>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Created by Bram De </a:t>
            </a:r>
            <a:r>
              <a:rPr lang="en-GB" sz="2400" dirty="0" err="1">
                <a:solidFill>
                  <a:srgbClr val="002060"/>
                </a:solidFill>
                <a:latin typeface="Tahoma" panose="020B0604030504040204" pitchFamily="34" charset="0"/>
                <a:ea typeface="Tahoma" panose="020B0604030504040204" pitchFamily="34" charset="0"/>
                <a:cs typeface="Tahoma" panose="020B0604030504040204" pitchFamily="34" charset="0"/>
              </a:rPr>
              <a:t>Buyser</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 a freelance software engineer</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Collection of small, simple, single-task tools</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Designed to help neurodiverse people (anxiety) with tasks they find overwhelming or difficult.</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Most of the tools use AI technologies to achieve their goals. </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Currently this includes OpenAI's models. As the tools improve, the intent is to move to an open source alternative.</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Goblin tools are free to use and it will stay free, without advertisements or paywalls. </a:t>
            </a:r>
            <a:endParaRPr lang="en-GB" sz="2400" dirty="0">
              <a:solidFill>
                <a:srgbClr val="374151"/>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2D52A8BC-0ED0-DFCC-E9A7-CDFF0E59D801}"/>
              </a:ext>
            </a:extLst>
          </p:cNvPr>
          <p:cNvPicPr>
            <a:picLocks noChangeAspect="1"/>
          </p:cNvPicPr>
          <p:nvPr/>
        </p:nvPicPr>
        <p:blipFill>
          <a:blip r:embed="rId2"/>
          <a:stretch>
            <a:fillRect/>
          </a:stretch>
        </p:blipFill>
        <p:spPr>
          <a:xfrm>
            <a:off x="10279117" y="136525"/>
            <a:ext cx="1631731" cy="1264592"/>
          </a:xfrm>
          <a:prstGeom prst="rect">
            <a:avLst/>
          </a:prstGeom>
        </p:spPr>
      </p:pic>
    </p:spTree>
    <p:extLst>
      <p:ext uri="{BB962C8B-B14F-4D97-AF65-F5344CB8AC3E}">
        <p14:creationId xmlns:p14="http://schemas.microsoft.com/office/powerpoint/2010/main" val="4818597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2000" fill="hold"/>
                                        <p:tgtEl>
                                          <p:spTgt spid="23"/>
                                        </p:tgtEl>
                                        <p:attrNameLst>
                                          <p:attrName>ppt_x</p:attrName>
                                        </p:attrNameLst>
                                      </p:cBhvr>
                                      <p:tavLst>
                                        <p:tav tm="0">
                                          <p:val>
                                            <p:strVal val="1+#ppt_w/2"/>
                                          </p:val>
                                        </p:tav>
                                        <p:tav tm="100000">
                                          <p:val>
                                            <p:strVal val="#ppt_x"/>
                                          </p:val>
                                        </p:tav>
                                      </p:tavLst>
                                    </p:anim>
                                    <p:anim calcmode="lin" valueType="num">
                                      <p:cBhvr additive="base">
                                        <p:cTn id="13" dur="2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D34341-D1DC-CA12-ED05-4B532E77598B}"/>
              </a:ext>
            </a:extLst>
          </p:cNvPr>
          <p:cNvSpPr>
            <a:spLocks noGrp="1"/>
          </p:cNvSpPr>
          <p:nvPr>
            <p:ph type="sldNum" sz="quarter" idx="12"/>
          </p:nvPr>
        </p:nvSpPr>
        <p:spPr/>
        <p:txBody>
          <a:bodyPr/>
          <a:lstStyle/>
          <a:p>
            <a:fld id="{10B37B4D-B1ED-498C-8838-3D6A4F27AD60}" type="slidenum">
              <a:rPr lang="en-GB" smtClean="0"/>
              <a:t>24</a:t>
            </a:fld>
            <a:endParaRPr lang="en-GB"/>
          </a:p>
        </p:txBody>
      </p:sp>
      <p:pic>
        <p:nvPicPr>
          <p:cNvPr id="4" name="Picture 3">
            <a:extLst>
              <a:ext uri="{FF2B5EF4-FFF2-40B4-BE49-F238E27FC236}">
                <a16:creationId xmlns:a16="http://schemas.microsoft.com/office/drawing/2014/main" id="{F117B851-809D-16F2-C2D6-2BCAC76DAB5A}"/>
              </a:ext>
            </a:extLst>
          </p:cNvPr>
          <p:cNvPicPr>
            <a:picLocks noChangeAspect="1"/>
          </p:cNvPicPr>
          <p:nvPr/>
        </p:nvPicPr>
        <p:blipFill>
          <a:blip r:embed="rId2"/>
          <a:stretch>
            <a:fillRect/>
          </a:stretch>
        </p:blipFill>
        <p:spPr>
          <a:xfrm>
            <a:off x="624723" y="1226025"/>
            <a:ext cx="11125434" cy="4085120"/>
          </a:xfrm>
          <a:prstGeom prst="rect">
            <a:avLst/>
          </a:prstGeom>
          <a:ln w="28575">
            <a:solidFill>
              <a:schemeClr val="tx1"/>
            </a:solidFill>
          </a:ln>
        </p:spPr>
      </p:pic>
      <p:pic>
        <p:nvPicPr>
          <p:cNvPr id="12" name="Picture 11">
            <a:extLst>
              <a:ext uri="{FF2B5EF4-FFF2-40B4-BE49-F238E27FC236}">
                <a16:creationId xmlns:a16="http://schemas.microsoft.com/office/drawing/2014/main" id="{CD757C8D-279F-C7A9-C82B-2CD48BABFD93}"/>
              </a:ext>
            </a:extLst>
          </p:cNvPr>
          <p:cNvPicPr>
            <a:picLocks noChangeAspect="1"/>
          </p:cNvPicPr>
          <p:nvPr/>
        </p:nvPicPr>
        <p:blipFill>
          <a:blip r:embed="rId3"/>
          <a:stretch>
            <a:fillRect/>
          </a:stretch>
        </p:blipFill>
        <p:spPr>
          <a:xfrm>
            <a:off x="4894568" y="1771807"/>
            <a:ext cx="4893169" cy="3970625"/>
          </a:xfrm>
          <a:prstGeom prst="rect">
            <a:avLst/>
          </a:prstGeom>
          <a:ln w="22225">
            <a:solidFill>
              <a:schemeClr val="tx1"/>
            </a:solidFill>
          </a:ln>
        </p:spPr>
      </p:pic>
      <p:sp>
        <p:nvSpPr>
          <p:cNvPr id="16" name="TextBox 15">
            <a:extLst>
              <a:ext uri="{FF2B5EF4-FFF2-40B4-BE49-F238E27FC236}">
                <a16:creationId xmlns:a16="http://schemas.microsoft.com/office/drawing/2014/main" id="{780E8284-3774-E18E-1D07-F6574AB867AD}"/>
              </a:ext>
            </a:extLst>
          </p:cNvPr>
          <p:cNvSpPr txBox="1"/>
          <p:nvPr/>
        </p:nvSpPr>
        <p:spPr>
          <a:xfrm>
            <a:off x="3691737" y="427441"/>
            <a:ext cx="6096000" cy="584775"/>
          </a:xfrm>
          <a:prstGeom prst="rect">
            <a:avLst/>
          </a:prstGeom>
          <a:noFill/>
        </p:spPr>
        <p:txBody>
          <a:bodyPr wrap="square">
            <a:spAutoFit/>
          </a:bodyPr>
          <a:lstStyle/>
          <a:p>
            <a:r>
              <a:rPr lang="en-GB" sz="3200" b="1" dirty="0">
                <a:solidFill>
                  <a:srgbClr val="1358A9"/>
                </a:solidFill>
                <a:latin typeface="Arial" panose="020B0604020202020204" pitchFamily="34" charset="0"/>
                <a:cs typeface="Arial" panose="020B0604020202020204" pitchFamily="34" charset="0"/>
              </a:rPr>
              <a:t>Goblin Tools – </a:t>
            </a:r>
            <a:r>
              <a:rPr lang="en-GB" sz="3200" b="1" dirty="0" err="1">
                <a:solidFill>
                  <a:srgbClr val="1358A9"/>
                </a:solidFill>
                <a:latin typeface="Arial" panose="020B0604020202020204" pitchFamily="34" charset="0"/>
                <a:cs typeface="Arial" panose="020B0604020202020204" pitchFamily="34" charset="0"/>
              </a:rPr>
              <a:t>MagicToDo</a:t>
            </a:r>
            <a:r>
              <a:rPr lang="en-GB" sz="3200" b="1" dirty="0">
                <a:solidFill>
                  <a:srgbClr val="1358A9"/>
                </a:solidFill>
                <a:latin typeface="Arial" panose="020B0604020202020204" pitchFamily="34" charset="0"/>
                <a:cs typeface="Arial" panose="020B0604020202020204" pitchFamily="34" charset="0"/>
              </a:rPr>
              <a:t> </a:t>
            </a:r>
            <a:endParaRPr lang="en-GB" sz="3200" dirty="0"/>
          </a:p>
        </p:txBody>
      </p:sp>
    </p:spTree>
    <p:extLst>
      <p:ext uri="{BB962C8B-B14F-4D97-AF65-F5344CB8AC3E}">
        <p14:creationId xmlns:p14="http://schemas.microsoft.com/office/powerpoint/2010/main" val="152711318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D34341-D1DC-CA12-ED05-4B532E77598B}"/>
              </a:ext>
            </a:extLst>
          </p:cNvPr>
          <p:cNvSpPr>
            <a:spLocks noGrp="1"/>
          </p:cNvSpPr>
          <p:nvPr>
            <p:ph type="sldNum" sz="quarter" idx="12"/>
          </p:nvPr>
        </p:nvSpPr>
        <p:spPr/>
        <p:txBody>
          <a:bodyPr/>
          <a:lstStyle/>
          <a:p>
            <a:fld id="{10B37B4D-B1ED-498C-8838-3D6A4F27AD60}" type="slidenum">
              <a:rPr lang="en-GB" smtClean="0"/>
              <a:t>25</a:t>
            </a:fld>
            <a:endParaRPr lang="en-GB"/>
          </a:p>
        </p:txBody>
      </p:sp>
      <p:pic>
        <p:nvPicPr>
          <p:cNvPr id="34" name="Picture 33">
            <a:extLst>
              <a:ext uri="{FF2B5EF4-FFF2-40B4-BE49-F238E27FC236}">
                <a16:creationId xmlns:a16="http://schemas.microsoft.com/office/drawing/2014/main" id="{AFBBE4CF-DF31-1B2F-4173-C9615496737C}"/>
              </a:ext>
            </a:extLst>
          </p:cNvPr>
          <p:cNvPicPr>
            <a:picLocks noChangeAspect="1"/>
          </p:cNvPicPr>
          <p:nvPr/>
        </p:nvPicPr>
        <p:blipFill>
          <a:blip r:embed="rId2"/>
          <a:stretch>
            <a:fillRect/>
          </a:stretch>
        </p:blipFill>
        <p:spPr>
          <a:xfrm>
            <a:off x="1603819" y="4013200"/>
            <a:ext cx="2114550" cy="2343150"/>
          </a:xfrm>
          <a:prstGeom prst="rect">
            <a:avLst/>
          </a:prstGeom>
          <a:ln w="15875">
            <a:solidFill>
              <a:schemeClr val="tx1"/>
            </a:solidFill>
          </a:ln>
        </p:spPr>
      </p:pic>
      <p:sp>
        <p:nvSpPr>
          <p:cNvPr id="37" name="TextBox 36">
            <a:extLst>
              <a:ext uri="{FF2B5EF4-FFF2-40B4-BE49-F238E27FC236}">
                <a16:creationId xmlns:a16="http://schemas.microsoft.com/office/drawing/2014/main" id="{26FBA018-7792-F911-F105-B71BFC8DA9A9}"/>
              </a:ext>
            </a:extLst>
          </p:cNvPr>
          <p:cNvSpPr txBox="1"/>
          <p:nvPr/>
        </p:nvSpPr>
        <p:spPr>
          <a:xfrm>
            <a:off x="541823" y="2560729"/>
            <a:ext cx="1410497" cy="1200329"/>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Breaking things down so you don't</a:t>
            </a:r>
          </a:p>
        </p:txBody>
      </p:sp>
      <p:sp>
        <p:nvSpPr>
          <p:cNvPr id="42" name="TextBox 41">
            <a:extLst>
              <a:ext uri="{FF2B5EF4-FFF2-40B4-BE49-F238E27FC236}">
                <a16:creationId xmlns:a16="http://schemas.microsoft.com/office/drawing/2014/main" id="{6757F729-29A1-B8DC-D420-2FCDA20BC993}"/>
              </a:ext>
            </a:extLst>
          </p:cNvPr>
          <p:cNvSpPr txBox="1"/>
          <p:nvPr/>
        </p:nvSpPr>
        <p:spPr>
          <a:xfrm>
            <a:off x="2170756" y="2601370"/>
            <a:ext cx="1669927" cy="1200329"/>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Turn the spicy thoughts into classy ones</a:t>
            </a:r>
          </a:p>
        </p:txBody>
      </p:sp>
      <p:sp>
        <p:nvSpPr>
          <p:cNvPr id="43" name="TextBox 42">
            <a:extLst>
              <a:ext uri="{FF2B5EF4-FFF2-40B4-BE49-F238E27FC236}">
                <a16:creationId xmlns:a16="http://schemas.microsoft.com/office/drawing/2014/main" id="{7B618440-A7DE-A1A6-28B6-138703CA74ED}"/>
              </a:ext>
            </a:extLst>
          </p:cNvPr>
          <p:cNvSpPr txBox="1"/>
          <p:nvPr/>
        </p:nvSpPr>
        <p:spPr>
          <a:xfrm>
            <a:off x="5758765" y="2651140"/>
            <a:ext cx="1425053" cy="923330"/>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Give me the crash course</a:t>
            </a:r>
          </a:p>
        </p:txBody>
      </p:sp>
      <p:sp>
        <p:nvSpPr>
          <p:cNvPr id="44" name="TextBox 43">
            <a:extLst>
              <a:ext uri="{FF2B5EF4-FFF2-40B4-BE49-F238E27FC236}">
                <a16:creationId xmlns:a16="http://schemas.microsoft.com/office/drawing/2014/main" id="{14D01AFF-3B1C-4361-1429-79597904BCAD}"/>
              </a:ext>
            </a:extLst>
          </p:cNvPr>
          <p:cNvSpPr txBox="1"/>
          <p:nvPr/>
        </p:nvSpPr>
        <p:spPr>
          <a:xfrm>
            <a:off x="7420027" y="2646643"/>
            <a:ext cx="1507837" cy="923330"/>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How long will this take</a:t>
            </a:r>
          </a:p>
        </p:txBody>
      </p:sp>
      <p:sp>
        <p:nvSpPr>
          <p:cNvPr id="45" name="TextBox 44">
            <a:extLst>
              <a:ext uri="{FF2B5EF4-FFF2-40B4-BE49-F238E27FC236}">
                <a16:creationId xmlns:a16="http://schemas.microsoft.com/office/drawing/2014/main" id="{FBDD74D3-AAC5-CAD5-CBF2-0DEC651B400A}"/>
              </a:ext>
            </a:extLst>
          </p:cNvPr>
          <p:cNvSpPr txBox="1"/>
          <p:nvPr/>
        </p:nvSpPr>
        <p:spPr>
          <a:xfrm>
            <a:off x="4155161" y="2581995"/>
            <a:ext cx="1425053" cy="1200329"/>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Am I misreading the tone of this?</a:t>
            </a:r>
          </a:p>
        </p:txBody>
      </p:sp>
      <p:pic>
        <p:nvPicPr>
          <p:cNvPr id="47" name="Picture 46">
            <a:extLst>
              <a:ext uri="{FF2B5EF4-FFF2-40B4-BE49-F238E27FC236}">
                <a16:creationId xmlns:a16="http://schemas.microsoft.com/office/drawing/2014/main" id="{E7697B8A-1BAA-2ED9-1EEE-6A0F7C944E5C}"/>
              </a:ext>
            </a:extLst>
          </p:cNvPr>
          <p:cNvPicPr>
            <a:picLocks noChangeAspect="1"/>
          </p:cNvPicPr>
          <p:nvPr/>
        </p:nvPicPr>
        <p:blipFill>
          <a:blip r:embed="rId3"/>
          <a:stretch>
            <a:fillRect/>
          </a:stretch>
        </p:blipFill>
        <p:spPr>
          <a:xfrm>
            <a:off x="231139" y="1139226"/>
            <a:ext cx="11729722" cy="1155505"/>
          </a:xfrm>
          <a:prstGeom prst="rect">
            <a:avLst/>
          </a:prstGeom>
          <a:ln w="38100">
            <a:solidFill>
              <a:srgbClr val="C00000"/>
            </a:solidFill>
          </a:ln>
        </p:spPr>
      </p:pic>
      <p:pic>
        <p:nvPicPr>
          <p:cNvPr id="49" name="Picture 48">
            <a:extLst>
              <a:ext uri="{FF2B5EF4-FFF2-40B4-BE49-F238E27FC236}">
                <a16:creationId xmlns:a16="http://schemas.microsoft.com/office/drawing/2014/main" id="{93BDF81C-3CEE-E98F-C4EC-E856ED47D65A}"/>
              </a:ext>
            </a:extLst>
          </p:cNvPr>
          <p:cNvPicPr>
            <a:picLocks noChangeAspect="1"/>
          </p:cNvPicPr>
          <p:nvPr/>
        </p:nvPicPr>
        <p:blipFill>
          <a:blip r:embed="rId4"/>
          <a:stretch>
            <a:fillRect/>
          </a:stretch>
        </p:blipFill>
        <p:spPr>
          <a:xfrm>
            <a:off x="4217667" y="4356851"/>
            <a:ext cx="1946817" cy="528606"/>
          </a:xfrm>
          <a:prstGeom prst="rect">
            <a:avLst/>
          </a:prstGeom>
          <a:ln w="15875">
            <a:solidFill>
              <a:schemeClr val="tx1"/>
            </a:solidFill>
          </a:ln>
        </p:spPr>
      </p:pic>
      <p:pic>
        <p:nvPicPr>
          <p:cNvPr id="51" name="Picture 50">
            <a:extLst>
              <a:ext uri="{FF2B5EF4-FFF2-40B4-BE49-F238E27FC236}">
                <a16:creationId xmlns:a16="http://schemas.microsoft.com/office/drawing/2014/main" id="{EC2C1422-363C-17EE-304D-7A809DD0D8EF}"/>
              </a:ext>
            </a:extLst>
          </p:cNvPr>
          <p:cNvPicPr>
            <a:picLocks noChangeAspect="1"/>
          </p:cNvPicPr>
          <p:nvPr/>
        </p:nvPicPr>
        <p:blipFill>
          <a:blip r:embed="rId5"/>
          <a:stretch>
            <a:fillRect/>
          </a:stretch>
        </p:blipFill>
        <p:spPr>
          <a:xfrm>
            <a:off x="3969062" y="5098065"/>
            <a:ext cx="7514771" cy="1025613"/>
          </a:xfrm>
          <a:prstGeom prst="rect">
            <a:avLst/>
          </a:prstGeom>
          <a:ln w="15875">
            <a:solidFill>
              <a:schemeClr val="tx1"/>
            </a:solidFill>
          </a:ln>
        </p:spPr>
      </p:pic>
      <p:sp>
        <p:nvSpPr>
          <p:cNvPr id="52" name="TextBox 51">
            <a:extLst>
              <a:ext uri="{FF2B5EF4-FFF2-40B4-BE49-F238E27FC236}">
                <a16:creationId xmlns:a16="http://schemas.microsoft.com/office/drawing/2014/main" id="{1A1705D9-9619-FE34-F20D-938FAF1933B1}"/>
              </a:ext>
            </a:extLst>
          </p:cNvPr>
          <p:cNvSpPr txBox="1"/>
          <p:nvPr/>
        </p:nvSpPr>
        <p:spPr>
          <a:xfrm>
            <a:off x="10667395" y="2617997"/>
            <a:ext cx="1156671" cy="1200329"/>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What am I having for lunch ?</a:t>
            </a:r>
          </a:p>
        </p:txBody>
      </p:sp>
      <p:sp>
        <p:nvSpPr>
          <p:cNvPr id="53" name="TextBox 52">
            <a:extLst>
              <a:ext uri="{FF2B5EF4-FFF2-40B4-BE49-F238E27FC236}">
                <a16:creationId xmlns:a16="http://schemas.microsoft.com/office/drawing/2014/main" id="{3D4F5C7A-C957-887B-CEAC-CB213BB1C048}"/>
              </a:ext>
            </a:extLst>
          </p:cNvPr>
          <p:cNvSpPr txBox="1"/>
          <p:nvPr/>
        </p:nvSpPr>
        <p:spPr>
          <a:xfrm>
            <a:off x="9160247" y="2646643"/>
            <a:ext cx="1274765" cy="923330"/>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Compile a list of tasks</a:t>
            </a:r>
          </a:p>
        </p:txBody>
      </p:sp>
      <p:sp>
        <p:nvSpPr>
          <p:cNvPr id="54" name="TextBox 53">
            <a:extLst>
              <a:ext uri="{FF2B5EF4-FFF2-40B4-BE49-F238E27FC236}">
                <a16:creationId xmlns:a16="http://schemas.microsoft.com/office/drawing/2014/main" id="{77AEA7CC-7002-E922-7A26-F9C56EEDFB4F}"/>
              </a:ext>
            </a:extLst>
          </p:cNvPr>
          <p:cNvSpPr txBox="1"/>
          <p:nvPr/>
        </p:nvSpPr>
        <p:spPr>
          <a:xfrm>
            <a:off x="3691737" y="427441"/>
            <a:ext cx="6096000" cy="584775"/>
          </a:xfrm>
          <a:prstGeom prst="rect">
            <a:avLst/>
          </a:prstGeom>
          <a:noFill/>
        </p:spPr>
        <p:txBody>
          <a:bodyPr wrap="square">
            <a:spAutoFit/>
          </a:bodyPr>
          <a:lstStyle/>
          <a:p>
            <a:r>
              <a:rPr lang="en-GB" sz="3200" b="1" dirty="0">
                <a:solidFill>
                  <a:srgbClr val="1358A9"/>
                </a:solidFill>
                <a:latin typeface="Arial" panose="020B0604020202020204" pitchFamily="34" charset="0"/>
                <a:cs typeface="Arial" panose="020B0604020202020204" pitchFamily="34" charset="0"/>
              </a:rPr>
              <a:t>Goblin Tools – Other features</a:t>
            </a:r>
            <a:endParaRPr lang="en-GB" sz="3200" dirty="0"/>
          </a:p>
        </p:txBody>
      </p:sp>
    </p:spTree>
    <p:extLst>
      <p:ext uri="{BB962C8B-B14F-4D97-AF65-F5344CB8AC3E}">
        <p14:creationId xmlns:p14="http://schemas.microsoft.com/office/powerpoint/2010/main" val="383072058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E19A2-5CD4-2F79-A336-03AF1AF7FB08}"/>
              </a:ext>
            </a:extLst>
          </p:cNvPr>
          <p:cNvSpPr>
            <a:spLocks noGrp="1"/>
          </p:cNvSpPr>
          <p:nvPr>
            <p:ph type="sldNum" sz="quarter" idx="12"/>
          </p:nvPr>
        </p:nvSpPr>
        <p:spPr/>
        <p:txBody>
          <a:bodyPr/>
          <a:lstStyle/>
          <a:p>
            <a:fld id="{10B37B4D-B1ED-498C-8838-3D6A4F27AD60}" type="slidenum">
              <a:rPr lang="en-GB" smtClean="0"/>
              <a:t>26</a:t>
            </a:fld>
            <a:endParaRPr lang="en-GB"/>
          </a:p>
        </p:txBody>
      </p:sp>
      <p:sp>
        <p:nvSpPr>
          <p:cNvPr id="3" name="TextBox 2">
            <a:extLst>
              <a:ext uri="{FF2B5EF4-FFF2-40B4-BE49-F238E27FC236}">
                <a16:creationId xmlns:a16="http://schemas.microsoft.com/office/drawing/2014/main" id="{6D4133F0-EF76-2BE6-20C2-D5A27DC803D1}"/>
              </a:ext>
            </a:extLst>
          </p:cNvPr>
          <p:cNvSpPr txBox="1"/>
          <p:nvPr/>
        </p:nvSpPr>
        <p:spPr>
          <a:xfrm>
            <a:off x="3691737" y="427441"/>
            <a:ext cx="6096000" cy="584775"/>
          </a:xfrm>
          <a:prstGeom prst="rect">
            <a:avLst/>
          </a:prstGeom>
          <a:noFill/>
        </p:spPr>
        <p:txBody>
          <a:bodyPr wrap="square">
            <a:spAutoFit/>
          </a:bodyPr>
          <a:lstStyle/>
          <a:p>
            <a:r>
              <a:rPr lang="en-GB" sz="3200" b="1" dirty="0">
                <a:solidFill>
                  <a:srgbClr val="1358A9"/>
                </a:solidFill>
                <a:latin typeface="Arial" panose="020B0604020202020204" pitchFamily="34" charset="0"/>
                <a:cs typeface="Arial" panose="020B0604020202020204" pitchFamily="34" charset="0"/>
              </a:rPr>
              <a:t>Microsoft Copilot</a:t>
            </a:r>
            <a:endParaRPr lang="en-GB" sz="3200" dirty="0"/>
          </a:p>
        </p:txBody>
      </p:sp>
      <p:sp>
        <p:nvSpPr>
          <p:cNvPr id="6" name="TextBox 5">
            <a:extLst>
              <a:ext uri="{FF2B5EF4-FFF2-40B4-BE49-F238E27FC236}">
                <a16:creationId xmlns:a16="http://schemas.microsoft.com/office/drawing/2014/main" id="{97253872-6193-0987-B0D5-69DE4FC52E0E}"/>
              </a:ext>
            </a:extLst>
          </p:cNvPr>
          <p:cNvSpPr txBox="1"/>
          <p:nvPr/>
        </p:nvSpPr>
        <p:spPr>
          <a:xfrm>
            <a:off x="1234129" y="1276918"/>
            <a:ext cx="10119671" cy="1938992"/>
          </a:xfrm>
          <a:prstGeom prst="rect">
            <a:avLst/>
          </a:prstGeom>
          <a:noFill/>
        </p:spPr>
        <p:txBody>
          <a:bodyPr wrap="square">
            <a:spAutoFit/>
          </a:bodyPr>
          <a:lstStyle/>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A product of Microsoft Corporation – was earlier called ‘Bing Chat’</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Allows you to search for specific information, generate text, summarises content  and create images based on text prompts</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Can write code in popular programming languages</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Integrates seamlessly with other Microsoft products</a:t>
            </a:r>
            <a:endParaRPr lang="en-GB" sz="2400" dirty="0">
              <a:solidFill>
                <a:srgbClr val="374151"/>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2DE413C4-64C9-5B17-FC0F-B400421669CE}"/>
              </a:ext>
            </a:extLst>
          </p:cNvPr>
          <p:cNvPicPr>
            <a:picLocks noChangeAspect="1"/>
          </p:cNvPicPr>
          <p:nvPr/>
        </p:nvPicPr>
        <p:blipFill>
          <a:blip r:embed="rId2"/>
          <a:stretch>
            <a:fillRect/>
          </a:stretch>
        </p:blipFill>
        <p:spPr>
          <a:xfrm>
            <a:off x="3063575" y="3480604"/>
            <a:ext cx="7352323" cy="2622076"/>
          </a:xfrm>
          <a:prstGeom prst="rect">
            <a:avLst/>
          </a:prstGeom>
          <a:ln w="19050">
            <a:solidFill>
              <a:schemeClr val="tx1"/>
            </a:solidFill>
          </a:ln>
        </p:spPr>
      </p:pic>
    </p:spTree>
    <p:extLst>
      <p:ext uri="{BB962C8B-B14F-4D97-AF65-F5344CB8AC3E}">
        <p14:creationId xmlns:p14="http://schemas.microsoft.com/office/powerpoint/2010/main" val="3938271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6A6DBE-EB93-6169-521E-33F05ED02091}"/>
              </a:ext>
            </a:extLst>
          </p:cNvPr>
          <p:cNvSpPr>
            <a:spLocks noGrp="1"/>
          </p:cNvSpPr>
          <p:nvPr>
            <p:ph type="sldNum" sz="quarter" idx="12"/>
          </p:nvPr>
        </p:nvSpPr>
        <p:spPr/>
        <p:txBody>
          <a:bodyPr/>
          <a:lstStyle/>
          <a:p>
            <a:fld id="{10B37B4D-B1ED-498C-8838-3D6A4F27AD60}" type="slidenum">
              <a:rPr lang="en-GB" smtClean="0"/>
              <a:t>27</a:t>
            </a:fld>
            <a:endParaRPr lang="en-GB"/>
          </a:p>
        </p:txBody>
      </p:sp>
      <p:pic>
        <p:nvPicPr>
          <p:cNvPr id="5" name="Content Placeholder 4">
            <a:extLst>
              <a:ext uri="{FF2B5EF4-FFF2-40B4-BE49-F238E27FC236}">
                <a16:creationId xmlns:a16="http://schemas.microsoft.com/office/drawing/2014/main" id="{94EA7C62-7413-B72F-2291-50AA6222D430}"/>
              </a:ext>
            </a:extLst>
          </p:cNvPr>
          <p:cNvPicPr>
            <a:picLocks noGrp="1" noChangeAspect="1"/>
          </p:cNvPicPr>
          <p:nvPr>
            <p:ph idx="4294967295"/>
          </p:nvPr>
        </p:nvPicPr>
        <p:blipFill>
          <a:blip r:embed="rId2"/>
          <a:stretch>
            <a:fillRect/>
          </a:stretch>
        </p:blipFill>
        <p:spPr>
          <a:xfrm>
            <a:off x="8242004" y="1629114"/>
            <a:ext cx="2524920" cy="1952286"/>
          </a:xfrm>
          <a:prstGeom prst="rect">
            <a:avLst/>
          </a:prstGeom>
          <a:ln>
            <a:solidFill>
              <a:schemeClr val="accent1"/>
            </a:solidFill>
          </a:ln>
        </p:spPr>
      </p:pic>
      <p:sp>
        <p:nvSpPr>
          <p:cNvPr id="6" name="TextBox 5">
            <a:extLst>
              <a:ext uri="{FF2B5EF4-FFF2-40B4-BE49-F238E27FC236}">
                <a16:creationId xmlns:a16="http://schemas.microsoft.com/office/drawing/2014/main" id="{42A7C214-7CC3-DC1D-4DB7-5B559F33EFD2}"/>
              </a:ext>
            </a:extLst>
          </p:cNvPr>
          <p:cNvSpPr txBox="1"/>
          <p:nvPr/>
        </p:nvSpPr>
        <p:spPr>
          <a:xfrm>
            <a:off x="1508761" y="593946"/>
            <a:ext cx="9722338" cy="584775"/>
          </a:xfrm>
          <a:prstGeom prst="rect">
            <a:avLst/>
          </a:prstGeom>
          <a:noFill/>
        </p:spPr>
        <p:txBody>
          <a:bodyPr wrap="square" rtlCol="0">
            <a:spAutoFit/>
          </a:bodyPr>
          <a:lstStyle/>
          <a:p>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Are these images all created by Leonardo ?</a:t>
            </a:r>
          </a:p>
        </p:txBody>
      </p:sp>
      <p:sp>
        <p:nvSpPr>
          <p:cNvPr id="7" name="AutoShape 4" descr="Woman playing with cat">
            <a:extLst>
              <a:ext uri="{FF2B5EF4-FFF2-40B4-BE49-F238E27FC236}">
                <a16:creationId xmlns:a16="http://schemas.microsoft.com/office/drawing/2014/main" id="{918A1EB1-334E-96B4-ABA3-59F4A10E6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descr="A cat sitting on a computer&#10;&#10;Description automatically generated with medium confidence">
            <a:extLst>
              <a:ext uri="{FF2B5EF4-FFF2-40B4-BE49-F238E27FC236}">
                <a16:creationId xmlns:a16="http://schemas.microsoft.com/office/drawing/2014/main" id="{468D160A-AAB0-E404-2158-10BBB0B8436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8094" y="1520258"/>
            <a:ext cx="2156322" cy="2356407"/>
          </a:xfrm>
          <a:prstGeom prst="rect">
            <a:avLst/>
          </a:prstGeom>
          <a:noFill/>
          <a:ln>
            <a:solidFill>
              <a:schemeClr val="accent1"/>
            </a:solidFill>
          </a:ln>
        </p:spPr>
      </p:pic>
      <p:pic>
        <p:nvPicPr>
          <p:cNvPr id="10" name="Picture 9">
            <a:extLst>
              <a:ext uri="{FF2B5EF4-FFF2-40B4-BE49-F238E27FC236}">
                <a16:creationId xmlns:a16="http://schemas.microsoft.com/office/drawing/2014/main" id="{DF229178-B353-24D4-535D-165C43B36A30}"/>
              </a:ext>
            </a:extLst>
          </p:cNvPr>
          <p:cNvPicPr>
            <a:picLocks noChangeAspect="1"/>
          </p:cNvPicPr>
          <p:nvPr/>
        </p:nvPicPr>
        <p:blipFill>
          <a:blip r:embed="rId4"/>
          <a:stretch>
            <a:fillRect/>
          </a:stretch>
        </p:blipFill>
        <p:spPr>
          <a:xfrm>
            <a:off x="8240818" y="3830063"/>
            <a:ext cx="2265638" cy="2356407"/>
          </a:xfrm>
          <a:prstGeom prst="rect">
            <a:avLst/>
          </a:prstGeom>
          <a:ln>
            <a:solidFill>
              <a:schemeClr val="accent1"/>
            </a:solidFill>
          </a:ln>
        </p:spPr>
      </p:pic>
      <p:pic>
        <p:nvPicPr>
          <p:cNvPr id="3" name="Picture 2">
            <a:extLst>
              <a:ext uri="{FF2B5EF4-FFF2-40B4-BE49-F238E27FC236}">
                <a16:creationId xmlns:a16="http://schemas.microsoft.com/office/drawing/2014/main" id="{3D7943A1-C752-C502-810C-E89DADD70CB1}"/>
              </a:ext>
            </a:extLst>
          </p:cNvPr>
          <p:cNvPicPr>
            <a:picLocks noChangeAspect="1"/>
          </p:cNvPicPr>
          <p:nvPr/>
        </p:nvPicPr>
        <p:blipFill>
          <a:blip r:embed="rId5"/>
          <a:stretch>
            <a:fillRect/>
          </a:stretch>
        </p:blipFill>
        <p:spPr>
          <a:xfrm>
            <a:off x="4440625" y="2273808"/>
            <a:ext cx="2803984" cy="2845118"/>
          </a:xfrm>
          <a:prstGeom prst="rect">
            <a:avLst/>
          </a:prstGeom>
        </p:spPr>
      </p:pic>
      <p:pic>
        <p:nvPicPr>
          <p:cNvPr id="11" name="Picture 10">
            <a:extLst>
              <a:ext uri="{FF2B5EF4-FFF2-40B4-BE49-F238E27FC236}">
                <a16:creationId xmlns:a16="http://schemas.microsoft.com/office/drawing/2014/main" id="{97A6656C-685B-BF8B-DEF7-947FBF910A07}"/>
              </a:ext>
            </a:extLst>
          </p:cNvPr>
          <p:cNvPicPr>
            <a:picLocks noChangeAspect="1"/>
          </p:cNvPicPr>
          <p:nvPr/>
        </p:nvPicPr>
        <p:blipFill>
          <a:blip r:embed="rId6"/>
          <a:stretch>
            <a:fillRect/>
          </a:stretch>
        </p:blipFill>
        <p:spPr>
          <a:xfrm>
            <a:off x="1044382" y="4149346"/>
            <a:ext cx="2585545" cy="1939159"/>
          </a:xfrm>
          <a:prstGeom prst="rect">
            <a:avLst/>
          </a:prstGeom>
        </p:spPr>
      </p:pic>
      <p:sp>
        <p:nvSpPr>
          <p:cNvPr id="13" name="TextBox 12">
            <a:extLst>
              <a:ext uri="{FF2B5EF4-FFF2-40B4-BE49-F238E27FC236}">
                <a16:creationId xmlns:a16="http://schemas.microsoft.com/office/drawing/2014/main" id="{26635802-6F2E-D942-68B4-7EF73B0EB194}"/>
              </a:ext>
            </a:extLst>
          </p:cNvPr>
          <p:cNvSpPr txBox="1"/>
          <p:nvPr/>
        </p:nvSpPr>
        <p:spPr>
          <a:xfrm>
            <a:off x="2046770" y="6250467"/>
            <a:ext cx="7457694" cy="400110"/>
          </a:xfrm>
          <a:prstGeom prst="rect">
            <a:avLst/>
          </a:prstGeom>
          <a:noFill/>
        </p:spPr>
        <p:txBody>
          <a:bodyPr wrap="square">
            <a:spAutoFit/>
          </a:bodyPr>
          <a:lstStyle/>
          <a:p>
            <a:pPr rtl="0"/>
            <a:r>
              <a:rPr lang="en-GB" sz="2000" dirty="0">
                <a:solidFill>
                  <a:srgbClr val="002060"/>
                </a:solidFill>
                <a:latin typeface="Abadi" panose="020B0604020104020204" pitchFamily="34" charset="0"/>
              </a:rPr>
              <a:t>M</a:t>
            </a:r>
            <a:r>
              <a:rPr lang="en-GB" sz="2000" dirty="0">
                <a:solidFill>
                  <a:srgbClr val="002060"/>
                </a:solidFill>
                <a:effectLst/>
                <a:latin typeface="Abadi" panose="020B0604020104020204" pitchFamily="34" charset="0"/>
              </a:rPr>
              <a:t>idjourney and Dall-e are the leaders in image creation</a:t>
            </a:r>
          </a:p>
        </p:txBody>
      </p:sp>
    </p:spTree>
    <p:extLst>
      <p:ext uri="{BB962C8B-B14F-4D97-AF65-F5344CB8AC3E}">
        <p14:creationId xmlns:p14="http://schemas.microsoft.com/office/powerpoint/2010/main" val="1157427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30857-019C-48DA-B1A1-6EE9E4D320B4}"/>
              </a:ext>
            </a:extLst>
          </p:cNvPr>
          <p:cNvSpPr>
            <a:spLocks noGrp="1"/>
          </p:cNvSpPr>
          <p:nvPr>
            <p:ph type="sldNum" sz="quarter" idx="12"/>
          </p:nvPr>
        </p:nvSpPr>
        <p:spPr>
          <a:xfrm>
            <a:off x="8610600" y="6356350"/>
            <a:ext cx="2743200" cy="365125"/>
          </a:xfrm>
        </p:spPr>
        <p:txBody>
          <a:bodyPr/>
          <a:lstStyle/>
          <a:p>
            <a:fld id="{10B37B4D-B1ED-498C-8838-3D6A4F27AD60}" type="slidenum">
              <a:rPr lang="en-GB" smtClean="0"/>
              <a:pPr/>
              <a:t>28</a:t>
            </a:fld>
            <a:endParaRPr lang="en-GB"/>
          </a:p>
        </p:txBody>
      </p:sp>
      <p:sp>
        <p:nvSpPr>
          <p:cNvPr id="7" name="TextBox 6">
            <a:extLst>
              <a:ext uri="{FF2B5EF4-FFF2-40B4-BE49-F238E27FC236}">
                <a16:creationId xmlns:a16="http://schemas.microsoft.com/office/drawing/2014/main" id="{CD8376F7-DD16-4756-A8A7-11F8C0DCD3B3}"/>
              </a:ext>
            </a:extLst>
          </p:cNvPr>
          <p:cNvSpPr txBox="1"/>
          <p:nvPr/>
        </p:nvSpPr>
        <p:spPr>
          <a:xfrm>
            <a:off x="1431544" y="483687"/>
            <a:ext cx="9526327" cy="584775"/>
          </a:xfrm>
          <a:prstGeom prst="rect">
            <a:avLst/>
          </a:prstGeom>
          <a:noFill/>
        </p:spPr>
        <p:txBody>
          <a:bodyPr wrap="square">
            <a:spAutoFit/>
          </a:bodyPr>
          <a:lstStyle/>
          <a:p>
            <a:pPr fontAlgn="base"/>
            <a:r>
              <a:rPr lang="en-GB" sz="3200" b="1" dirty="0">
                <a:solidFill>
                  <a:srgbClr val="1358A9"/>
                </a:solidFill>
                <a:latin typeface="Arial" panose="020B0604020202020204" pitchFamily="34" charset="0"/>
                <a:cs typeface="Arial" panose="020B0604020202020204" pitchFamily="34" charset="0"/>
              </a:rPr>
              <a:t>What is </a:t>
            </a:r>
            <a:r>
              <a:rPr lang="en-GB" sz="3200" b="1" dirty="0" err="1">
                <a:solidFill>
                  <a:srgbClr val="1358A9"/>
                </a:solidFill>
                <a:latin typeface="Arial" panose="020B0604020202020204" pitchFamily="34" charset="0"/>
                <a:cs typeface="Arial" panose="020B0604020202020204" pitchFamily="34" charset="0"/>
              </a:rPr>
              <a:t>Scisummary</a:t>
            </a:r>
            <a:r>
              <a:rPr lang="en-GB" sz="3200" b="1" dirty="0">
                <a:solidFill>
                  <a:srgbClr val="1358A9"/>
                </a:solidFill>
                <a:latin typeface="Arial" panose="020B0604020202020204" pitchFamily="34" charset="0"/>
                <a:cs typeface="Arial" panose="020B0604020202020204" pitchFamily="34" charset="0"/>
              </a:rPr>
              <a:t> and Research Rabbit?</a:t>
            </a:r>
          </a:p>
        </p:txBody>
      </p:sp>
      <p:sp>
        <p:nvSpPr>
          <p:cNvPr id="23" name="TextBox 22">
            <a:extLst>
              <a:ext uri="{FF2B5EF4-FFF2-40B4-BE49-F238E27FC236}">
                <a16:creationId xmlns:a16="http://schemas.microsoft.com/office/drawing/2014/main" id="{07474923-A143-437B-955F-0E3D29138866}"/>
              </a:ext>
            </a:extLst>
          </p:cNvPr>
          <p:cNvSpPr txBox="1"/>
          <p:nvPr/>
        </p:nvSpPr>
        <p:spPr>
          <a:xfrm>
            <a:off x="1234129" y="1448119"/>
            <a:ext cx="9747815" cy="2677656"/>
          </a:xfrm>
          <a:prstGeom prst="rect">
            <a:avLst/>
          </a:prstGeom>
          <a:noFill/>
        </p:spPr>
        <p:txBody>
          <a:bodyPr wrap="square">
            <a:spAutoFit/>
          </a:bodyPr>
          <a:lstStyle/>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Summarize 30k words (1M words per month after your trial ends).</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Chat with papers and get inline citations and figures</a:t>
            </a:r>
          </a:p>
          <a:p>
            <a:pPr marL="342900" indent="-342900">
              <a:buFont typeface="Arial" panose="020B0604020202020204" pitchFamily="34" charset="0"/>
              <a:buChar char="•"/>
            </a:pPr>
            <a:r>
              <a:rPr lang="en-GB" sz="2400" dirty="0" err="1">
                <a:solidFill>
                  <a:srgbClr val="002060"/>
                </a:solidFill>
                <a:latin typeface="Tahoma" panose="020B0604030504040204" pitchFamily="34" charset="0"/>
                <a:ea typeface="Tahoma" panose="020B0604030504040204" pitchFamily="34" charset="0"/>
                <a:cs typeface="Tahoma" panose="020B0604030504040204" pitchFamily="34" charset="0"/>
              </a:rPr>
              <a:t>Analyze</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 figures from papers and ask questions directly about them</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AI Powered research paper search, with no limit on searches</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Bulk summarize papers, combine papers into a single summary, and compare papers using AI</a:t>
            </a:r>
          </a:p>
          <a:p>
            <a:endParaRPr lang="en-GB" sz="2400" dirty="0">
              <a:solidFill>
                <a:srgbClr val="37415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41D3D65C-420F-5211-B520-BF40C3CBA60C}"/>
              </a:ext>
            </a:extLst>
          </p:cNvPr>
          <p:cNvPicPr>
            <a:picLocks noChangeAspect="1"/>
          </p:cNvPicPr>
          <p:nvPr/>
        </p:nvPicPr>
        <p:blipFill>
          <a:blip r:embed="rId2"/>
          <a:stretch>
            <a:fillRect/>
          </a:stretch>
        </p:blipFill>
        <p:spPr>
          <a:xfrm>
            <a:off x="2150533" y="3965812"/>
            <a:ext cx="7523819" cy="2527812"/>
          </a:xfrm>
          <a:prstGeom prst="rect">
            <a:avLst/>
          </a:prstGeom>
          <a:ln w="25400">
            <a:solidFill>
              <a:schemeClr val="accent1"/>
            </a:solidFill>
          </a:ln>
        </p:spPr>
      </p:pic>
    </p:spTree>
    <p:extLst>
      <p:ext uri="{BB962C8B-B14F-4D97-AF65-F5344CB8AC3E}">
        <p14:creationId xmlns:p14="http://schemas.microsoft.com/office/powerpoint/2010/main" val="2060241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2000" fill="hold"/>
                                        <p:tgtEl>
                                          <p:spTgt spid="23"/>
                                        </p:tgtEl>
                                        <p:attrNameLst>
                                          <p:attrName>ppt_x</p:attrName>
                                        </p:attrNameLst>
                                      </p:cBhvr>
                                      <p:tavLst>
                                        <p:tav tm="0">
                                          <p:val>
                                            <p:strVal val="1+#ppt_w/2"/>
                                          </p:val>
                                        </p:tav>
                                        <p:tav tm="100000">
                                          <p:val>
                                            <p:strVal val="#ppt_x"/>
                                          </p:val>
                                        </p:tav>
                                      </p:tavLst>
                                    </p:anim>
                                    <p:anim calcmode="lin" valueType="num">
                                      <p:cBhvr additive="base">
                                        <p:cTn id="13" dur="200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1" presetClass="entr" presetSubtype="1"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o alt text provided for this image">
            <a:extLst>
              <a:ext uri="{FF2B5EF4-FFF2-40B4-BE49-F238E27FC236}">
                <a16:creationId xmlns:a16="http://schemas.microsoft.com/office/drawing/2014/main" id="{6C3A4F44-2997-C2A1-C20A-DDA6041FA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83" y="1440701"/>
            <a:ext cx="7222192" cy="46413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4ABE60-6194-1603-D60F-4526CEB20520}"/>
              </a:ext>
            </a:extLst>
          </p:cNvPr>
          <p:cNvSpPr txBox="1"/>
          <p:nvPr/>
        </p:nvSpPr>
        <p:spPr>
          <a:xfrm>
            <a:off x="4080620" y="581667"/>
            <a:ext cx="6096000" cy="584775"/>
          </a:xfrm>
          <a:prstGeom prst="rect">
            <a:avLst/>
          </a:prstGeom>
          <a:noFill/>
        </p:spPr>
        <p:txBody>
          <a:bodyPr wrap="square">
            <a:spAutoFit/>
          </a:bodyPr>
          <a:lstStyle/>
          <a:p>
            <a:r>
              <a:rPr lang="en-GB" sz="3200" b="1" dirty="0">
                <a:solidFill>
                  <a:srgbClr val="1358A9"/>
                </a:solidFill>
                <a:latin typeface="Arial" panose="020B0604020202020204" pitchFamily="34" charset="0"/>
                <a:cs typeface="Arial" panose="020B0604020202020204" pitchFamily="34" charset="0"/>
              </a:rPr>
              <a:t>Time for reflection …</a:t>
            </a:r>
            <a:endParaRPr lang="en-GB" sz="3200" dirty="0"/>
          </a:p>
        </p:txBody>
      </p:sp>
      <p:pic>
        <p:nvPicPr>
          <p:cNvPr id="1026" name="Picture 2" descr="Why information literacy matters for ...">
            <a:extLst>
              <a:ext uri="{FF2B5EF4-FFF2-40B4-BE49-F238E27FC236}">
                <a16:creationId xmlns:a16="http://schemas.microsoft.com/office/drawing/2014/main" id="{67839AB4-7F67-42F0-A557-21AA1AC31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4913" y="1954678"/>
            <a:ext cx="1868528" cy="2722425"/>
          </a:xfrm>
          <a:prstGeom prst="rect">
            <a:avLst/>
          </a:prstGeom>
          <a:noFill/>
          <a:ln w="31750">
            <a:solidFill>
              <a:schemeClr val="accent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EFA009D-8330-1502-4A36-11FC76E54333}"/>
              </a:ext>
            </a:extLst>
          </p:cNvPr>
          <p:cNvSpPr txBox="1"/>
          <p:nvPr/>
        </p:nvSpPr>
        <p:spPr>
          <a:xfrm>
            <a:off x="8576441" y="4677103"/>
            <a:ext cx="2861441" cy="369332"/>
          </a:xfrm>
          <a:prstGeom prst="rect">
            <a:avLst/>
          </a:prstGeom>
          <a:noFill/>
        </p:spPr>
        <p:txBody>
          <a:bodyPr wrap="square">
            <a:spAutoFit/>
          </a:bodyPr>
          <a:lstStyle/>
          <a:p>
            <a:r>
              <a:rPr lang="en-GB" sz="1800" u="sng" dirty="0">
                <a:solidFill>
                  <a:srgbClr val="0000FF"/>
                </a:solidFill>
                <a:effectLst/>
                <a:latin typeface="Tahoma" panose="020B0604030504040204" pitchFamily="34" charset="0"/>
                <a:ea typeface="Calibri" panose="020F0502020204030204" pitchFamily="34" charset="0"/>
                <a:cs typeface="Times New Roman" panose="02020603050405020304" pitchFamily="18" charset="0"/>
                <a:hlinkClick r:id="rId4"/>
              </a:rPr>
              <a:t> </a:t>
            </a:r>
            <a:r>
              <a:rPr lang="en-GB" sz="1400" u="sng" dirty="0">
                <a:solidFill>
                  <a:srgbClr val="0000FF"/>
                </a:solidFill>
                <a:effectLst/>
                <a:latin typeface="Tahoma" panose="020B0604030504040204" pitchFamily="34" charset="0"/>
                <a:ea typeface="Calibri" panose="020F0502020204030204" pitchFamily="34" charset="0"/>
                <a:cs typeface="Times New Roman" panose="02020603050405020304" pitchFamily="18" charset="0"/>
                <a:hlinkClick r:id="rId4"/>
              </a:rPr>
              <a:t>Informed societies (cilip.org.uk)</a:t>
            </a:r>
            <a:endParaRPr lang="en-GB" sz="1400" dirty="0"/>
          </a:p>
        </p:txBody>
      </p:sp>
    </p:spTree>
    <p:extLst>
      <p:ext uri="{BB962C8B-B14F-4D97-AF65-F5344CB8AC3E}">
        <p14:creationId xmlns:p14="http://schemas.microsoft.com/office/powerpoint/2010/main" val="246159192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5B5ED-FCBA-493F-EEE0-91E31CAEE38F}"/>
              </a:ext>
              <a:ext uri="{C183D7F6-B498-43B3-948B-1728B52AA6E4}">
                <adec:decorative xmlns:adec="http://schemas.microsoft.com/office/drawing/2017/decorative" val="1"/>
              </a:ext>
            </a:extLst>
          </p:cNvPr>
          <p:cNvSpPr>
            <a:spLocks noGrp="1"/>
          </p:cNvSpPr>
          <p:nvPr>
            <p:ph type="sldNum" sz="quarter" idx="12"/>
          </p:nvPr>
        </p:nvSpPr>
        <p:spPr/>
        <p:txBody>
          <a:bodyPr vert="horz" lIns="91440" tIns="45720" rIns="91440" bIns="45720" rtlCol="0"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36CF32F-9055-4D25-B7E9-D60F697B9E99}"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AE014D-9F64-013D-1998-A2206A1B1350}"/>
              </a:ext>
              <a:ext uri="{C183D7F6-B498-43B3-948B-1728B52AA6E4}">
                <adec:decorative xmlns:adec="http://schemas.microsoft.com/office/drawing/2017/decorative" val="0"/>
              </a:ext>
            </a:extLst>
          </p:cNvPr>
          <p:cNvSpPr>
            <a:spLocks noGrp="1"/>
          </p:cNvSpPr>
          <p:nvPr>
            <p:ph type="title" idx="4294967295"/>
          </p:nvPr>
        </p:nvSpPr>
        <p:spPr>
          <a:xfrm>
            <a:off x="1171800" y="156656"/>
            <a:ext cx="7223125" cy="1120775"/>
          </a:xfrm>
        </p:spPr>
        <p:txBody>
          <a:bodyPr vert="horz" lIns="91440" tIns="45720" rIns="91440" bIns="45720" rtlCol="0" anchor="b">
            <a:normAutofit/>
          </a:bodyPr>
          <a:lstStyle/>
          <a:p>
            <a:r>
              <a:rPr lang="en-US" sz="3200" dirty="0">
                <a:solidFill>
                  <a:srgbClr val="002060"/>
                </a:solidFill>
                <a:latin typeface="Amasis MT Pro Black" panose="02040A04050005020304" pitchFamily="18" charset="0"/>
              </a:rPr>
              <a:t>WHAT IS INFORMATION?</a:t>
            </a:r>
          </a:p>
        </p:txBody>
      </p:sp>
      <p:sp>
        <p:nvSpPr>
          <p:cNvPr id="9" name="Rectangle 8">
            <a:extLst>
              <a:ext uri="{FF2B5EF4-FFF2-40B4-BE49-F238E27FC236}">
                <a16:creationId xmlns:a16="http://schemas.microsoft.com/office/drawing/2014/main" id="{65C88018-0C7D-9337-6626-CC234049C50E}"/>
              </a:ext>
            </a:extLst>
          </p:cNvPr>
          <p:cNvSpPr/>
          <p:nvPr/>
        </p:nvSpPr>
        <p:spPr>
          <a:xfrm>
            <a:off x="9084842" y="1412866"/>
            <a:ext cx="1648260" cy="62152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2064"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fact?</a:t>
            </a:r>
          </a:p>
        </p:txBody>
      </p:sp>
      <p:sp>
        <p:nvSpPr>
          <p:cNvPr id="8" name="Rectangle 7">
            <a:extLst>
              <a:ext uri="{FF2B5EF4-FFF2-40B4-BE49-F238E27FC236}">
                <a16:creationId xmlns:a16="http://schemas.microsoft.com/office/drawing/2014/main" id="{C90E2649-AEB0-697C-C6EA-0C16FE7AA7F2}"/>
              </a:ext>
            </a:extLst>
          </p:cNvPr>
          <p:cNvSpPr/>
          <p:nvPr/>
        </p:nvSpPr>
        <p:spPr>
          <a:xfrm>
            <a:off x="885569" y="1406281"/>
            <a:ext cx="2341100" cy="62152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2064"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viewpoint?</a:t>
            </a:r>
          </a:p>
        </p:txBody>
      </p:sp>
      <p:sp>
        <p:nvSpPr>
          <p:cNvPr id="7" name="Rectangle 6">
            <a:extLst>
              <a:ext uri="{FF2B5EF4-FFF2-40B4-BE49-F238E27FC236}">
                <a16:creationId xmlns:a16="http://schemas.microsoft.com/office/drawing/2014/main" id="{847BF7E8-1A93-E5D5-D476-BB9DBED3CC7F}"/>
              </a:ext>
            </a:extLst>
          </p:cNvPr>
          <p:cNvSpPr/>
          <p:nvPr/>
        </p:nvSpPr>
        <p:spPr>
          <a:xfrm>
            <a:off x="3888525" y="1412866"/>
            <a:ext cx="1967439" cy="62152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2064"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 opinion?</a:t>
            </a:r>
          </a:p>
        </p:txBody>
      </p:sp>
      <p:sp>
        <p:nvSpPr>
          <p:cNvPr id="5" name="Rectangle 4">
            <a:extLst>
              <a:ext uri="{FF2B5EF4-FFF2-40B4-BE49-F238E27FC236}">
                <a16:creationId xmlns:a16="http://schemas.microsoft.com/office/drawing/2014/main" id="{BE032AB2-CD4B-1300-B3A3-A4EF906EFBC2}"/>
              </a:ext>
            </a:extLst>
          </p:cNvPr>
          <p:cNvSpPr/>
          <p:nvPr/>
        </p:nvSpPr>
        <p:spPr>
          <a:xfrm>
            <a:off x="6427486" y="1406281"/>
            <a:ext cx="1967439" cy="62152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2064"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 answer?</a:t>
            </a:r>
          </a:p>
        </p:txBody>
      </p:sp>
      <p:pic>
        <p:nvPicPr>
          <p:cNvPr id="19" name="Picture 18">
            <a:extLst>
              <a:ext uri="{FF2B5EF4-FFF2-40B4-BE49-F238E27FC236}">
                <a16:creationId xmlns:a16="http://schemas.microsoft.com/office/drawing/2014/main" id="{97D268F7-C745-4DF5-B968-7739BC4BB92C}"/>
              </a:ext>
            </a:extLst>
          </p:cNvPr>
          <p:cNvPicPr>
            <a:picLocks noChangeAspect="1"/>
          </p:cNvPicPr>
          <p:nvPr/>
        </p:nvPicPr>
        <p:blipFill>
          <a:blip r:embed="rId3"/>
          <a:stretch>
            <a:fillRect/>
          </a:stretch>
        </p:blipFill>
        <p:spPr>
          <a:xfrm>
            <a:off x="885569" y="2499144"/>
            <a:ext cx="8606150" cy="3166213"/>
          </a:xfrm>
          <a:prstGeom prst="rect">
            <a:avLst/>
          </a:prstGeom>
        </p:spPr>
      </p:pic>
      <p:pic>
        <p:nvPicPr>
          <p:cNvPr id="10" name="Picture 9" descr="A cat sitting on a computer&#10;&#10;Description automatically generated with medium confidence">
            <a:extLst>
              <a:ext uri="{FF2B5EF4-FFF2-40B4-BE49-F238E27FC236}">
                <a16:creationId xmlns:a16="http://schemas.microsoft.com/office/drawing/2014/main" id="{73D9DA29-3D9A-3833-C7E6-DCC78B97D13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4761" y="3412386"/>
            <a:ext cx="1164771" cy="1747422"/>
          </a:xfrm>
          <a:prstGeom prst="rect">
            <a:avLst/>
          </a:prstGeom>
          <a:noFill/>
          <a:ln>
            <a:noFill/>
          </a:ln>
        </p:spPr>
      </p:pic>
    </p:spTree>
    <p:extLst>
      <p:ext uri="{BB962C8B-B14F-4D97-AF65-F5344CB8AC3E}">
        <p14:creationId xmlns:p14="http://schemas.microsoft.com/office/powerpoint/2010/main" val="2034644545"/>
      </p:ext>
    </p:extLst>
  </p:cSld>
  <p:clrMapOvr>
    <a:masterClrMapping/>
  </p:clrMapOvr>
  <mc:AlternateContent xmlns:mc="http://schemas.openxmlformats.org/markup-compatibility/2006" xmlns:p14="http://schemas.microsoft.com/office/powerpoint/2010/main">
    <mc:Choice Requires="p14">
      <p:transition spd="slow" p14:dur="2000" advTm="23926"/>
    </mc:Choice>
    <mc:Fallback xmlns="">
      <p:transition spd="slow" advTm="2392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0395C0-F1C1-492E-A462-28034AFAD670}"/>
              </a:ext>
            </a:extLst>
          </p:cNvPr>
          <p:cNvSpPr txBox="1"/>
          <p:nvPr/>
        </p:nvSpPr>
        <p:spPr>
          <a:xfrm>
            <a:off x="1807780" y="469618"/>
            <a:ext cx="8977733" cy="584775"/>
          </a:xfrm>
          <a:prstGeom prst="rect">
            <a:avLst/>
          </a:prstGeom>
          <a:noFill/>
        </p:spPr>
        <p:txBody>
          <a:bodyPr wrap="square">
            <a:spAutoFit/>
          </a:bodyPr>
          <a:lstStyle/>
          <a:p>
            <a:pPr lvl="0">
              <a:defRPr/>
            </a:pPr>
            <a:r>
              <a:rPr kumimoji="0" lang="en-GB" sz="3200" b="1" i="0" u="none" strike="noStrike" kern="1200" cap="none" spc="0" normalizeH="0" baseline="0" noProof="0" dirty="0">
                <a:ln>
                  <a:noFill/>
                </a:ln>
                <a:solidFill>
                  <a:srgbClr val="1358A9"/>
                </a:solidFill>
                <a:effectLst/>
                <a:uLnTx/>
                <a:uFillTx/>
                <a:latin typeface="Tahoma" panose="020B0604030504040204" pitchFamily="34" charset="0"/>
                <a:ea typeface="Tahoma" panose="020B0604030504040204" pitchFamily="34" charset="0"/>
                <a:cs typeface="Tahoma" panose="020B0604030504040204" pitchFamily="34" charset="0"/>
              </a:rPr>
              <a:t>Librarians  </a:t>
            </a:r>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and Artificial Intelligence</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id="{7DD5695E-47AF-4E7A-88DF-B0D531024489}"/>
              </a:ext>
            </a:extLst>
          </p:cNvPr>
          <p:cNvCxnSpPr>
            <a:cxnSpLocks/>
          </p:cNvCxnSpPr>
          <p:nvPr/>
        </p:nvCxnSpPr>
        <p:spPr>
          <a:xfrm flipH="1">
            <a:off x="2790371" y="1092887"/>
            <a:ext cx="1295394" cy="922455"/>
          </a:xfrm>
          <a:prstGeom prst="straightConnector1">
            <a:avLst/>
          </a:prstGeom>
          <a:ln w="38100">
            <a:solidFill>
              <a:srgbClr val="C00000"/>
            </a:solidFill>
            <a:headEnd w="sm" len="sm"/>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3602AF9-FC9F-4234-B75C-5BE5217EEA15}"/>
              </a:ext>
            </a:extLst>
          </p:cNvPr>
          <p:cNvCxnSpPr>
            <a:cxnSpLocks/>
          </p:cNvCxnSpPr>
          <p:nvPr/>
        </p:nvCxnSpPr>
        <p:spPr>
          <a:xfrm>
            <a:off x="5879534" y="1054393"/>
            <a:ext cx="0" cy="1021145"/>
          </a:xfrm>
          <a:prstGeom prst="straightConnector1">
            <a:avLst/>
          </a:prstGeom>
          <a:ln w="38100">
            <a:solidFill>
              <a:srgbClr val="C00000"/>
            </a:solidFill>
            <a:headEnd w="sm" len="sm"/>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CEBEBD3-80DC-4F3D-A56F-066714E877A5}"/>
              </a:ext>
            </a:extLst>
          </p:cNvPr>
          <p:cNvSpPr txBox="1"/>
          <p:nvPr/>
        </p:nvSpPr>
        <p:spPr>
          <a:xfrm>
            <a:off x="654646" y="2167116"/>
            <a:ext cx="3459304" cy="3662541"/>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LEARN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prstClr val="black"/>
                </a:solidFill>
                <a:latin typeface="Tahoma" panose="020B0604030504040204" pitchFamily="34" charset="0"/>
                <a:ea typeface="Tahoma" panose="020B0604030504040204" pitchFamily="34" charset="0"/>
                <a:cs typeface="Tahoma" panose="020B0604030504040204" pitchFamily="34" charset="0"/>
              </a:rPr>
              <a:t>W</a:t>
            </a: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hy students use them and how they use them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Talk to students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Talk to colleagues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5B9BD5">
                    <a:lumMod val="50000"/>
                  </a:srgbClr>
                </a:solidFill>
                <a:latin typeface="Tahoma" panose="020B0604030504040204" pitchFamily="34" charset="0"/>
                <a:ea typeface="Tahoma" panose="020B0604030504040204" pitchFamily="34" charset="0"/>
                <a:cs typeface="Tahoma" panose="020B0604030504040204" pitchFamily="34" charset="0"/>
              </a:rPr>
              <a:t>Attend webinars and workshops - LILAC</a:t>
            </a:r>
            <a:endParaRPr kumimoji="0" lang="en-GB" sz="2200" b="0"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AI Coffee morning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5B9BD5">
                    <a:lumMod val="50000"/>
                  </a:srgbClr>
                </a:solidFill>
                <a:latin typeface="Tahoma" panose="020B0604030504040204" pitchFamily="34" charset="0"/>
                <a:ea typeface="Tahoma" panose="020B0604030504040204" pitchFamily="34" charset="0"/>
                <a:cs typeface="Tahoma" panose="020B0604030504040204" pitchFamily="34" charset="0"/>
              </a:rPr>
              <a:t>Myspace library</a:t>
            </a:r>
            <a:endParaRPr kumimoji="0" lang="en-GB" sz="2200" b="0"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F4AAE3B1-438A-4C85-B732-C0ABAF2512D0}"/>
              </a:ext>
            </a:extLst>
          </p:cNvPr>
          <p:cNvSpPr txBox="1"/>
          <p:nvPr/>
        </p:nvSpPr>
        <p:spPr>
          <a:xfrm>
            <a:off x="4293245" y="2167116"/>
            <a:ext cx="3350919" cy="3477875"/>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C00000"/>
                </a:solidFill>
                <a:latin typeface="Arial" panose="020B0604020202020204" pitchFamily="34" charset="0"/>
                <a:cs typeface="Arial" panose="020B0604020202020204" pitchFamily="34" charset="0"/>
              </a:rPr>
              <a:t>TEACH</a:t>
            </a:r>
            <a:r>
              <a:rPr kumimoji="0" lang="en-GB" sz="2800" b="1" i="0" u="none" strike="noStrike" kern="1200" cap="none" spc="0" normalizeH="0" baseline="0" noProof="0" dirty="0">
                <a:ln>
                  <a:noFill/>
                </a:ln>
                <a:solidFill>
                  <a:srgbClr val="660033"/>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prstClr val="black"/>
                </a:solidFill>
                <a:latin typeface="Tahoma" panose="020B0604030504040204" pitchFamily="34" charset="0"/>
                <a:ea typeface="Tahoma" panose="020B0604030504040204" pitchFamily="34" charset="0"/>
                <a:cs typeface="Tahoma" panose="020B0604030504040204" pitchFamily="34" charset="0"/>
              </a:rPr>
              <a:t>S</a:t>
            </a: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tudents to use them effectively and ethically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AI Literacy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Referencing it</a:t>
            </a:r>
            <a:r>
              <a:rPr kumimoji="0" lang="en-GB" sz="2400" b="0" i="0" u="none" strike="noStrike" kern="1200" cap="none" spc="0" normalizeH="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 correctly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Fake News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Workshops </a:t>
            </a:r>
            <a:r>
              <a:rPr lang="en-GB" sz="2400" dirty="0">
                <a:solidFill>
                  <a:srgbClr val="5B9BD5">
                    <a:lumMod val="50000"/>
                  </a:srgbClr>
                </a:solidFill>
                <a:latin typeface="Tahoma" panose="020B0604030504040204" pitchFamily="34" charset="0"/>
                <a:ea typeface="Tahoma" panose="020B0604030504040204" pitchFamily="34" charset="0"/>
                <a:cs typeface="Tahoma" panose="020B0604030504040204" pitchFamily="34" charset="0"/>
              </a:rPr>
              <a:t>/ </a:t>
            </a:r>
            <a:r>
              <a:rPr kumimoji="0" lang="en-GB" sz="2400" b="0"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Role play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Demonstrate AI tools</a:t>
            </a:r>
            <a:r>
              <a:rPr kumimoji="0" lang="en-GB" sz="2400" b="0" i="0" u="none" strike="noStrike" kern="1200" cap="none" spc="0" normalizeH="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GB" sz="2200" b="0"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0" name="Straight Arrow Connector 9">
            <a:extLst>
              <a:ext uri="{FF2B5EF4-FFF2-40B4-BE49-F238E27FC236}">
                <a16:creationId xmlns:a16="http://schemas.microsoft.com/office/drawing/2014/main" id="{B7D8E63C-A597-4C5F-AF3D-9CCEAAB4C446}"/>
              </a:ext>
            </a:extLst>
          </p:cNvPr>
          <p:cNvCxnSpPr>
            <a:cxnSpLocks/>
          </p:cNvCxnSpPr>
          <p:nvPr/>
        </p:nvCxnSpPr>
        <p:spPr>
          <a:xfrm>
            <a:off x="7973396" y="1054393"/>
            <a:ext cx="1512316" cy="899373"/>
          </a:xfrm>
          <a:prstGeom prst="straightConnector1">
            <a:avLst/>
          </a:prstGeom>
          <a:ln w="38100">
            <a:solidFill>
              <a:srgbClr val="C00000"/>
            </a:solidFill>
            <a:headEnd w="sm" len="sm"/>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BCCEF1C-EC1C-4C99-B902-90F3C4EC5400}"/>
              </a:ext>
            </a:extLst>
          </p:cNvPr>
          <p:cNvSpPr txBox="1"/>
          <p:nvPr/>
        </p:nvSpPr>
        <p:spPr>
          <a:xfrm>
            <a:off x="7755854" y="2167116"/>
            <a:ext cx="3921139" cy="3847207"/>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C00000"/>
                </a:solidFill>
                <a:latin typeface="Arial" panose="020B0604020202020204" pitchFamily="34" charset="0"/>
                <a:cs typeface="Arial" panose="020B0604020202020204" pitchFamily="34" charset="0"/>
              </a:rPr>
              <a:t>DEVELOP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Tahoma" panose="020B0604030504040204" pitchFamily="34" charset="0"/>
                <a:ea typeface="Tahoma" panose="020B0604030504040204" pitchFamily="34" charset="0"/>
                <a:cs typeface="Tahoma" panose="020B0604030504040204" pitchFamily="34" charset="0"/>
              </a:rPr>
              <a:t>G</a:t>
            </a:r>
            <a:r>
              <a:rPr kumimoji="0" lang="en-GB" sz="2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uidelines</a:t>
            </a: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raise awareness and collaborate with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Continuous assessments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5B9BD5">
                    <a:lumMod val="50000"/>
                  </a:srgbClr>
                </a:solidFill>
                <a:latin typeface="Tahoma" panose="020B0604030504040204" pitchFamily="34" charset="0"/>
                <a:ea typeface="Tahoma" panose="020B0604030504040204" pitchFamily="34" charset="0"/>
                <a:cs typeface="Tahoma" panose="020B0604030504040204" pitchFamily="34" charset="0"/>
              </a:rPr>
              <a:t>Redevelop questions</a:t>
            </a:r>
            <a:r>
              <a:rPr kumimoji="0" lang="en-GB" sz="2400" b="0"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 and marking rubrics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5B9BD5">
                    <a:lumMod val="50000"/>
                  </a:srgbClr>
                </a:solidFill>
                <a:latin typeface="Tahoma" panose="020B0604030504040204" pitchFamily="34" charset="0"/>
                <a:ea typeface="Tahoma" panose="020B0604030504040204" pitchFamily="34" charset="0"/>
                <a:cs typeface="Tahoma" panose="020B0604030504040204" pitchFamily="34" charset="0"/>
              </a:rPr>
              <a:t>Practical/group test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5B9BD5">
                    <a:lumMod val="50000"/>
                  </a:srgbClr>
                </a:solidFill>
                <a:latin typeface="Tahoma" panose="020B0604030504040204" pitchFamily="34" charset="0"/>
                <a:ea typeface="Tahoma" panose="020B0604030504040204" pitchFamily="34" charset="0"/>
                <a:cs typeface="Tahoma" panose="020B0604030504040204" pitchFamily="34" charset="0"/>
              </a:rPr>
              <a:t>lived experiences</a:t>
            </a:r>
            <a:endParaRPr kumimoji="0" lang="en-GB" sz="2400" b="0"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Similarity detector</a:t>
            </a:r>
            <a:endParaRPr kumimoji="0" lang="en-GB" sz="2200" b="1"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136072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ppt_x"/>
                                          </p:val>
                                        </p:tav>
                                        <p:tav tm="100000">
                                          <p:val>
                                            <p:strVal val="#ppt_x"/>
                                          </p:val>
                                        </p:tav>
                                      </p:tavLst>
                                    </p:anim>
                                    <p:anim calcmode="lin" valueType="num">
                                      <p:cBhvr additive="base">
                                        <p:cTn id="2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ppt_x"/>
                                          </p:val>
                                        </p:tav>
                                        <p:tav tm="100000">
                                          <p:val>
                                            <p:strVal val="#ppt_x"/>
                                          </p:val>
                                        </p:tav>
                                      </p:tavLst>
                                    </p:anim>
                                    <p:anim calcmode="lin" valueType="num">
                                      <p:cBhvr additive="base">
                                        <p:cTn id="3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1000" fill="hold"/>
                                        <p:tgtEl>
                                          <p:spTgt spid="14"/>
                                        </p:tgtEl>
                                        <p:attrNameLst>
                                          <p:attrName>ppt_x</p:attrName>
                                        </p:attrNameLst>
                                      </p:cBhvr>
                                      <p:tavLst>
                                        <p:tav tm="0">
                                          <p:val>
                                            <p:strVal val="#ppt_x"/>
                                          </p:val>
                                        </p:tav>
                                        <p:tav tm="100000">
                                          <p:val>
                                            <p:strVal val="#ppt_x"/>
                                          </p:val>
                                        </p:tav>
                                      </p:tavLst>
                                    </p:anim>
                                    <p:anim calcmode="lin" valueType="num">
                                      <p:cBhvr additive="base">
                                        <p:cTn id="3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DD5DD7-A9A8-0796-8ACA-EE5E7C534862}"/>
              </a:ext>
            </a:extLst>
          </p:cNvPr>
          <p:cNvSpPr>
            <a:spLocks noGrp="1"/>
          </p:cNvSpPr>
          <p:nvPr>
            <p:ph type="sldNum" sz="quarter" idx="12"/>
          </p:nvPr>
        </p:nvSpPr>
        <p:spPr/>
        <p:txBody>
          <a:bodyPr/>
          <a:lstStyle/>
          <a:p>
            <a:fld id="{10B37B4D-B1ED-498C-8838-3D6A4F27AD60}" type="slidenum">
              <a:rPr lang="en-GB" smtClean="0"/>
              <a:t>31</a:t>
            </a:fld>
            <a:endParaRPr lang="en-GB"/>
          </a:p>
        </p:txBody>
      </p:sp>
      <p:sp>
        <p:nvSpPr>
          <p:cNvPr id="4" name="TextBox 3">
            <a:extLst>
              <a:ext uri="{FF2B5EF4-FFF2-40B4-BE49-F238E27FC236}">
                <a16:creationId xmlns:a16="http://schemas.microsoft.com/office/drawing/2014/main" id="{067FB67B-7306-6E76-22A5-D1CE1CF4981C}"/>
              </a:ext>
            </a:extLst>
          </p:cNvPr>
          <p:cNvSpPr txBox="1"/>
          <p:nvPr/>
        </p:nvSpPr>
        <p:spPr>
          <a:xfrm>
            <a:off x="2154620" y="1643896"/>
            <a:ext cx="8261132" cy="1446550"/>
          </a:xfrm>
          <a:prstGeom prst="rect">
            <a:avLst/>
          </a:prstGeom>
          <a:noFill/>
        </p:spPr>
        <p:txBody>
          <a:bodyPr wrap="square">
            <a:spAutoFit/>
          </a:bodyPr>
          <a:lstStyle/>
          <a:p>
            <a:r>
              <a:rPr lang="en-GB" sz="2200" dirty="0">
                <a:solidFill>
                  <a:srgbClr val="5B9BD5">
                    <a:lumMod val="50000"/>
                  </a:srgbClr>
                </a:solidFill>
                <a:latin typeface="Tahoma" panose="020B0604030504040204" pitchFamily="34" charset="0"/>
                <a:ea typeface="Tahoma" panose="020B0604030504040204" pitchFamily="34" charset="0"/>
                <a:cs typeface="Tahoma" panose="020B0604030504040204" pitchFamily="34" charset="0"/>
              </a:rPr>
              <a:t>AI literacy is defined as a set of competencies that enables individuals to critically evaluate AI technologies; communicate and collaborate effectively with AI; and use AI as a tool online, at home, and in the workplace.</a:t>
            </a:r>
          </a:p>
        </p:txBody>
      </p:sp>
      <p:sp>
        <p:nvSpPr>
          <p:cNvPr id="5" name="TextBox 4">
            <a:extLst>
              <a:ext uri="{FF2B5EF4-FFF2-40B4-BE49-F238E27FC236}">
                <a16:creationId xmlns:a16="http://schemas.microsoft.com/office/drawing/2014/main" id="{13C52E33-4351-69EB-10E3-58E309E42CEA}"/>
              </a:ext>
            </a:extLst>
          </p:cNvPr>
          <p:cNvSpPr txBox="1"/>
          <p:nvPr/>
        </p:nvSpPr>
        <p:spPr>
          <a:xfrm>
            <a:off x="1474631" y="592926"/>
            <a:ext cx="10191564" cy="5909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Avenir Next LT Pro" panose="020B0504020202020204" pitchFamily="34" charset="0"/>
                <a:ea typeface="+mn-ea"/>
                <a:cs typeface="+mn-cs"/>
              </a:rPr>
              <a:t>AI</a:t>
            </a:r>
            <a:r>
              <a:rPr kumimoji="0" lang="en-GB" sz="3600" b="1" i="0" u="none" strike="noStrike" kern="1200" cap="none" spc="0" normalizeH="0" noProof="0" dirty="0">
                <a:ln>
                  <a:noFill/>
                </a:ln>
                <a:solidFill>
                  <a:srgbClr val="0070C0"/>
                </a:solidFill>
                <a:effectLst/>
                <a:uLnTx/>
                <a:uFillTx/>
                <a:latin typeface="Avenir Next LT Pro" panose="020B0504020202020204" pitchFamily="34" charset="0"/>
                <a:ea typeface="+mn-ea"/>
                <a:cs typeface="+mn-cs"/>
              </a:rPr>
              <a:t> Literacy in the information era </a:t>
            </a:r>
            <a:endParaRPr kumimoji="0" lang="en-GB" sz="3600" b="1" i="0" u="none" strike="noStrike" kern="1200" cap="none" spc="0" normalizeH="0" baseline="0" noProof="0" dirty="0">
              <a:ln>
                <a:noFill/>
              </a:ln>
              <a:solidFill>
                <a:srgbClr val="0070C0"/>
              </a:solidFill>
              <a:effectLst/>
              <a:uLnTx/>
              <a:uFillTx/>
              <a:latin typeface="Avenir Next LT Pro" panose="020B0504020202020204" pitchFamily="34" charset="0"/>
              <a:ea typeface="+mn-ea"/>
              <a:cs typeface="+mn-cs"/>
            </a:endParaRPr>
          </a:p>
        </p:txBody>
      </p:sp>
      <p:pic>
        <p:nvPicPr>
          <p:cNvPr id="7" name="Picture 6">
            <a:extLst>
              <a:ext uri="{FF2B5EF4-FFF2-40B4-BE49-F238E27FC236}">
                <a16:creationId xmlns:a16="http://schemas.microsoft.com/office/drawing/2014/main" id="{CE010528-DC00-8730-476E-660C48CB145B}"/>
              </a:ext>
            </a:extLst>
          </p:cNvPr>
          <p:cNvPicPr>
            <a:picLocks noChangeAspect="1"/>
          </p:cNvPicPr>
          <p:nvPr/>
        </p:nvPicPr>
        <p:blipFill>
          <a:blip r:embed="rId2"/>
          <a:stretch>
            <a:fillRect/>
          </a:stretch>
        </p:blipFill>
        <p:spPr>
          <a:xfrm>
            <a:off x="1891862" y="3527453"/>
            <a:ext cx="7861738" cy="2334799"/>
          </a:xfrm>
          <a:prstGeom prst="rect">
            <a:avLst/>
          </a:prstGeom>
          <a:ln>
            <a:solidFill>
              <a:schemeClr val="accent1"/>
            </a:solidFill>
          </a:ln>
        </p:spPr>
      </p:pic>
    </p:spTree>
    <p:extLst>
      <p:ext uri="{BB962C8B-B14F-4D97-AF65-F5344CB8AC3E}">
        <p14:creationId xmlns:p14="http://schemas.microsoft.com/office/powerpoint/2010/main" val="2666983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8652686-7E8D-8AED-9AFF-05E3DE86FD01}"/>
              </a:ext>
            </a:extLst>
          </p:cNvPr>
          <p:cNvSpPr>
            <a:spLocks noGrp="1"/>
          </p:cNvSpPr>
          <p:nvPr>
            <p:ph sz="half" idx="1"/>
          </p:nvPr>
        </p:nvSpPr>
        <p:spPr>
          <a:xfrm>
            <a:off x="560832" y="1600651"/>
            <a:ext cx="5181600" cy="4351338"/>
          </a:xfrm>
        </p:spPr>
        <p:txBody>
          <a:bodyPr>
            <a:noAutofit/>
          </a:bodyPr>
          <a:lstStyle/>
          <a:p>
            <a:pPr>
              <a:lnSpc>
                <a:spcPct val="100000"/>
              </a:lnSpc>
              <a:spcBef>
                <a:spcPts val="0"/>
              </a:spcBef>
            </a:pP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Engage in conversational chats</a:t>
            </a:r>
          </a:p>
          <a:p>
            <a:pPr>
              <a:lnSpc>
                <a:spcPct val="100000"/>
              </a:lnSpc>
              <a:spcBef>
                <a:spcPts val="0"/>
              </a:spcBef>
            </a:pP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Answer questions and give explanations</a:t>
            </a:r>
          </a:p>
          <a:p>
            <a:pPr>
              <a:lnSpc>
                <a:spcPct val="100000"/>
              </a:lnSpc>
              <a:spcBef>
                <a:spcPts val="0"/>
              </a:spcBef>
            </a:pP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Programming and coding assistance</a:t>
            </a:r>
          </a:p>
          <a:p>
            <a:pPr>
              <a:lnSpc>
                <a:spcPct val="100000"/>
              </a:lnSpc>
              <a:spcBef>
                <a:spcPts val="0"/>
              </a:spcBef>
            </a:pP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Content ideas for creative projects</a:t>
            </a:r>
          </a:p>
          <a:p>
            <a:pPr>
              <a:lnSpc>
                <a:spcPct val="100000"/>
              </a:lnSpc>
              <a:spcBef>
                <a:spcPts val="0"/>
              </a:spcBef>
            </a:pP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Writing assistance and proofreading</a:t>
            </a:r>
          </a:p>
          <a:p>
            <a:pPr>
              <a:lnSpc>
                <a:spcPct val="100000"/>
              </a:lnSpc>
              <a:spcBef>
                <a:spcPts val="0"/>
              </a:spcBef>
            </a:pP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Educational support  </a:t>
            </a:r>
          </a:p>
          <a:p>
            <a:pPr>
              <a:lnSpc>
                <a:spcPct val="100000"/>
              </a:lnSpc>
              <a:spcBef>
                <a:spcPts val="0"/>
              </a:spcBef>
            </a:pP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Game interactions(text-based games)</a:t>
            </a:r>
          </a:p>
          <a:p>
            <a:pPr>
              <a:lnSpc>
                <a:spcPct val="100000"/>
              </a:lnSpc>
              <a:spcBef>
                <a:spcPts val="0"/>
              </a:spcBef>
            </a:pP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Language translation</a:t>
            </a:r>
          </a:p>
          <a:p>
            <a:pPr>
              <a:lnSpc>
                <a:spcPct val="100000"/>
              </a:lnSpc>
              <a:spcBef>
                <a:spcPts val="0"/>
              </a:spcBef>
            </a:pP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Study tips and strategies</a:t>
            </a:r>
          </a:p>
          <a:p>
            <a:pPr>
              <a:lnSpc>
                <a:spcPct val="100000"/>
              </a:lnSpc>
              <a:spcBef>
                <a:spcPts val="0"/>
              </a:spcBef>
            </a:pP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General knowledge</a:t>
            </a:r>
          </a:p>
          <a:p>
            <a:pPr>
              <a:lnSpc>
                <a:spcPct val="100000"/>
              </a:lnSpc>
              <a:spcBef>
                <a:spcPts val="0"/>
              </a:spcBef>
            </a:pP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Career guidance</a:t>
            </a:r>
            <a:endParaRPr lang="en-GB" sz="2200" dirty="0"/>
          </a:p>
        </p:txBody>
      </p:sp>
      <p:sp>
        <p:nvSpPr>
          <p:cNvPr id="8" name="Content Placeholder 7">
            <a:extLst>
              <a:ext uri="{FF2B5EF4-FFF2-40B4-BE49-F238E27FC236}">
                <a16:creationId xmlns:a16="http://schemas.microsoft.com/office/drawing/2014/main" id="{795B37A5-AE01-0303-D224-DABE50139109}"/>
              </a:ext>
            </a:extLst>
          </p:cNvPr>
          <p:cNvSpPr>
            <a:spLocks noGrp="1"/>
          </p:cNvSpPr>
          <p:nvPr>
            <p:ph sz="half" idx="2"/>
          </p:nvPr>
        </p:nvSpPr>
        <p:spPr>
          <a:xfrm>
            <a:off x="5742432" y="1573587"/>
            <a:ext cx="6071616" cy="4351338"/>
          </a:xfrm>
        </p:spPr>
        <p:txBody>
          <a:bodyPr>
            <a:noAutofit/>
          </a:bodyPr>
          <a:lstStyle/>
          <a:p>
            <a:pPr marL="0" indent="0">
              <a:lnSpc>
                <a:spcPct val="100000"/>
              </a:lnSpc>
              <a:spcBef>
                <a:spcPts val="0"/>
              </a:spcBef>
            </a:pP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 Accuracy and reliability – citations incorrect, references may not exist</a:t>
            </a:r>
          </a:p>
          <a:p>
            <a:pPr marL="0" indent="0">
              <a:lnSpc>
                <a:spcPct val="100000"/>
              </a:lnSpc>
              <a:spcBef>
                <a:spcPts val="0"/>
              </a:spcBef>
            </a:pP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 Using old information </a:t>
            </a:r>
          </a:p>
          <a:p>
            <a:pPr marL="0" indent="0">
              <a:lnSpc>
                <a:spcPct val="100000"/>
              </a:lnSpc>
              <a:spcBef>
                <a:spcPts val="0"/>
              </a:spcBef>
            </a:pP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 Inability to ask clarifying questions </a:t>
            </a:r>
          </a:p>
          <a:p>
            <a:pPr marL="0" indent="0">
              <a:lnSpc>
                <a:spcPct val="100000"/>
              </a:lnSpc>
              <a:spcBef>
                <a:spcPts val="0"/>
              </a:spcBef>
            </a:pP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 Potential for misinformation – what goes in comes out</a:t>
            </a:r>
          </a:p>
          <a:p>
            <a:pPr marL="0" indent="0">
              <a:lnSpc>
                <a:spcPct val="100000"/>
              </a:lnSpc>
              <a:spcBef>
                <a:spcPts val="0"/>
              </a:spcBef>
            </a:pP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 Bias – ethnic, geographic, race, gender</a:t>
            </a:r>
          </a:p>
          <a:p>
            <a:pPr marL="0" indent="0">
              <a:lnSpc>
                <a:spcPct val="100000"/>
              </a:lnSpc>
              <a:spcBef>
                <a:spcPts val="0"/>
              </a:spcBef>
            </a:pP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 Limited subject expertise unlike search engine</a:t>
            </a:r>
          </a:p>
          <a:p>
            <a:pPr marL="0" indent="0">
              <a:lnSpc>
                <a:spcPct val="100000"/>
              </a:lnSpc>
              <a:spcBef>
                <a:spcPts val="0"/>
              </a:spcBef>
            </a:pP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 Lack of emotional understanding</a:t>
            </a:r>
          </a:p>
          <a:p>
            <a:pPr marL="0" indent="0">
              <a:lnSpc>
                <a:spcPct val="100000"/>
              </a:lnSpc>
              <a:spcBef>
                <a:spcPts val="0"/>
              </a:spcBef>
            </a:pP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 No critical thinking or context understanding</a:t>
            </a:r>
          </a:p>
          <a:p>
            <a:pPr marL="0" indent="0">
              <a:lnSpc>
                <a:spcPct val="100000"/>
              </a:lnSpc>
              <a:spcBef>
                <a:spcPts val="0"/>
              </a:spcBef>
            </a:pP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 Potential for off-topic responses</a:t>
            </a:r>
          </a:p>
          <a:p>
            <a:pPr marL="0" indent="0">
              <a:lnSpc>
                <a:spcPct val="100000"/>
              </a:lnSpc>
              <a:spcBef>
                <a:spcPts val="0"/>
              </a:spcBef>
            </a:pPr>
            <a:r>
              <a:rPr lang="en-GB" sz="2200" dirty="0">
                <a:solidFill>
                  <a:srgbClr val="002060"/>
                </a:solidFill>
                <a:latin typeface="Tahoma" panose="020B0604030504040204" pitchFamily="34" charset="0"/>
                <a:ea typeface="Tahoma" panose="020B0604030504040204" pitchFamily="34" charset="0"/>
                <a:cs typeface="Tahoma" panose="020B0604030504040204" pitchFamily="34" charset="0"/>
              </a:rPr>
              <a:t> Privacy concerns </a:t>
            </a:r>
            <a:endParaRPr lang="en-GB" sz="2200" dirty="0"/>
          </a:p>
        </p:txBody>
      </p:sp>
      <p:sp>
        <p:nvSpPr>
          <p:cNvPr id="2" name="Slide Number Placeholder 1">
            <a:extLst>
              <a:ext uri="{FF2B5EF4-FFF2-40B4-BE49-F238E27FC236}">
                <a16:creationId xmlns:a16="http://schemas.microsoft.com/office/drawing/2014/main" id="{1CA4382F-549F-4FB1-ADD0-61B4CE41F035}"/>
              </a:ext>
            </a:extLst>
          </p:cNvPr>
          <p:cNvSpPr>
            <a:spLocks noGrp="1"/>
          </p:cNvSpPr>
          <p:nvPr>
            <p:ph type="sldNum" sz="quarter" idx="12"/>
          </p:nvPr>
        </p:nvSpPr>
        <p:spPr/>
        <p:txBody>
          <a:bodyPr/>
          <a:lstStyle/>
          <a:p>
            <a:fld id="{10B37B4D-B1ED-498C-8838-3D6A4F27AD60}" type="slidenum">
              <a:rPr lang="en-GB" smtClean="0"/>
              <a:t>32</a:t>
            </a:fld>
            <a:endParaRPr lang="en-GB"/>
          </a:p>
        </p:txBody>
      </p:sp>
      <p:sp>
        <p:nvSpPr>
          <p:cNvPr id="3" name="TextBox 2">
            <a:extLst>
              <a:ext uri="{FF2B5EF4-FFF2-40B4-BE49-F238E27FC236}">
                <a16:creationId xmlns:a16="http://schemas.microsoft.com/office/drawing/2014/main" id="{1795F925-39EC-4E79-AE47-BE9B2B3BE112}"/>
              </a:ext>
            </a:extLst>
          </p:cNvPr>
          <p:cNvSpPr txBox="1"/>
          <p:nvPr/>
        </p:nvSpPr>
        <p:spPr>
          <a:xfrm>
            <a:off x="1000796" y="489517"/>
            <a:ext cx="9735556" cy="535531"/>
          </a:xfrm>
          <a:prstGeom prst="rect">
            <a:avLst/>
          </a:prstGeom>
          <a:noFill/>
        </p:spPr>
        <p:txBody>
          <a:bodyPr wrap="square" rtlCol="0">
            <a:spAutoFit/>
          </a:bodyPr>
          <a:lstStyle/>
          <a:p>
            <a:pPr>
              <a:lnSpc>
                <a:spcPct val="90000"/>
              </a:lnSpc>
              <a:spcBef>
                <a:spcPct val="0"/>
              </a:spcBef>
            </a:pPr>
            <a:r>
              <a:rPr lang="en-GB" sz="3200" b="1" dirty="0">
                <a:solidFill>
                  <a:srgbClr val="0070C0"/>
                </a:solidFill>
                <a:latin typeface="Avenir Next LT Pro" panose="020B0504020202020204" pitchFamily="34" charset="0"/>
                <a:ea typeface="+mj-ea"/>
                <a:cs typeface="+mj-cs"/>
              </a:rPr>
              <a:t>How do AI tools “help/not help” students ?</a:t>
            </a:r>
          </a:p>
        </p:txBody>
      </p:sp>
      <p:cxnSp>
        <p:nvCxnSpPr>
          <p:cNvPr id="5" name="Straight Arrow Connector 4">
            <a:extLst>
              <a:ext uri="{FF2B5EF4-FFF2-40B4-BE49-F238E27FC236}">
                <a16:creationId xmlns:a16="http://schemas.microsoft.com/office/drawing/2014/main" id="{6C7E4C66-182E-BED1-6927-B17B5AF368BF}"/>
              </a:ext>
            </a:extLst>
          </p:cNvPr>
          <p:cNvCxnSpPr>
            <a:cxnSpLocks/>
          </p:cNvCxnSpPr>
          <p:nvPr/>
        </p:nvCxnSpPr>
        <p:spPr>
          <a:xfrm flipH="1">
            <a:off x="3346778" y="971451"/>
            <a:ext cx="1599044" cy="64196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44D32B6-B329-0FBE-80BC-815CF98A24A6}"/>
              </a:ext>
            </a:extLst>
          </p:cNvPr>
          <p:cNvCxnSpPr>
            <a:cxnSpLocks/>
          </p:cNvCxnSpPr>
          <p:nvPr/>
        </p:nvCxnSpPr>
        <p:spPr>
          <a:xfrm>
            <a:off x="6732666" y="1020654"/>
            <a:ext cx="1417320" cy="518033"/>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4568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98401C-5107-7F6A-3005-462EBBADAB1A}"/>
              </a:ext>
            </a:extLst>
          </p:cNvPr>
          <p:cNvSpPr txBox="1"/>
          <p:nvPr/>
        </p:nvSpPr>
        <p:spPr>
          <a:xfrm>
            <a:off x="750344" y="467621"/>
            <a:ext cx="10191564" cy="590931"/>
          </a:xfrm>
          <a:prstGeom prst="rect">
            <a:avLst/>
          </a:prstGeom>
          <a:noFill/>
        </p:spPr>
        <p:txBody>
          <a:bodyPr wrap="square">
            <a:spAutoFit/>
          </a:bodyPr>
          <a:lstStyle/>
          <a:p>
            <a:pPr>
              <a:lnSpc>
                <a:spcPct val="90000"/>
              </a:lnSpc>
              <a:spcBef>
                <a:spcPct val="0"/>
              </a:spcBef>
            </a:pPr>
            <a:r>
              <a:rPr lang="en-GB" sz="3600" b="1" dirty="0">
                <a:solidFill>
                  <a:srgbClr val="0070C0"/>
                </a:solidFill>
                <a:latin typeface="Avenir Next LT Pro" panose="020B0504020202020204" pitchFamily="34" charset="0"/>
                <a:ea typeface="+mj-ea"/>
                <a:cs typeface="+mj-cs"/>
              </a:rPr>
              <a:t>AI tools -  some insights </a:t>
            </a:r>
          </a:p>
        </p:txBody>
      </p:sp>
      <p:pic>
        <p:nvPicPr>
          <p:cNvPr id="16" name="Picture 15">
            <a:extLst>
              <a:ext uri="{FF2B5EF4-FFF2-40B4-BE49-F238E27FC236}">
                <a16:creationId xmlns:a16="http://schemas.microsoft.com/office/drawing/2014/main" id="{60978017-A65C-EB39-CEBC-C8F53539E036}"/>
              </a:ext>
            </a:extLst>
          </p:cNvPr>
          <p:cNvPicPr>
            <a:picLocks noChangeAspect="1"/>
          </p:cNvPicPr>
          <p:nvPr/>
        </p:nvPicPr>
        <p:blipFill>
          <a:blip r:embed="rId3"/>
          <a:stretch>
            <a:fillRect/>
          </a:stretch>
        </p:blipFill>
        <p:spPr>
          <a:xfrm>
            <a:off x="566254" y="2459909"/>
            <a:ext cx="7273820" cy="1205779"/>
          </a:xfrm>
          <a:prstGeom prst="rect">
            <a:avLst/>
          </a:prstGeom>
          <a:ln w="25400">
            <a:solidFill>
              <a:schemeClr val="accent1"/>
            </a:solidFill>
          </a:ln>
        </p:spPr>
      </p:pic>
      <p:pic>
        <p:nvPicPr>
          <p:cNvPr id="4" name="Picture 3">
            <a:extLst>
              <a:ext uri="{FF2B5EF4-FFF2-40B4-BE49-F238E27FC236}">
                <a16:creationId xmlns:a16="http://schemas.microsoft.com/office/drawing/2014/main" id="{3F13E0F5-2303-5271-76F9-4E72E1994C96}"/>
              </a:ext>
            </a:extLst>
          </p:cNvPr>
          <p:cNvPicPr>
            <a:picLocks noChangeAspect="1"/>
          </p:cNvPicPr>
          <p:nvPr/>
        </p:nvPicPr>
        <p:blipFill>
          <a:blip r:embed="rId4"/>
          <a:stretch>
            <a:fillRect/>
          </a:stretch>
        </p:blipFill>
        <p:spPr>
          <a:xfrm>
            <a:off x="466880" y="3826990"/>
            <a:ext cx="9125718" cy="459982"/>
          </a:xfrm>
          <a:prstGeom prst="rect">
            <a:avLst/>
          </a:prstGeom>
          <a:ln w="25400">
            <a:solidFill>
              <a:schemeClr val="accent1"/>
            </a:solidFill>
          </a:ln>
        </p:spPr>
      </p:pic>
      <p:pic>
        <p:nvPicPr>
          <p:cNvPr id="7" name="Picture 6">
            <a:extLst>
              <a:ext uri="{FF2B5EF4-FFF2-40B4-BE49-F238E27FC236}">
                <a16:creationId xmlns:a16="http://schemas.microsoft.com/office/drawing/2014/main" id="{BC4D3931-E2F9-D4DD-37FB-AEBE3377D4B8}"/>
              </a:ext>
            </a:extLst>
          </p:cNvPr>
          <p:cNvPicPr>
            <a:picLocks noChangeAspect="1"/>
          </p:cNvPicPr>
          <p:nvPr/>
        </p:nvPicPr>
        <p:blipFill>
          <a:blip r:embed="rId5"/>
          <a:stretch>
            <a:fillRect/>
          </a:stretch>
        </p:blipFill>
        <p:spPr>
          <a:xfrm>
            <a:off x="483557" y="4448274"/>
            <a:ext cx="5978831" cy="1107610"/>
          </a:xfrm>
          <a:prstGeom prst="rect">
            <a:avLst/>
          </a:prstGeom>
          <a:ln w="25400">
            <a:solidFill>
              <a:schemeClr val="accent1"/>
            </a:solidFill>
          </a:ln>
        </p:spPr>
      </p:pic>
      <p:pic>
        <p:nvPicPr>
          <p:cNvPr id="10" name="Picture 9">
            <a:extLst>
              <a:ext uri="{FF2B5EF4-FFF2-40B4-BE49-F238E27FC236}">
                <a16:creationId xmlns:a16="http://schemas.microsoft.com/office/drawing/2014/main" id="{474991E9-8757-BD7A-22E8-4B06EAEA57F3}"/>
              </a:ext>
            </a:extLst>
          </p:cNvPr>
          <p:cNvPicPr>
            <a:picLocks noChangeAspect="1"/>
          </p:cNvPicPr>
          <p:nvPr/>
        </p:nvPicPr>
        <p:blipFill>
          <a:blip r:embed="rId6"/>
          <a:stretch>
            <a:fillRect/>
          </a:stretch>
        </p:blipFill>
        <p:spPr>
          <a:xfrm>
            <a:off x="566254" y="1254667"/>
            <a:ext cx="5813438" cy="1043940"/>
          </a:xfrm>
          <a:prstGeom prst="rect">
            <a:avLst/>
          </a:prstGeom>
          <a:ln w="25400">
            <a:solidFill>
              <a:schemeClr val="accent1"/>
            </a:solidFill>
          </a:ln>
        </p:spPr>
      </p:pic>
      <p:pic>
        <p:nvPicPr>
          <p:cNvPr id="13" name="Picture 12">
            <a:extLst>
              <a:ext uri="{FF2B5EF4-FFF2-40B4-BE49-F238E27FC236}">
                <a16:creationId xmlns:a16="http://schemas.microsoft.com/office/drawing/2014/main" id="{C9D5026B-C5C8-C9B7-19BB-6098A231A1CA}"/>
              </a:ext>
            </a:extLst>
          </p:cNvPr>
          <p:cNvPicPr>
            <a:picLocks noChangeAspect="1"/>
          </p:cNvPicPr>
          <p:nvPr/>
        </p:nvPicPr>
        <p:blipFill>
          <a:blip r:embed="rId7"/>
          <a:stretch>
            <a:fillRect/>
          </a:stretch>
        </p:blipFill>
        <p:spPr>
          <a:xfrm>
            <a:off x="8176934" y="645117"/>
            <a:ext cx="3264722" cy="2481671"/>
          </a:xfrm>
          <a:prstGeom prst="rect">
            <a:avLst/>
          </a:prstGeom>
          <a:ln w="25400">
            <a:solidFill>
              <a:schemeClr val="accent1"/>
            </a:solidFill>
          </a:ln>
        </p:spPr>
      </p:pic>
    </p:spTree>
    <p:extLst>
      <p:ext uri="{BB962C8B-B14F-4D97-AF65-F5344CB8AC3E}">
        <p14:creationId xmlns:p14="http://schemas.microsoft.com/office/powerpoint/2010/main" val="154573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1"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par>
                          <p:cTn id="13" fill="hold">
                            <p:stCondLst>
                              <p:cond delay="4000"/>
                            </p:stCondLst>
                            <p:childTnLst>
                              <p:par>
                                <p:cTn id="14" presetID="21" presetClass="entr" presetSubtype="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cTn>
                              </p:par>
                            </p:childTnLst>
                          </p:cTn>
                        </p:par>
                        <p:par>
                          <p:cTn id="17" fill="hold">
                            <p:stCondLst>
                              <p:cond delay="6000"/>
                            </p:stCondLst>
                            <p:childTnLst>
                              <p:par>
                                <p:cTn id="18" presetID="21"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par>
                          <p:cTn id="21" fill="hold">
                            <p:stCondLst>
                              <p:cond delay="8000"/>
                            </p:stCondLst>
                            <p:childTnLst>
                              <p:par>
                                <p:cTn id="22" presetID="21"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par>
                          <p:cTn id="25" fill="hold">
                            <p:stCondLst>
                              <p:cond delay="10000"/>
                            </p:stCondLst>
                            <p:childTnLst>
                              <p:par>
                                <p:cTn id="26" presetID="21" presetClass="entr" presetSubtype="1"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heel(1)">
                                      <p:cBhvr>
                                        <p:cTn id="2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31A28C-E1CD-62E1-E464-41D2CF843682}"/>
              </a:ext>
            </a:extLst>
          </p:cNvPr>
          <p:cNvPicPr>
            <a:picLocks noChangeAspect="1"/>
          </p:cNvPicPr>
          <p:nvPr/>
        </p:nvPicPr>
        <p:blipFill>
          <a:blip r:embed="rId2"/>
          <a:stretch>
            <a:fillRect/>
          </a:stretch>
        </p:blipFill>
        <p:spPr>
          <a:xfrm>
            <a:off x="523815" y="1076569"/>
            <a:ext cx="3449095" cy="3138001"/>
          </a:xfrm>
          <a:prstGeom prst="rect">
            <a:avLst/>
          </a:prstGeom>
          <a:ln w="31750">
            <a:solidFill>
              <a:schemeClr val="accent1"/>
            </a:solidFill>
          </a:ln>
        </p:spPr>
      </p:pic>
      <p:sp>
        <p:nvSpPr>
          <p:cNvPr id="5" name="TextBox 4">
            <a:extLst>
              <a:ext uri="{FF2B5EF4-FFF2-40B4-BE49-F238E27FC236}">
                <a16:creationId xmlns:a16="http://schemas.microsoft.com/office/drawing/2014/main" id="{43868348-FE8D-5B87-CD41-48329CCD78FF}"/>
              </a:ext>
            </a:extLst>
          </p:cNvPr>
          <p:cNvSpPr txBox="1"/>
          <p:nvPr/>
        </p:nvSpPr>
        <p:spPr>
          <a:xfrm>
            <a:off x="397287" y="4355864"/>
            <a:ext cx="4017461" cy="738664"/>
          </a:xfrm>
          <a:prstGeom prst="rect">
            <a:avLst/>
          </a:prstGeom>
          <a:noFill/>
        </p:spPr>
        <p:txBody>
          <a:bodyPr wrap="square">
            <a:spAutoFit/>
          </a:bodyPr>
          <a:lstStyle/>
          <a:p>
            <a:r>
              <a:rPr lang="en-GB" sz="1400" dirty="0">
                <a:hlinkClick r:id="rId3"/>
              </a:rPr>
              <a:t>https://www.economist.com/united-states/2024/02/28/is-googles-gemini-chatbot-woke-by-accident-or-design</a:t>
            </a:r>
            <a:endParaRPr lang="en-GB" dirty="0"/>
          </a:p>
        </p:txBody>
      </p:sp>
      <p:pic>
        <p:nvPicPr>
          <p:cNvPr id="8" name="Picture 7">
            <a:extLst>
              <a:ext uri="{FF2B5EF4-FFF2-40B4-BE49-F238E27FC236}">
                <a16:creationId xmlns:a16="http://schemas.microsoft.com/office/drawing/2014/main" id="{DA140992-D0C8-2994-0D7C-DCFACE1778C7}"/>
              </a:ext>
            </a:extLst>
          </p:cNvPr>
          <p:cNvPicPr>
            <a:picLocks noChangeAspect="1"/>
          </p:cNvPicPr>
          <p:nvPr/>
        </p:nvPicPr>
        <p:blipFill>
          <a:blip r:embed="rId4"/>
          <a:stretch>
            <a:fillRect/>
          </a:stretch>
        </p:blipFill>
        <p:spPr>
          <a:xfrm>
            <a:off x="4414748" y="2298094"/>
            <a:ext cx="5930272" cy="1341170"/>
          </a:xfrm>
          <a:prstGeom prst="rect">
            <a:avLst/>
          </a:prstGeom>
          <a:ln w="25400">
            <a:solidFill>
              <a:schemeClr val="accent1"/>
            </a:solidFill>
          </a:ln>
        </p:spPr>
      </p:pic>
      <p:pic>
        <p:nvPicPr>
          <p:cNvPr id="12" name="Picture 11">
            <a:extLst>
              <a:ext uri="{FF2B5EF4-FFF2-40B4-BE49-F238E27FC236}">
                <a16:creationId xmlns:a16="http://schemas.microsoft.com/office/drawing/2014/main" id="{EA8645D0-BFB3-365F-A6E0-6958D255AFFB}"/>
              </a:ext>
            </a:extLst>
          </p:cNvPr>
          <p:cNvPicPr>
            <a:picLocks noChangeAspect="1"/>
          </p:cNvPicPr>
          <p:nvPr/>
        </p:nvPicPr>
        <p:blipFill>
          <a:blip r:embed="rId5"/>
          <a:stretch>
            <a:fillRect/>
          </a:stretch>
        </p:blipFill>
        <p:spPr>
          <a:xfrm>
            <a:off x="1204839" y="5356364"/>
            <a:ext cx="9551095" cy="956628"/>
          </a:xfrm>
          <a:prstGeom prst="rect">
            <a:avLst/>
          </a:prstGeom>
          <a:ln w="25400">
            <a:solidFill>
              <a:schemeClr val="accent1"/>
            </a:solidFill>
          </a:ln>
        </p:spPr>
      </p:pic>
      <p:pic>
        <p:nvPicPr>
          <p:cNvPr id="14" name="Picture 13">
            <a:extLst>
              <a:ext uri="{FF2B5EF4-FFF2-40B4-BE49-F238E27FC236}">
                <a16:creationId xmlns:a16="http://schemas.microsoft.com/office/drawing/2014/main" id="{C11B9FAD-0851-C27B-B75A-3A8A0DB64754}"/>
              </a:ext>
            </a:extLst>
          </p:cNvPr>
          <p:cNvPicPr>
            <a:picLocks noChangeAspect="1"/>
          </p:cNvPicPr>
          <p:nvPr/>
        </p:nvPicPr>
        <p:blipFill>
          <a:blip r:embed="rId6"/>
          <a:stretch>
            <a:fillRect/>
          </a:stretch>
        </p:blipFill>
        <p:spPr>
          <a:xfrm>
            <a:off x="6096000" y="3902685"/>
            <a:ext cx="5495382" cy="1136759"/>
          </a:xfrm>
          <a:prstGeom prst="rect">
            <a:avLst/>
          </a:prstGeom>
          <a:ln w="25400">
            <a:solidFill>
              <a:schemeClr val="accent1"/>
            </a:solidFill>
          </a:ln>
        </p:spPr>
      </p:pic>
      <p:pic>
        <p:nvPicPr>
          <p:cNvPr id="16" name="Picture 15">
            <a:extLst>
              <a:ext uri="{FF2B5EF4-FFF2-40B4-BE49-F238E27FC236}">
                <a16:creationId xmlns:a16="http://schemas.microsoft.com/office/drawing/2014/main" id="{85BBC6B5-4200-0DF9-C12F-50C36E3D7603}"/>
              </a:ext>
            </a:extLst>
          </p:cNvPr>
          <p:cNvPicPr>
            <a:picLocks noChangeAspect="1"/>
          </p:cNvPicPr>
          <p:nvPr/>
        </p:nvPicPr>
        <p:blipFill>
          <a:blip r:embed="rId7"/>
          <a:stretch>
            <a:fillRect/>
          </a:stretch>
        </p:blipFill>
        <p:spPr>
          <a:xfrm>
            <a:off x="5556612" y="928702"/>
            <a:ext cx="5713728" cy="966381"/>
          </a:xfrm>
          <a:prstGeom prst="rect">
            <a:avLst/>
          </a:prstGeom>
          <a:ln w="25400">
            <a:solidFill>
              <a:schemeClr val="accent1"/>
            </a:solidFill>
          </a:ln>
        </p:spPr>
      </p:pic>
      <p:sp>
        <p:nvSpPr>
          <p:cNvPr id="17" name="TextBox 16">
            <a:extLst>
              <a:ext uri="{FF2B5EF4-FFF2-40B4-BE49-F238E27FC236}">
                <a16:creationId xmlns:a16="http://schemas.microsoft.com/office/drawing/2014/main" id="{76EE8A67-BB79-1DFC-E751-F809A4AABB0E}"/>
              </a:ext>
            </a:extLst>
          </p:cNvPr>
          <p:cNvSpPr txBox="1"/>
          <p:nvPr/>
        </p:nvSpPr>
        <p:spPr>
          <a:xfrm>
            <a:off x="740200" y="232399"/>
            <a:ext cx="10191564" cy="590931"/>
          </a:xfrm>
          <a:prstGeom prst="rect">
            <a:avLst/>
          </a:prstGeom>
          <a:noFill/>
        </p:spPr>
        <p:txBody>
          <a:bodyPr wrap="square">
            <a:spAutoFit/>
          </a:bodyPr>
          <a:lstStyle/>
          <a:p>
            <a:pPr>
              <a:lnSpc>
                <a:spcPct val="90000"/>
              </a:lnSpc>
              <a:spcBef>
                <a:spcPct val="0"/>
              </a:spcBef>
            </a:pPr>
            <a:r>
              <a:rPr lang="en-GB" sz="3600" b="1" dirty="0">
                <a:solidFill>
                  <a:srgbClr val="0070C0"/>
                </a:solidFill>
                <a:latin typeface="Avenir Next LT Pro" panose="020B0504020202020204" pitchFamily="34" charset="0"/>
                <a:ea typeface="+mj-ea"/>
                <a:cs typeface="+mj-cs"/>
              </a:rPr>
              <a:t>AI tools – some insights </a:t>
            </a:r>
          </a:p>
        </p:txBody>
      </p:sp>
    </p:spTree>
    <p:extLst>
      <p:ext uri="{BB962C8B-B14F-4D97-AF65-F5344CB8AC3E}">
        <p14:creationId xmlns:p14="http://schemas.microsoft.com/office/powerpoint/2010/main" val="418309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3000"/>
                                        <p:tgtEl>
                                          <p:spTgt spid="3"/>
                                        </p:tgtEl>
                                      </p:cBhvr>
                                    </p:animEffect>
                                  </p:childTnLst>
                                </p:cTn>
                              </p:par>
                            </p:childTnLst>
                          </p:cTn>
                        </p:par>
                        <p:par>
                          <p:cTn id="13" fill="hold">
                            <p:stCondLst>
                              <p:cond delay="35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par>
                          <p:cTn id="17" fill="hold">
                            <p:stCondLst>
                              <p:cond delay="5500"/>
                            </p:stCondLst>
                            <p:childTnLst>
                              <p:par>
                                <p:cTn id="18" presetID="21" presetClass="entr" presetSubtype="1"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heel(1)">
                                      <p:cBhvr>
                                        <p:cTn id="20" dur="2000"/>
                                        <p:tgtEl>
                                          <p:spTgt spid="16"/>
                                        </p:tgtEl>
                                      </p:cBhvr>
                                    </p:animEffect>
                                  </p:childTnLst>
                                </p:cTn>
                              </p:par>
                            </p:childTnLst>
                          </p:cTn>
                        </p:par>
                        <p:par>
                          <p:cTn id="21" fill="hold">
                            <p:stCondLst>
                              <p:cond delay="7500"/>
                            </p:stCondLst>
                            <p:childTnLst>
                              <p:par>
                                <p:cTn id="22" presetID="21" presetClass="entr" presetSubtype="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par>
                          <p:cTn id="25" fill="hold">
                            <p:stCondLst>
                              <p:cond delay="9500"/>
                            </p:stCondLst>
                            <p:childTnLst>
                              <p:par>
                                <p:cTn id="26" presetID="21" presetClass="entr" presetSubtype="1"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heel(1)">
                                      <p:cBhvr>
                                        <p:cTn id="28" dur="2000"/>
                                        <p:tgtEl>
                                          <p:spTgt spid="14"/>
                                        </p:tgtEl>
                                      </p:cBhvr>
                                    </p:animEffect>
                                  </p:childTnLst>
                                </p:cTn>
                              </p:par>
                            </p:childTnLst>
                          </p:cTn>
                        </p:par>
                        <p:par>
                          <p:cTn id="29" fill="hold">
                            <p:stCondLst>
                              <p:cond delay="11500"/>
                            </p:stCondLst>
                            <p:childTnLst>
                              <p:par>
                                <p:cTn id="30" presetID="26"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80">
                                          <p:stCondLst>
                                            <p:cond delay="0"/>
                                          </p:stCondLst>
                                        </p:cTn>
                                        <p:tgtEl>
                                          <p:spTgt spid="12"/>
                                        </p:tgtEl>
                                      </p:cBhvr>
                                    </p:animEffect>
                                    <p:anim calcmode="lin" valueType="num">
                                      <p:cBhvr>
                                        <p:cTn id="3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8" dur="26">
                                          <p:stCondLst>
                                            <p:cond delay="650"/>
                                          </p:stCondLst>
                                        </p:cTn>
                                        <p:tgtEl>
                                          <p:spTgt spid="12"/>
                                        </p:tgtEl>
                                      </p:cBhvr>
                                      <p:to x="100000" y="60000"/>
                                    </p:animScale>
                                    <p:animScale>
                                      <p:cBhvr>
                                        <p:cTn id="39" dur="166" decel="50000">
                                          <p:stCondLst>
                                            <p:cond delay="676"/>
                                          </p:stCondLst>
                                        </p:cTn>
                                        <p:tgtEl>
                                          <p:spTgt spid="12"/>
                                        </p:tgtEl>
                                      </p:cBhvr>
                                      <p:to x="100000" y="100000"/>
                                    </p:animScale>
                                    <p:animScale>
                                      <p:cBhvr>
                                        <p:cTn id="40" dur="26">
                                          <p:stCondLst>
                                            <p:cond delay="1312"/>
                                          </p:stCondLst>
                                        </p:cTn>
                                        <p:tgtEl>
                                          <p:spTgt spid="12"/>
                                        </p:tgtEl>
                                      </p:cBhvr>
                                      <p:to x="100000" y="80000"/>
                                    </p:animScale>
                                    <p:animScale>
                                      <p:cBhvr>
                                        <p:cTn id="41" dur="166" decel="50000">
                                          <p:stCondLst>
                                            <p:cond delay="1338"/>
                                          </p:stCondLst>
                                        </p:cTn>
                                        <p:tgtEl>
                                          <p:spTgt spid="12"/>
                                        </p:tgtEl>
                                      </p:cBhvr>
                                      <p:to x="100000" y="100000"/>
                                    </p:animScale>
                                    <p:animScale>
                                      <p:cBhvr>
                                        <p:cTn id="42" dur="26">
                                          <p:stCondLst>
                                            <p:cond delay="1642"/>
                                          </p:stCondLst>
                                        </p:cTn>
                                        <p:tgtEl>
                                          <p:spTgt spid="12"/>
                                        </p:tgtEl>
                                      </p:cBhvr>
                                      <p:to x="100000" y="90000"/>
                                    </p:animScale>
                                    <p:animScale>
                                      <p:cBhvr>
                                        <p:cTn id="43" dur="166" decel="50000">
                                          <p:stCondLst>
                                            <p:cond delay="1668"/>
                                          </p:stCondLst>
                                        </p:cTn>
                                        <p:tgtEl>
                                          <p:spTgt spid="12"/>
                                        </p:tgtEl>
                                      </p:cBhvr>
                                      <p:to x="100000" y="100000"/>
                                    </p:animScale>
                                    <p:animScale>
                                      <p:cBhvr>
                                        <p:cTn id="44" dur="26">
                                          <p:stCondLst>
                                            <p:cond delay="1808"/>
                                          </p:stCondLst>
                                        </p:cTn>
                                        <p:tgtEl>
                                          <p:spTgt spid="12"/>
                                        </p:tgtEl>
                                      </p:cBhvr>
                                      <p:to x="100000" y="95000"/>
                                    </p:animScale>
                                    <p:animScale>
                                      <p:cBhvr>
                                        <p:cTn id="45"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CA9994-9D00-49A5-980F-C2E5895DF2E6}"/>
              </a:ext>
            </a:extLst>
          </p:cNvPr>
          <p:cNvSpPr txBox="1"/>
          <p:nvPr/>
        </p:nvSpPr>
        <p:spPr>
          <a:xfrm>
            <a:off x="461893" y="1879507"/>
            <a:ext cx="2132717" cy="2893100"/>
          </a:xfrm>
          <a:prstGeom prst="rect">
            <a:avLst/>
          </a:prstGeom>
          <a:noFill/>
          <a:ln w="444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002060"/>
                </a:solidFill>
                <a:effectLst/>
                <a:uLnTx/>
                <a:uFillTx/>
                <a:latin typeface="Amasis MT Pro Black" panose="02040A04050005020304" pitchFamily="18" charset="0"/>
                <a:ea typeface="+mn-ea"/>
                <a:cs typeface="+mn-cs"/>
              </a:rPr>
              <a:t>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sng" strike="noStrike" kern="1200" cap="none" spc="0" normalizeH="0" baseline="0" noProof="0">
              <a:ln>
                <a:noFill/>
              </a:ln>
              <a:solidFill>
                <a:srgbClr val="002060"/>
              </a:solidFill>
              <a:effectLst/>
              <a:uLnTx/>
              <a:uFillTx/>
              <a:latin typeface="Amasis MT Pro Black" panose="02040A040500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srgbClr val="C00000"/>
                </a:solidFill>
                <a:effectLst/>
                <a:uLnTx/>
                <a:uFillTx/>
                <a:latin typeface="Amasis MT Pro Black" panose="02040A04050005020304" pitchFamily="18" charset="0"/>
                <a:ea typeface="+mn-ea"/>
                <a:cs typeface="+mn-cs"/>
              </a:rPr>
              <a:t>CURRENCY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Timeliness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Date published Date updated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Links functional</a:t>
            </a:r>
            <a:endParaRPr kumimoji="0" lang="en-GB" sz="2600" b="1" i="0" u="none" strike="noStrike" kern="1200" cap="none" spc="0" normalizeH="0" baseline="0" noProof="0">
              <a:ln>
                <a:noFill/>
              </a:ln>
              <a:solidFill>
                <a:srgbClr val="C00000"/>
              </a:solidFill>
              <a:effectLst/>
              <a:uLnTx/>
              <a:uFillTx/>
              <a:latin typeface="Amasis MT Pro Black" panose="02040A04050005020304" pitchFamily="18" charset="0"/>
              <a:ea typeface="+mn-ea"/>
              <a:cs typeface="+mn-cs"/>
            </a:endParaRPr>
          </a:p>
        </p:txBody>
      </p:sp>
      <p:sp>
        <p:nvSpPr>
          <p:cNvPr id="11" name="Title 1">
            <a:extLst>
              <a:ext uri="{FF2B5EF4-FFF2-40B4-BE49-F238E27FC236}">
                <a16:creationId xmlns:a16="http://schemas.microsoft.com/office/drawing/2014/main" id="{EB4F9C24-BAB3-417B-A1D9-40E5F1D2693E}"/>
              </a:ext>
            </a:extLst>
          </p:cNvPr>
          <p:cNvSpPr txBox="1">
            <a:spLocks/>
          </p:cNvSpPr>
          <p:nvPr/>
        </p:nvSpPr>
        <p:spPr>
          <a:xfrm>
            <a:off x="934452" y="527549"/>
            <a:ext cx="10006817" cy="82961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venir Next LT Pro" panose="020B0504020202020204" pitchFamily="34" charset="0"/>
                <a:ea typeface="+mj-ea"/>
                <a:cs typeface="+mj-cs"/>
              </a:rPr>
              <a:t>Evaluating information sources – thinking critically</a:t>
            </a:r>
            <a:endParaRPr kumimoji="0" lang="en-GB"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2" name="TextBox 11">
            <a:extLst>
              <a:ext uri="{FF2B5EF4-FFF2-40B4-BE49-F238E27FC236}">
                <a16:creationId xmlns:a16="http://schemas.microsoft.com/office/drawing/2014/main" id="{6B5E0EF6-6A24-4F59-A234-5C870965F83A}"/>
              </a:ext>
            </a:extLst>
          </p:cNvPr>
          <p:cNvSpPr txBox="1"/>
          <p:nvPr/>
        </p:nvSpPr>
        <p:spPr>
          <a:xfrm>
            <a:off x="2718135" y="1879507"/>
            <a:ext cx="2321639" cy="2893100"/>
          </a:xfrm>
          <a:prstGeom prst="rect">
            <a:avLst/>
          </a:prstGeom>
          <a:noFill/>
          <a:ln w="444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002060"/>
                </a:solidFill>
                <a:effectLst/>
                <a:uLnTx/>
                <a:uFillTx/>
                <a:latin typeface="Amasis MT Pro Black" panose="02040A04050005020304" pitchFamily="18" charset="0"/>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sng" strike="noStrike" kern="1200" cap="none" spc="0" normalizeH="0" baseline="0" noProof="0">
              <a:ln>
                <a:noFill/>
              </a:ln>
              <a:solidFill>
                <a:srgbClr val="002060"/>
              </a:solidFill>
              <a:effectLst/>
              <a:uLnTx/>
              <a:uFillTx/>
              <a:latin typeface="Amasis MT Pro Black" panose="02040A040500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srgbClr val="C00000"/>
                </a:solidFill>
                <a:effectLst/>
                <a:uLnTx/>
                <a:uFillTx/>
                <a:latin typeface="Amasis MT Pro Black" panose="02040A04050005020304" pitchFamily="18" charset="0"/>
                <a:ea typeface="+mn-ea"/>
                <a:cs typeface="+mn-cs"/>
              </a:rPr>
              <a:t>RELEVANCE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Relate to the topic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Intended audience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Appropriate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Basic or advanced</a:t>
            </a:r>
            <a:endParaRPr kumimoji="0" lang="en-GB" sz="2600" b="1" i="0" u="none" strike="noStrike" kern="1200" cap="none" spc="0" normalizeH="0" baseline="0" noProof="0">
              <a:ln>
                <a:noFill/>
              </a:ln>
              <a:solidFill>
                <a:srgbClr val="C00000"/>
              </a:solidFill>
              <a:effectLst/>
              <a:uLnTx/>
              <a:uFillTx/>
              <a:latin typeface="Amasis MT Pro Black" panose="02040A04050005020304" pitchFamily="18" charset="0"/>
              <a:ea typeface="+mn-ea"/>
              <a:cs typeface="+mn-cs"/>
            </a:endParaRPr>
          </a:p>
        </p:txBody>
      </p:sp>
      <p:sp>
        <p:nvSpPr>
          <p:cNvPr id="13" name="TextBox 12">
            <a:extLst>
              <a:ext uri="{FF2B5EF4-FFF2-40B4-BE49-F238E27FC236}">
                <a16:creationId xmlns:a16="http://schemas.microsoft.com/office/drawing/2014/main" id="{57E4CB43-0E49-47D4-A5AE-5BCE9D9133E3}"/>
              </a:ext>
            </a:extLst>
          </p:cNvPr>
          <p:cNvSpPr txBox="1"/>
          <p:nvPr/>
        </p:nvSpPr>
        <p:spPr>
          <a:xfrm>
            <a:off x="5163299" y="1879507"/>
            <a:ext cx="2321639" cy="2893100"/>
          </a:xfrm>
          <a:prstGeom prst="rect">
            <a:avLst/>
          </a:prstGeom>
          <a:noFill/>
          <a:ln w="444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002060"/>
                </a:solidFill>
                <a:effectLst/>
                <a:uLnTx/>
                <a:uFillTx/>
                <a:latin typeface="Amasis MT Pro Black" panose="02040A04050005020304" pitchFamily="18" charset="0"/>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sng" strike="noStrike" kern="1200" cap="none" spc="0" normalizeH="0" baseline="0" noProof="0">
              <a:ln>
                <a:noFill/>
              </a:ln>
              <a:solidFill>
                <a:srgbClr val="002060"/>
              </a:solidFill>
              <a:effectLst/>
              <a:uLnTx/>
              <a:uFillTx/>
              <a:latin typeface="Amasis MT Pro Black" panose="02040A040500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srgbClr val="C00000"/>
                </a:solidFill>
                <a:effectLst/>
                <a:uLnTx/>
                <a:uFillTx/>
                <a:latin typeface="Amasis MT Pro Black" panose="02040A04050005020304" pitchFamily="18" charset="0"/>
                <a:ea typeface="+mn-ea"/>
                <a:cs typeface="+mn-cs"/>
              </a:rPr>
              <a:t>AUTHORITY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Who is the author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Is the writer qualified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Contact details</a:t>
            </a:r>
            <a:endParaRPr kumimoji="0" lang="en-GB" sz="2600" b="1" i="0" u="none" strike="noStrike" kern="1200" cap="none" spc="0" normalizeH="0" baseline="0" noProof="0">
              <a:ln>
                <a:noFill/>
              </a:ln>
              <a:solidFill>
                <a:srgbClr val="C00000"/>
              </a:solidFill>
              <a:effectLst/>
              <a:uLnTx/>
              <a:uFillTx/>
              <a:latin typeface="Amasis MT Pro Black" panose="02040A04050005020304" pitchFamily="18" charset="0"/>
              <a:ea typeface="+mn-ea"/>
              <a:cs typeface="+mn-cs"/>
            </a:endParaRPr>
          </a:p>
        </p:txBody>
      </p:sp>
      <p:sp>
        <p:nvSpPr>
          <p:cNvPr id="15" name="TextBox 14">
            <a:extLst>
              <a:ext uri="{FF2B5EF4-FFF2-40B4-BE49-F238E27FC236}">
                <a16:creationId xmlns:a16="http://schemas.microsoft.com/office/drawing/2014/main" id="{C6D7D32A-1CA6-4012-95D0-E5184DB1A033}"/>
              </a:ext>
            </a:extLst>
          </p:cNvPr>
          <p:cNvSpPr txBox="1"/>
          <p:nvPr/>
        </p:nvSpPr>
        <p:spPr>
          <a:xfrm>
            <a:off x="7608463" y="1879507"/>
            <a:ext cx="2129897" cy="2893100"/>
          </a:xfrm>
          <a:prstGeom prst="rect">
            <a:avLst/>
          </a:prstGeom>
          <a:noFill/>
          <a:ln w="444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002060"/>
                </a:solidFill>
                <a:effectLst/>
                <a:uLnTx/>
                <a:uFillTx/>
                <a:latin typeface="Amasis MT Pro Black" panose="02040A04050005020304" pitchFamily="18" charset="0"/>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sng" strike="noStrike" kern="1200" cap="none" spc="0" normalizeH="0" baseline="0" noProof="0">
              <a:ln>
                <a:noFill/>
              </a:ln>
              <a:solidFill>
                <a:srgbClr val="002060"/>
              </a:solidFill>
              <a:effectLst/>
              <a:uLnTx/>
              <a:uFillTx/>
              <a:latin typeface="Amasis MT Pro Black" panose="02040A040500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srgbClr val="C00000"/>
                </a:solidFill>
                <a:effectLst/>
                <a:uLnTx/>
                <a:uFillTx/>
                <a:latin typeface="Amasis MT Pro Black" panose="02040A04050005020304" pitchFamily="18" charset="0"/>
                <a:ea typeface="+mn-ea"/>
                <a:cs typeface="+mn-cs"/>
              </a:rPr>
              <a:t>ACCURACY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Verified by  anther 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Unbiased</a:t>
            </a:r>
            <a:endParaRPr kumimoji="0" lang="en-GB" sz="2600" b="1" i="0" u="none" strike="noStrike" kern="1200" cap="none" spc="0" normalizeH="0" baseline="0" noProof="0">
              <a:ln>
                <a:noFill/>
              </a:ln>
              <a:solidFill>
                <a:srgbClr val="C00000"/>
              </a:solidFill>
              <a:effectLst/>
              <a:uLnTx/>
              <a:uFillTx/>
              <a:latin typeface="Amasis MT Pro Black" panose="02040A04050005020304" pitchFamily="18" charset="0"/>
              <a:ea typeface="+mn-ea"/>
              <a:cs typeface="+mn-cs"/>
            </a:endParaRPr>
          </a:p>
        </p:txBody>
      </p:sp>
      <p:sp>
        <p:nvSpPr>
          <p:cNvPr id="16" name="TextBox 15">
            <a:extLst>
              <a:ext uri="{FF2B5EF4-FFF2-40B4-BE49-F238E27FC236}">
                <a16:creationId xmlns:a16="http://schemas.microsoft.com/office/drawing/2014/main" id="{08E0D59C-3E9F-4AB7-A608-F47D2E79A7DC}"/>
              </a:ext>
            </a:extLst>
          </p:cNvPr>
          <p:cNvSpPr txBox="1"/>
          <p:nvPr/>
        </p:nvSpPr>
        <p:spPr>
          <a:xfrm>
            <a:off x="9861885" y="1879507"/>
            <a:ext cx="1911362" cy="2893100"/>
          </a:xfrm>
          <a:prstGeom prst="rect">
            <a:avLst/>
          </a:prstGeom>
          <a:noFill/>
          <a:ln w="444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002060"/>
                </a:solidFill>
                <a:effectLst/>
                <a:uLnTx/>
                <a:uFillTx/>
                <a:latin typeface="Amasis MT Pro Black" panose="02040A04050005020304" pitchFamily="18" charset="0"/>
                <a:ea typeface="+mn-ea"/>
                <a:cs typeface="+mn-cs"/>
              </a:rPr>
              <a:t>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sng" strike="noStrike" kern="1200" cap="none" spc="0" normalizeH="0" baseline="0" noProof="0">
              <a:ln>
                <a:noFill/>
              </a:ln>
              <a:solidFill>
                <a:srgbClr val="002060"/>
              </a:solidFill>
              <a:effectLst/>
              <a:uLnTx/>
              <a:uFillTx/>
              <a:latin typeface="Amasis MT Pro Black" panose="02040A040500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srgbClr val="C00000"/>
                </a:solidFill>
                <a:effectLst/>
                <a:uLnTx/>
                <a:uFillTx/>
                <a:latin typeface="Amasis MT Pro Black" panose="02040A04050005020304" pitchFamily="18" charset="0"/>
                <a:ea typeface="+mn-ea"/>
                <a:cs typeface="+mn-cs"/>
              </a:rPr>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Inform, Sell, entertain, persuade?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Fake news</a:t>
            </a:r>
            <a:endParaRPr kumimoji="0" lang="en-GB" sz="2600" b="1" i="0" u="none" strike="noStrike" kern="1200" cap="none" spc="0" normalizeH="0" baseline="0" noProof="0">
              <a:ln>
                <a:noFill/>
              </a:ln>
              <a:solidFill>
                <a:srgbClr val="C00000"/>
              </a:solidFill>
              <a:effectLst/>
              <a:uLnTx/>
              <a:uFillTx/>
              <a:latin typeface="Amasis MT Pro Black" panose="02040A04050005020304" pitchFamily="18" charset="0"/>
              <a:ea typeface="+mn-ea"/>
              <a:cs typeface="+mn-cs"/>
            </a:endParaRPr>
          </a:p>
        </p:txBody>
      </p:sp>
    </p:spTree>
    <p:extLst>
      <p:ext uri="{BB962C8B-B14F-4D97-AF65-F5344CB8AC3E}">
        <p14:creationId xmlns:p14="http://schemas.microsoft.com/office/powerpoint/2010/main" val="262211508"/>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6B9398-E921-41AE-B551-7FCF22382678}"/>
              </a:ext>
            </a:extLst>
          </p:cNvPr>
          <p:cNvSpPr>
            <a:spLocks noGrp="1"/>
          </p:cNvSpPr>
          <p:nvPr>
            <p:ph type="sldNum" sz="quarter" idx="12"/>
          </p:nvPr>
        </p:nvSpPr>
        <p:spPr/>
        <p:txBody>
          <a:bodyPr/>
          <a:lstStyle/>
          <a:p>
            <a:fld id="{10B37B4D-B1ED-498C-8838-3D6A4F27AD60}" type="slidenum">
              <a:rPr lang="en-GB" smtClean="0"/>
              <a:t>36</a:t>
            </a:fld>
            <a:endParaRPr lang="en-GB"/>
          </a:p>
        </p:txBody>
      </p:sp>
      <p:sp>
        <p:nvSpPr>
          <p:cNvPr id="4" name="Title 1">
            <a:extLst>
              <a:ext uri="{FF2B5EF4-FFF2-40B4-BE49-F238E27FC236}">
                <a16:creationId xmlns:a16="http://schemas.microsoft.com/office/drawing/2014/main" id="{BBD87DA8-764B-4F31-9637-B490FD881E06}"/>
              </a:ext>
            </a:extLst>
          </p:cNvPr>
          <p:cNvSpPr txBox="1">
            <a:spLocks/>
          </p:cNvSpPr>
          <p:nvPr/>
        </p:nvSpPr>
        <p:spPr>
          <a:xfrm>
            <a:off x="934452" y="527549"/>
            <a:ext cx="9460279" cy="82961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venir Next LT Pro" panose="020B0504020202020204" pitchFamily="34" charset="0"/>
                <a:ea typeface="+mj-ea"/>
                <a:cs typeface="+mj-cs"/>
              </a:rPr>
              <a:t>References and Citations - Cite them right online </a:t>
            </a:r>
            <a:endParaRPr kumimoji="0" lang="en-GB"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5" name="Picture 4">
            <a:extLst>
              <a:ext uri="{FF2B5EF4-FFF2-40B4-BE49-F238E27FC236}">
                <a16:creationId xmlns:a16="http://schemas.microsoft.com/office/drawing/2014/main" id="{6B863555-13DD-4A18-85A8-1107A6171104}"/>
              </a:ext>
            </a:extLst>
          </p:cNvPr>
          <p:cNvPicPr>
            <a:picLocks noChangeAspect="1"/>
          </p:cNvPicPr>
          <p:nvPr/>
        </p:nvPicPr>
        <p:blipFill>
          <a:blip r:embed="rId2"/>
          <a:stretch>
            <a:fillRect/>
          </a:stretch>
        </p:blipFill>
        <p:spPr>
          <a:xfrm>
            <a:off x="727967" y="1557010"/>
            <a:ext cx="8996039" cy="889103"/>
          </a:xfrm>
          <a:prstGeom prst="rect">
            <a:avLst/>
          </a:prstGeom>
          <a:ln w="15875">
            <a:solidFill>
              <a:schemeClr val="accent1"/>
            </a:solidFill>
          </a:ln>
        </p:spPr>
      </p:pic>
      <p:cxnSp>
        <p:nvCxnSpPr>
          <p:cNvPr id="7" name="Straight Arrow Connector 6">
            <a:extLst>
              <a:ext uri="{FF2B5EF4-FFF2-40B4-BE49-F238E27FC236}">
                <a16:creationId xmlns:a16="http://schemas.microsoft.com/office/drawing/2014/main" id="{831CA20D-EA0B-46E4-B464-828F47B493BD}"/>
              </a:ext>
            </a:extLst>
          </p:cNvPr>
          <p:cNvCxnSpPr/>
          <p:nvPr/>
        </p:nvCxnSpPr>
        <p:spPr>
          <a:xfrm flipV="1">
            <a:off x="2312276" y="2333297"/>
            <a:ext cx="893379" cy="504496"/>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E751101-F34A-4AC4-9C3B-473754FCEDC5}"/>
              </a:ext>
            </a:extLst>
          </p:cNvPr>
          <p:cNvPicPr>
            <a:picLocks noChangeAspect="1"/>
          </p:cNvPicPr>
          <p:nvPr/>
        </p:nvPicPr>
        <p:blipFill>
          <a:blip r:embed="rId3"/>
          <a:stretch>
            <a:fillRect/>
          </a:stretch>
        </p:blipFill>
        <p:spPr>
          <a:xfrm>
            <a:off x="571327" y="3106300"/>
            <a:ext cx="2301446" cy="1827815"/>
          </a:xfrm>
          <a:prstGeom prst="rect">
            <a:avLst/>
          </a:prstGeom>
          <a:ln w="15875">
            <a:solidFill>
              <a:schemeClr val="accent1"/>
            </a:solidFill>
          </a:ln>
        </p:spPr>
      </p:pic>
      <p:cxnSp>
        <p:nvCxnSpPr>
          <p:cNvPr id="10" name="Straight Arrow Connector 9">
            <a:extLst>
              <a:ext uri="{FF2B5EF4-FFF2-40B4-BE49-F238E27FC236}">
                <a16:creationId xmlns:a16="http://schemas.microsoft.com/office/drawing/2014/main" id="{B30C6DC3-471D-4BB2-9D78-C0AF2FE27DAF}"/>
              </a:ext>
            </a:extLst>
          </p:cNvPr>
          <p:cNvCxnSpPr>
            <a:cxnSpLocks/>
          </p:cNvCxnSpPr>
          <p:nvPr/>
        </p:nvCxnSpPr>
        <p:spPr>
          <a:xfrm flipH="1" flipV="1">
            <a:off x="2151008" y="4303986"/>
            <a:ext cx="763806" cy="478221"/>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CF34F64-7CE0-4331-BF02-89F8D8F211A4}"/>
              </a:ext>
            </a:extLst>
          </p:cNvPr>
          <p:cNvCxnSpPr>
            <a:cxnSpLocks/>
          </p:cNvCxnSpPr>
          <p:nvPr/>
        </p:nvCxnSpPr>
        <p:spPr>
          <a:xfrm flipV="1">
            <a:off x="3016096" y="4051360"/>
            <a:ext cx="979779" cy="1"/>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FED1031-BA26-4595-8F0E-1F3B0ED83739}"/>
              </a:ext>
            </a:extLst>
          </p:cNvPr>
          <p:cNvPicPr>
            <a:picLocks noChangeAspect="1"/>
          </p:cNvPicPr>
          <p:nvPr/>
        </p:nvPicPr>
        <p:blipFill>
          <a:blip r:embed="rId4"/>
          <a:stretch>
            <a:fillRect/>
          </a:stretch>
        </p:blipFill>
        <p:spPr>
          <a:xfrm>
            <a:off x="4139198" y="2814812"/>
            <a:ext cx="3020997" cy="2215723"/>
          </a:xfrm>
          <a:prstGeom prst="rect">
            <a:avLst/>
          </a:prstGeom>
          <a:ln w="15875">
            <a:solidFill>
              <a:schemeClr val="accent1"/>
            </a:solidFill>
          </a:ln>
        </p:spPr>
      </p:pic>
      <p:pic>
        <p:nvPicPr>
          <p:cNvPr id="20" name="Picture 19">
            <a:extLst>
              <a:ext uri="{FF2B5EF4-FFF2-40B4-BE49-F238E27FC236}">
                <a16:creationId xmlns:a16="http://schemas.microsoft.com/office/drawing/2014/main" id="{9C076FFB-80BD-4341-96BA-E6F5669777FA}"/>
              </a:ext>
            </a:extLst>
          </p:cNvPr>
          <p:cNvPicPr>
            <a:picLocks noChangeAspect="1"/>
          </p:cNvPicPr>
          <p:nvPr/>
        </p:nvPicPr>
        <p:blipFill>
          <a:blip r:embed="rId5"/>
          <a:stretch>
            <a:fillRect/>
          </a:stretch>
        </p:blipFill>
        <p:spPr>
          <a:xfrm>
            <a:off x="8187364" y="2814812"/>
            <a:ext cx="3199904" cy="2215723"/>
          </a:xfrm>
          <a:prstGeom prst="rect">
            <a:avLst/>
          </a:prstGeom>
          <a:ln w="15875">
            <a:solidFill>
              <a:schemeClr val="accent1"/>
            </a:solidFill>
          </a:ln>
        </p:spPr>
      </p:pic>
      <p:sp>
        <p:nvSpPr>
          <p:cNvPr id="22" name="TextBox 21">
            <a:extLst>
              <a:ext uri="{FF2B5EF4-FFF2-40B4-BE49-F238E27FC236}">
                <a16:creationId xmlns:a16="http://schemas.microsoft.com/office/drawing/2014/main" id="{E360776A-49FE-4DBD-9007-7180E16B5EC5}"/>
              </a:ext>
            </a:extLst>
          </p:cNvPr>
          <p:cNvSpPr txBox="1"/>
          <p:nvPr/>
        </p:nvSpPr>
        <p:spPr>
          <a:xfrm>
            <a:off x="3016096" y="5656608"/>
            <a:ext cx="6096000" cy="369332"/>
          </a:xfrm>
          <a:prstGeom prst="rect">
            <a:avLst/>
          </a:prstGeom>
          <a:noFill/>
        </p:spPr>
        <p:txBody>
          <a:bodyPr wrap="square">
            <a:spAutoFit/>
          </a:bodyPr>
          <a:lstStyle/>
          <a:p>
            <a:r>
              <a:rPr lang="en-GB" dirty="0">
                <a:hlinkClick r:id="rId6"/>
              </a:rPr>
              <a:t>Cite Them Right - Generative AI (citethemrightonline.com)</a:t>
            </a:r>
            <a:endParaRPr lang="en-GB" dirty="0"/>
          </a:p>
        </p:txBody>
      </p:sp>
    </p:spTree>
    <p:extLst>
      <p:ext uri="{BB962C8B-B14F-4D97-AF65-F5344CB8AC3E}">
        <p14:creationId xmlns:p14="http://schemas.microsoft.com/office/powerpoint/2010/main" val="3847753698"/>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98401C-5107-7F6A-3005-462EBBADAB1A}"/>
              </a:ext>
            </a:extLst>
          </p:cNvPr>
          <p:cNvSpPr txBox="1"/>
          <p:nvPr/>
        </p:nvSpPr>
        <p:spPr>
          <a:xfrm>
            <a:off x="788831" y="629447"/>
            <a:ext cx="10191564" cy="590931"/>
          </a:xfrm>
          <a:prstGeom prst="rect">
            <a:avLst/>
          </a:prstGeom>
          <a:noFill/>
        </p:spPr>
        <p:txBody>
          <a:bodyPr wrap="square">
            <a:spAutoFit/>
          </a:bodyPr>
          <a:lstStyle/>
          <a:p>
            <a:pPr>
              <a:lnSpc>
                <a:spcPct val="90000"/>
              </a:lnSpc>
              <a:spcBef>
                <a:spcPct val="0"/>
              </a:spcBef>
            </a:pPr>
            <a:r>
              <a:rPr lang="en-GB" sz="3600" b="1" dirty="0">
                <a:solidFill>
                  <a:srgbClr val="0070C0"/>
                </a:solidFill>
                <a:latin typeface="Avenir Next LT Pro" panose="020B0504020202020204" pitchFamily="34" charset="0"/>
                <a:ea typeface="+mj-ea"/>
                <a:cs typeface="+mj-cs"/>
              </a:rPr>
              <a:t>AI tools – looking at AI through a critical lens </a:t>
            </a:r>
          </a:p>
        </p:txBody>
      </p:sp>
      <p:pic>
        <p:nvPicPr>
          <p:cNvPr id="11" name="Picture 10">
            <a:extLst>
              <a:ext uri="{FF2B5EF4-FFF2-40B4-BE49-F238E27FC236}">
                <a16:creationId xmlns:a16="http://schemas.microsoft.com/office/drawing/2014/main" id="{13D5F9BF-417E-C156-8297-FBFABC04C7F2}"/>
              </a:ext>
            </a:extLst>
          </p:cNvPr>
          <p:cNvPicPr>
            <a:picLocks noChangeAspect="1"/>
          </p:cNvPicPr>
          <p:nvPr/>
        </p:nvPicPr>
        <p:blipFill>
          <a:blip r:embed="rId3"/>
          <a:stretch>
            <a:fillRect/>
          </a:stretch>
        </p:blipFill>
        <p:spPr>
          <a:xfrm>
            <a:off x="678190" y="5177904"/>
            <a:ext cx="4575745" cy="817327"/>
          </a:xfrm>
          <a:prstGeom prst="rect">
            <a:avLst/>
          </a:prstGeom>
          <a:solidFill>
            <a:srgbClr val="FFFFFF"/>
          </a:solidFill>
          <a:ln w="25400">
            <a:solidFill>
              <a:schemeClr val="accent1"/>
            </a:solidFill>
          </a:ln>
        </p:spPr>
      </p:pic>
      <p:sp>
        <p:nvSpPr>
          <p:cNvPr id="17" name="TextBox 16">
            <a:extLst>
              <a:ext uri="{FF2B5EF4-FFF2-40B4-BE49-F238E27FC236}">
                <a16:creationId xmlns:a16="http://schemas.microsoft.com/office/drawing/2014/main" id="{1E81F95A-37AA-2581-0398-2894C0A81893}"/>
              </a:ext>
            </a:extLst>
          </p:cNvPr>
          <p:cNvSpPr txBox="1"/>
          <p:nvPr/>
        </p:nvSpPr>
        <p:spPr>
          <a:xfrm>
            <a:off x="1177159" y="6115967"/>
            <a:ext cx="2800037" cy="307777"/>
          </a:xfrm>
          <a:prstGeom prst="rect">
            <a:avLst/>
          </a:prstGeom>
          <a:noFill/>
        </p:spPr>
        <p:txBody>
          <a:bodyPr wrap="square">
            <a:spAutoFit/>
          </a:bodyPr>
          <a:lstStyle/>
          <a:p>
            <a:r>
              <a:rPr lang="en-GB" sz="1400" dirty="0">
                <a:solidFill>
                  <a:srgbClr val="0070C0"/>
                </a:solidFill>
                <a:hlinkClick r:id="rId4">
                  <a:extLst>
                    <a:ext uri="{A12FA001-AC4F-418D-AE19-62706E023703}">
                      <ahyp:hlinkClr xmlns:ahyp="http://schemas.microsoft.com/office/drawing/2018/hyperlinkcolor" val="tx"/>
                    </a:ext>
                  </a:extLst>
                </a:hlinkClick>
              </a:rPr>
              <a:t>https://academia.stackexchange.com</a:t>
            </a:r>
            <a:endParaRPr lang="en-GB" sz="1400" dirty="0">
              <a:solidFill>
                <a:srgbClr val="0070C0"/>
              </a:solidFill>
            </a:endParaRPr>
          </a:p>
        </p:txBody>
      </p:sp>
      <p:pic>
        <p:nvPicPr>
          <p:cNvPr id="8" name="Picture 7">
            <a:extLst>
              <a:ext uri="{FF2B5EF4-FFF2-40B4-BE49-F238E27FC236}">
                <a16:creationId xmlns:a16="http://schemas.microsoft.com/office/drawing/2014/main" id="{F485597C-4048-66B9-BE96-18EE0A369512}"/>
              </a:ext>
            </a:extLst>
          </p:cNvPr>
          <p:cNvPicPr>
            <a:picLocks noChangeAspect="1"/>
          </p:cNvPicPr>
          <p:nvPr/>
        </p:nvPicPr>
        <p:blipFill>
          <a:blip r:embed="rId5"/>
          <a:stretch>
            <a:fillRect/>
          </a:stretch>
        </p:blipFill>
        <p:spPr>
          <a:xfrm>
            <a:off x="5857303" y="1577108"/>
            <a:ext cx="5518621" cy="3144876"/>
          </a:xfrm>
          <a:prstGeom prst="rect">
            <a:avLst/>
          </a:prstGeom>
          <a:ln w="25400">
            <a:solidFill>
              <a:srgbClr val="C00000"/>
            </a:solidFill>
          </a:ln>
        </p:spPr>
      </p:pic>
      <p:pic>
        <p:nvPicPr>
          <p:cNvPr id="4" name="Picture 3">
            <a:extLst>
              <a:ext uri="{FF2B5EF4-FFF2-40B4-BE49-F238E27FC236}">
                <a16:creationId xmlns:a16="http://schemas.microsoft.com/office/drawing/2014/main" id="{BBAD12F2-3C58-B739-1ABD-7F3A5E75EDFC}"/>
              </a:ext>
            </a:extLst>
          </p:cNvPr>
          <p:cNvPicPr>
            <a:picLocks noChangeAspect="1"/>
          </p:cNvPicPr>
          <p:nvPr/>
        </p:nvPicPr>
        <p:blipFill>
          <a:blip r:embed="rId6"/>
          <a:stretch>
            <a:fillRect/>
          </a:stretch>
        </p:blipFill>
        <p:spPr>
          <a:xfrm>
            <a:off x="319597" y="1397143"/>
            <a:ext cx="4505278" cy="2648621"/>
          </a:xfrm>
          <a:prstGeom prst="rect">
            <a:avLst/>
          </a:prstGeom>
        </p:spPr>
      </p:pic>
      <p:sp>
        <p:nvSpPr>
          <p:cNvPr id="7" name="TextBox 6">
            <a:extLst>
              <a:ext uri="{FF2B5EF4-FFF2-40B4-BE49-F238E27FC236}">
                <a16:creationId xmlns:a16="http://schemas.microsoft.com/office/drawing/2014/main" id="{39D69F7A-DA6A-4955-6F9A-8014DFAE3CB2}"/>
              </a:ext>
            </a:extLst>
          </p:cNvPr>
          <p:cNvSpPr txBox="1"/>
          <p:nvPr/>
        </p:nvSpPr>
        <p:spPr>
          <a:xfrm>
            <a:off x="446103" y="4198764"/>
            <a:ext cx="4575745" cy="523220"/>
          </a:xfrm>
          <a:prstGeom prst="rect">
            <a:avLst/>
          </a:prstGeom>
          <a:noFill/>
        </p:spPr>
        <p:txBody>
          <a:bodyPr wrap="square">
            <a:spAutoFit/>
          </a:bodyPr>
          <a:lstStyle/>
          <a:p>
            <a:r>
              <a:rPr lang="en-GB" sz="1400" dirty="0">
                <a:solidFill>
                  <a:srgbClr val="0070C0"/>
                </a:solidFill>
              </a:rPr>
              <a:t>https://www.cilip.org.uk/news/661388/Can-AI-do-your-reading-for-you--should-it.htm</a:t>
            </a:r>
          </a:p>
        </p:txBody>
      </p:sp>
      <p:pic>
        <p:nvPicPr>
          <p:cNvPr id="15" name="Picture 14">
            <a:extLst>
              <a:ext uri="{FF2B5EF4-FFF2-40B4-BE49-F238E27FC236}">
                <a16:creationId xmlns:a16="http://schemas.microsoft.com/office/drawing/2014/main" id="{1F29B4A4-CD4C-D226-E02F-698D18AD4063}"/>
              </a:ext>
            </a:extLst>
          </p:cNvPr>
          <p:cNvPicPr>
            <a:picLocks noChangeAspect="1"/>
          </p:cNvPicPr>
          <p:nvPr/>
        </p:nvPicPr>
        <p:blipFill>
          <a:blip r:embed="rId7"/>
          <a:stretch>
            <a:fillRect/>
          </a:stretch>
        </p:blipFill>
        <p:spPr>
          <a:xfrm>
            <a:off x="9513993" y="1220378"/>
            <a:ext cx="2146363" cy="811984"/>
          </a:xfrm>
          <a:prstGeom prst="rect">
            <a:avLst/>
          </a:prstGeom>
          <a:ln w="25400">
            <a:solidFill>
              <a:schemeClr val="accent1"/>
            </a:solidFill>
          </a:ln>
        </p:spPr>
      </p:pic>
      <p:pic>
        <p:nvPicPr>
          <p:cNvPr id="2" name="Picture 1">
            <a:extLst>
              <a:ext uri="{FF2B5EF4-FFF2-40B4-BE49-F238E27FC236}">
                <a16:creationId xmlns:a16="http://schemas.microsoft.com/office/drawing/2014/main" id="{604EC65D-C41D-4075-E828-B59648858D5D}"/>
              </a:ext>
            </a:extLst>
          </p:cNvPr>
          <p:cNvPicPr>
            <a:picLocks noChangeAspect="1"/>
          </p:cNvPicPr>
          <p:nvPr/>
        </p:nvPicPr>
        <p:blipFill>
          <a:blip r:embed="rId8"/>
          <a:stretch>
            <a:fillRect/>
          </a:stretch>
        </p:blipFill>
        <p:spPr>
          <a:xfrm>
            <a:off x="5966154" y="4975913"/>
            <a:ext cx="5048687" cy="1447831"/>
          </a:xfrm>
          <a:prstGeom prst="rect">
            <a:avLst/>
          </a:prstGeom>
          <a:ln w="25400">
            <a:solidFill>
              <a:schemeClr val="accent1"/>
            </a:solidFill>
          </a:ln>
        </p:spPr>
      </p:pic>
    </p:spTree>
    <p:extLst>
      <p:ext uri="{BB962C8B-B14F-4D97-AF65-F5344CB8AC3E}">
        <p14:creationId xmlns:p14="http://schemas.microsoft.com/office/powerpoint/2010/main" val="225503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par>
                          <p:cTn id="13" fill="hold">
                            <p:stCondLst>
                              <p:cond delay="2500"/>
                            </p:stCondLst>
                            <p:childTnLst>
                              <p:par>
                                <p:cTn id="14" presetID="21"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par>
                          <p:cTn id="17" fill="hold">
                            <p:stCondLst>
                              <p:cond delay="4500"/>
                            </p:stCondLst>
                            <p:childTnLst>
                              <p:par>
                                <p:cTn id="18" presetID="21"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par>
                          <p:cTn id="21" fill="hold">
                            <p:stCondLst>
                              <p:cond delay="6500"/>
                            </p:stCondLst>
                            <p:childTnLst>
                              <p:par>
                                <p:cTn id="22" presetID="31"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fltVal val="0"/>
                                          </p:val>
                                        </p:tav>
                                        <p:tav tm="100000">
                                          <p:val>
                                            <p:strVal val="#ppt_w"/>
                                          </p:val>
                                        </p:tav>
                                      </p:tavLst>
                                    </p:anim>
                                    <p:anim calcmode="lin" valueType="num">
                                      <p:cBhvr>
                                        <p:cTn id="25" dur="1000" fill="hold"/>
                                        <p:tgtEl>
                                          <p:spTgt spid="15"/>
                                        </p:tgtEl>
                                        <p:attrNameLst>
                                          <p:attrName>ppt_h</p:attrName>
                                        </p:attrNameLst>
                                      </p:cBhvr>
                                      <p:tavLst>
                                        <p:tav tm="0">
                                          <p:val>
                                            <p:fltVal val="0"/>
                                          </p:val>
                                        </p:tav>
                                        <p:tav tm="100000">
                                          <p:val>
                                            <p:strVal val="#ppt_h"/>
                                          </p:val>
                                        </p:tav>
                                      </p:tavLst>
                                    </p:anim>
                                    <p:anim calcmode="lin" valueType="num">
                                      <p:cBhvr>
                                        <p:cTn id="26" dur="1000" fill="hold"/>
                                        <p:tgtEl>
                                          <p:spTgt spid="15"/>
                                        </p:tgtEl>
                                        <p:attrNameLst>
                                          <p:attrName>style.rotation</p:attrName>
                                        </p:attrNameLst>
                                      </p:cBhvr>
                                      <p:tavLst>
                                        <p:tav tm="0">
                                          <p:val>
                                            <p:fltVal val="90"/>
                                          </p:val>
                                        </p:tav>
                                        <p:tav tm="100000">
                                          <p:val>
                                            <p:fltVal val="0"/>
                                          </p:val>
                                        </p:tav>
                                      </p:tavLst>
                                    </p:anim>
                                    <p:animEffect transition="in" filter="fade">
                                      <p:cBhvr>
                                        <p:cTn id="27" dur="1000"/>
                                        <p:tgtEl>
                                          <p:spTgt spid="15"/>
                                        </p:tgtEl>
                                      </p:cBhvr>
                                    </p:animEffect>
                                  </p:childTnLst>
                                </p:cTn>
                              </p:par>
                            </p:childTnLst>
                          </p:cTn>
                        </p:par>
                        <p:par>
                          <p:cTn id="28" fill="hold">
                            <p:stCondLst>
                              <p:cond delay="7500"/>
                            </p:stCondLst>
                            <p:childTnLst>
                              <p:par>
                                <p:cTn id="29" presetID="21" presetClass="entr" presetSubtype="1"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1)">
                                      <p:cBhvr>
                                        <p:cTn id="31" dur="2000"/>
                                        <p:tgtEl>
                                          <p:spTgt spid="11"/>
                                        </p:tgtEl>
                                      </p:cBhvr>
                                    </p:animEffect>
                                  </p:childTnLst>
                                </p:cTn>
                              </p:par>
                            </p:childTnLst>
                          </p:cTn>
                        </p:par>
                        <p:par>
                          <p:cTn id="32" fill="hold">
                            <p:stCondLst>
                              <p:cond delay="9500"/>
                            </p:stCondLst>
                            <p:childTnLst>
                              <p:par>
                                <p:cTn id="33" presetID="21" presetClass="entr" presetSubtype="1"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heel(1)">
                                      <p:cBhvr>
                                        <p:cTn id="35" dur="2000"/>
                                        <p:tgtEl>
                                          <p:spTgt spid="17"/>
                                        </p:tgtEl>
                                      </p:cBhvr>
                                    </p:animEffect>
                                  </p:childTnLst>
                                </p:cTn>
                              </p:par>
                            </p:childTnLst>
                          </p:cTn>
                        </p:par>
                        <p:par>
                          <p:cTn id="36" fill="hold">
                            <p:stCondLst>
                              <p:cond delay="11500"/>
                            </p:stCondLst>
                            <p:childTnLst>
                              <p:par>
                                <p:cTn id="37" presetID="21" presetClass="entr" presetSubtype="1"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heel(1)">
                                      <p:cBhvr>
                                        <p:cTn id="3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498BB7-9116-8E1A-442B-2336CFB5DC09}"/>
              </a:ext>
            </a:extLst>
          </p:cNvPr>
          <p:cNvSpPr txBox="1"/>
          <p:nvPr/>
        </p:nvSpPr>
        <p:spPr>
          <a:xfrm>
            <a:off x="776339" y="1384465"/>
            <a:ext cx="10006072" cy="426270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AI prompts </a:t>
            </a:r>
            <a:r>
              <a:rPr kumimoji="0" lang="en-GB" sz="21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telling AI what exactly you want - generating content, interpreting data, or simulating a customer response. “</a:t>
            </a:r>
            <a:r>
              <a:rPr kumimoji="0" lang="en-GB" sz="21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Ask</a:t>
            </a:r>
            <a:r>
              <a:rPr kumimoji="0" lang="en-GB" sz="21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and it shall be given”.</a:t>
            </a:r>
            <a:r>
              <a:rPr kumimoji="0" lang="en-GB" sz="2100" b="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endParaRPr kumimoji="0" lang="en-GB" sz="21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1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GB" sz="2100" b="1" dirty="0">
                <a:solidFill>
                  <a:srgbClr val="C00000"/>
                </a:solidFill>
                <a:latin typeface="Arial" panose="020B0604020202020204" pitchFamily="34" charset="0"/>
                <a:cs typeface="Arial" panose="020B0604020202020204" pitchFamily="34" charset="0"/>
              </a:rPr>
              <a:t>AI Bias</a:t>
            </a:r>
            <a:r>
              <a:rPr lang="en-GB" sz="2100" dirty="0">
                <a:solidFill>
                  <a:srgbClr val="002060"/>
                </a:solidFill>
                <a:latin typeface="Arial" panose="020B0604020202020204" pitchFamily="34" charset="0"/>
                <a:cs typeface="Arial" panose="020B0604020202020204" pitchFamily="34" charset="0"/>
              </a:rPr>
              <a:t>– </a:t>
            </a:r>
            <a:r>
              <a:rPr lang="en-GB" sz="2100" b="1" dirty="0">
                <a:solidFill>
                  <a:srgbClr val="002060"/>
                </a:solidFill>
                <a:latin typeface="Arial" panose="020B0604020202020204" pitchFamily="34" charset="0"/>
                <a:cs typeface="Arial" panose="020B0604020202020204" pitchFamily="34" charset="0"/>
              </a:rPr>
              <a:t>favouring</a:t>
            </a:r>
            <a:r>
              <a:rPr lang="en-GB" sz="2100" dirty="0">
                <a:solidFill>
                  <a:srgbClr val="002060"/>
                </a:solidFill>
                <a:latin typeface="Arial" panose="020B0604020202020204" pitchFamily="34" charset="0"/>
                <a:cs typeface="Arial" panose="020B0604020202020204" pitchFamily="34" charset="0"/>
              </a:rPr>
              <a:t> data, people, ideas – gender, occupation or culture </a:t>
            </a:r>
          </a:p>
          <a:p>
            <a:pPr>
              <a:defRPr/>
            </a:pPr>
            <a:endParaRPr lang="en-GB" sz="21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GB" sz="2100" b="1" dirty="0">
                <a:solidFill>
                  <a:srgbClr val="C00000"/>
                </a:solidFill>
                <a:latin typeface="Arial" panose="020B0604020202020204" pitchFamily="34" charset="0"/>
                <a:cs typeface="Arial" panose="020B0604020202020204" pitchFamily="34" charset="0"/>
              </a:rPr>
              <a:t>Hallucinations</a:t>
            </a:r>
            <a:r>
              <a:rPr lang="en-GB" sz="2100" dirty="0">
                <a:solidFill>
                  <a:srgbClr val="002060"/>
                </a:solidFill>
                <a:latin typeface="Arial" panose="020B0604020202020204" pitchFamily="34" charset="0"/>
                <a:ea typeface="Tahoma" panose="020B0604030504040204" pitchFamily="34" charset="0"/>
                <a:cs typeface="Arial" panose="020B0604020202020204" pitchFamily="34" charset="0"/>
              </a:rPr>
              <a:t>– Incorrect or misleading responses,  </a:t>
            </a:r>
            <a:r>
              <a:rPr lang="en-GB" sz="2100" b="1" dirty="0">
                <a:solidFill>
                  <a:srgbClr val="002060"/>
                </a:solidFill>
                <a:latin typeface="Arial" panose="020B0604020202020204" pitchFamily="34" charset="0"/>
                <a:ea typeface="Tahoma" panose="020B0604030504040204" pitchFamily="34" charset="0"/>
                <a:cs typeface="Arial" panose="020B0604020202020204" pitchFamily="34" charset="0"/>
              </a:rPr>
              <a:t>creating</a:t>
            </a:r>
            <a:r>
              <a:rPr lang="en-GB" sz="2100" dirty="0">
                <a:solidFill>
                  <a:srgbClr val="002060"/>
                </a:solidFill>
                <a:latin typeface="Arial" panose="020B0604020202020204" pitchFamily="34" charset="0"/>
                <a:ea typeface="Tahoma" panose="020B0604030504040204" pitchFamily="34" charset="0"/>
                <a:cs typeface="Arial" panose="020B0604020202020204" pitchFamily="34" charset="0"/>
              </a:rPr>
              <a:t> information which does not exist-  authors, titles, quotations, research results etc.   </a:t>
            </a:r>
          </a:p>
          <a:p>
            <a:pPr>
              <a:defRPr/>
            </a:pPr>
            <a:endParaRPr lang="en-GB" sz="2100" dirty="0">
              <a:solidFill>
                <a:srgbClr val="002060"/>
              </a:solidFill>
              <a:latin typeface="Arial" panose="020B0604020202020204" pitchFamily="34" charset="0"/>
              <a:ea typeface="Tahoma" panose="020B0604030504040204" pitchFamily="34" charset="0"/>
              <a:cs typeface="Arial" panose="020B0604020202020204" pitchFamily="34" charset="0"/>
            </a:endParaRPr>
          </a:p>
          <a:p>
            <a:pPr marL="342900" indent="-342900">
              <a:buFont typeface="Arial" panose="020B0604020202020204" pitchFamily="34" charset="0"/>
              <a:buChar char="•"/>
              <a:defRPr/>
            </a:pPr>
            <a:r>
              <a:rPr lang="en-GB" sz="2100" b="1" dirty="0">
                <a:solidFill>
                  <a:srgbClr val="C00000"/>
                </a:solidFill>
                <a:latin typeface="Arial" panose="020B0604020202020204" pitchFamily="34" charset="0"/>
                <a:cs typeface="Arial" panose="020B0604020202020204" pitchFamily="34" charset="0"/>
              </a:rPr>
              <a:t>Data Privacy</a:t>
            </a:r>
            <a:r>
              <a:rPr lang="en-GB" sz="2100" dirty="0">
                <a:solidFill>
                  <a:srgbClr val="002060"/>
                </a:solidFill>
                <a:latin typeface="Arial" panose="020B0604020202020204" pitchFamily="34" charset="0"/>
                <a:cs typeface="Arial" panose="020B0604020202020204" pitchFamily="34" charset="0"/>
              </a:rPr>
              <a:t>– </a:t>
            </a:r>
            <a:r>
              <a:rPr lang="en-GB" sz="2100" dirty="0">
                <a:solidFill>
                  <a:srgbClr val="002060"/>
                </a:solidFill>
                <a:latin typeface="Arial" panose="020B0604020202020204" pitchFamily="34" charset="0"/>
                <a:ea typeface="Tahoma" panose="020B0604030504040204" pitchFamily="34" charset="0"/>
                <a:cs typeface="Arial" panose="020B0604020202020204" pitchFamily="34" charset="0"/>
              </a:rPr>
              <a:t>Check the privacy policy – what data are you sharing – name, age, geographical location, religion, information preferences etc. </a:t>
            </a:r>
            <a:r>
              <a:rPr lang="en-GB" sz="2100" b="1" dirty="0">
                <a:solidFill>
                  <a:srgbClr val="002060"/>
                </a:solidFill>
                <a:latin typeface="Arial" panose="020B0604020202020204" pitchFamily="34" charset="0"/>
                <a:ea typeface="Tahoma" panose="020B0604030504040204" pitchFamily="34" charset="0"/>
                <a:cs typeface="Arial" panose="020B0604020202020204" pitchFamily="34" charset="0"/>
              </a:rPr>
              <a:t>Do not share </a:t>
            </a:r>
            <a:r>
              <a:rPr lang="en-GB" sz="2100" dirty="0">
                <a:solidFill>
                  <a:srgbClr val="002060"/>
                </a:solidFill>
                <a:latin typeface="Arial" panose="020B0604020202020204" pitchFamily="34" charset="0"/>
                <a:ea typeface="Tahoma" panose="020B0604030504040204" pitchFamily="34" charset="0"/>
                <a:cs typeface="Arial" panose="020B0604020202020204" pitchFamily="34" charset="0"/>
              </a:rPr>
              <a:t>any sensitive or private data with a generative AI tool.</a:t>
            </a:r>
          </a:p>
          <a:p>
            <a:pPr marL="342900" indent="-342900">
              <a:buFont typeface="Arial" panose="020B0604020202020204" pitchFamily="34" charset="0"/>
              <a:buChar char="•"/>
              <a:defRPr/>
            </a:pPr>
            <a:endPar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a:p>
            <a:pPr marL="342900" indent="-342900">
              <a:buFont typeface="Arial" panose="020B0604020202020204" pitchFamily="34" charset="0"/>
              <a:buChar char="•"/>
              <a:defRPr/>
            </a:pPr>
            <a:endParaRPr kumimoji="0" lang="en-GB" sz="2000" b="0" i="0" u="none" strike="noStrike" kern="1200" cap="none" spc="0" normalizeH="0" baseline="0" noProof="0" dirty="0">
              <a:ln>
                <a:noFill/>
              </a:ln>
              <a:solidFill>
                <a:srgbClr val="660033"/>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141CD2FB-9B1A-54A0-20AC-AFBE1CB3C059}"/>
              </a:ext>
            </a:extLst>
          </p:cNvPr>
          <p:cNvSpPr txBox="1"/>
          <p:nvPr/>
        </p:nvSpPr>
        <p:spPr>
          <a:xfrm>
            <a:off x="1474631" y="592926"/>
            <a:ext cx="10191564" cy="5909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Avenir Next LT Pro" panose="020B0504020202020204" pitchFamily="34" charset="0"/>
                <a:ea typeface="+mn-ea"/>
                <a:cs typeface="+mn-cs"/>
              </a:rPr>
              <a:t>AI</a:t>
            </a:r>
            <a:r>
              <a:rPr kumimoji="0" lang="en-GB" sz="3600" b="1" i="0" u="none" strike="noStrike" kern="1200" cap="none" spc="0" normalizeH="0" noProof="0" dirty="0">
                <a:ln>
                  <a:noFill/>
                </a:ln>
                <a:solidFill>
                  <a:srgbClr val="0070C0"/>
                </a:solidFill>
                <a:effectLst/>
                <a:uLnTx/>
                <a:uFillTx/>
                <a:latin typeface="Avenir Next LT Pro" panose="020B0504020202020204" pitchFamily="34" charset="0"/>
                <a:ea typeface="+mn-ea"/>
                <a:cs typeface="+mn-cs"/>
              </a:rPr>
              <a:t> – Teach students about the limitations </a:t>
            </a:r>
            <a:endParaRPr kumimoji="0" lang="en-GB" sz="3600" b="1" i="0" u="none" strike="noStrike" kern="1200" cap="none" spc="0" normalizeH="0" baseline="0" noProof="0" dirty="0">
              <a:ln>
                <a:noFill/>
              </a:ln>
              <a:solidFill>
                <a:srgbClr val="0070C0"/>
              </a:solidFill>
              <a:effectLst/>
              <a:uLnTx/>
              <a:uFillTx/>
              <a:latin typeface="Avenir Next LT Pro" panose="020B0504020202020204" pitchFamily="34" charset="0"/>
              <a:ea typeface="+mn-ea"/>
              <a:cs typeface="+mn-cs"/>
            </a:endParaRPr>
          </a:p>
        </p:txBody>
      </p:sp>
      <p:pic>
        <p:nvPicPr>
          <p:cNvPr id="1026" name="Picture 2" descr="Focus AI: Artificial intelligence and ...">
            <a:extLst>
              <a:ext uri="{FF2B5EF4-FFF2-40B4-BE49-F238E27FC236}">
                <a16:creationId xmlns:a16="http://schemas.microsoft.com/office/drawing/2014/main" id="{41048931-D5FF-C47B-B0B8-1AE13F6DB9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5381" y="4975838"/>
            <a:ext cx="2098221" cy="1175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691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0800CF-EEC3-4E92-BFBE-35DAC89437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37B4D-B1ED-498C-8838-3D6A4F27AD6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462B439-93F4-4E2D-BCBC-18320909DC6B}"/>
              </a:ext>
            </a:extLst>
          </p:cNvPr>
          <p:cNvSpPr txBox="1"/>
          <p:nvPr/>
        </p:nvSpPr>
        <p:spPr>
          <a:xfrm>
            <a:off x="654050" y="1350190"/>
            <a:ext cx="1052085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The graduate employment market and emerging trends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Written assignment report - 1000 words ,  30% weightage, 40% pass mark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D453231-381E-4468-B80A-7BE1EA80D55A}"/>
              </a:ext>
            </a:extLst>
          </p:cNvPr>
          <p:cNvSpPr txBox="1"/>
          <p:nvPr/>
        </p:nvSpPr>
        <p:spPr>
          <a:xfrm>
            <a:off x="1091019" y="438313"/>
            <a:ext cx="867309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358A9"/>
                </a:solidFill>
                <a:effectLst/>
                <a:uLnTx/>
                <a:uFillTx/>
                <a:latin typeface="Tahoma" panose="020B0604030504040204" pitchFamily="34" charset="0"/>
                <a:ea typeface="Tahoma" panose="020B0604030504040204" pitchFamily="34" charset="0"/>
                <a:cs typeface="Tahoma" panose="020B0604030504040204" pitchFamily="34" charset="0"/>
              </a:rPr>
              <a:t>BA40103E - Employability Skills</a:t>
            </a:r>
          </a:p>
        </p:txBody>
      </p:sp>
      <p:sp>
        <p:nvSpPr>
          <p:cNvPr id="14" name="Rectangle 1">
            <a:extLst>
              <a:ext uri="{FF2B5EF4-FFF2-40B4-BE49-F238E27FC236}">
                <a16:creationId xmlns:a16="http://schemas.microsoft.com/office/drawing/2014/main" id="{6BF356A6-A7CE-4308-BEA9-4020C68493BB}"/>
              </a:ext>
            </a:extLst>
          </p:cNvPr>
          <p:cNvSpPr>
            <a:spLocks noChangeArrowheads="1"/>
          </p:cNvSpPr>
          <p:nvPr/>
        </p:nvSpPr>
        <p:spPr bwMode="auto">
          <a:xfrm>
            <a:off x="1384689" y="2106928"/>
            <a:ext cx="6382440" cy="409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8375" rIns="0" bIns="19837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RESULTS FROM CHATGPT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
                <a:prstClr val="black"/>
              </a:buClr>
              <a:buSzTx/>
              <a:buFont typeface="Wingdings" panose="05000000000000000000" pitchFamily="2" charset="2"/>
              <a:buChar char="v"/>
              <a:tabLst/>
              <a:defRPr/>
            </a:pPr>
            <a:r>
              <a:rPr kumimoji="0" lang="en-US" altLang="en-US" sz="20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Remote work and flexibility</a:t>
            </a:r>
          </a:p>
          <a:p>
            <a:pPr marL="342900" marR="0" lvl="0" indent="-342900" algn="l" defTabSz="914400" rtl="0" eaLnBrk="0" fontAlgn="base" latinLnBrk="0" hangingPunct="0">
              <a:lnSpc>
                <a:spcPct val="100000"/>
              </a:lnSpc>
              <a:spcBef>
                <a:spcPct val="0"/>
              </a:spcBef>
              <a:spcAft>
                <a:spcPct val="0"/>
              </a:spcAft>
              <a:buClr>
                <a:prstClr val="black"/>
              </a:buClr>
              <a:buSzTx/>
              <a:buFont typeface="Wingdings" panose="05000000000000000000" pitchFamily="2" charset="2"/>
              <a:buChar char="v"/>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Technology and digital skills</a:t>
            </a:r>
          </a:p>
          <a:p>
            <a:pPr marL="342900" marR="0" lvl="0" indent="-342900" algn="l" defTabSz="914400" rtl="0" eaLnBrk="0" fontAlgn="base" latinLnBrk="0" hangingPunct="0">
              <a:lnSpc>
                <a:spcPct val="100000"/>
              </a:lnSpc>
              <a:spcBef>
                <a:spcPct val="0"/>
              </a:spcBef>
              <a:spcAft>
                <a:spcPct val="0"/>
              </a:spcAft>
              <a:buClr>
                <a:prstClr val="black"/>
              </a:buClr>
              <a:buSzTx/>
              <a:buFont typeface="Wingdings" panose="05000000000000000000" pitchFamily="2" charset="2"/>
              <a:buChar char="v"/>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Soft skills emphasis</a:t>
            </a:r>
          </a:p>
          <a:p>
            <a:pPr marL="342900" marR="0" lvl="0" indent="-342900" algn="l" defTabSz="914400" rtl="0" eaLnBrk="0" fontAlgn="base" latinLnBrk="0" hangingPunct="0">
              <a:lnSpc>
                <a:spcPct val="100000"/>
              </a:lnSpc>
              <a:spcBef>
                <a:spcPct val="0"/>
              </a:spcBef>
              <a:spcAft>
                <a:spcPct val="0"/>
              </a:spcAft>
              <a:buClr>
                <a:prstClr val="black"/>
              </a:buClr>
              <a:buSzTx/>
              <a:buFont typeface="Wingdings" panose="05000000000000000000" pitchFamily="2" charset="2"/>
              <a:buChar char="v"/>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Focus on diversity and inclusion</a:t>
            </a:r>
          </a:p>
          <a:p>
            <a:pPr marL="342900" marR="0" lvl="0" indent="-342900" algn="l" defTabSz="914400" rtl="0" eaLnBrk="0" fontAlgn="base" latinLnBrk="0" hangingPunct="0">
              <a:lnSpc>
                <a:spcPct val="100000"/>
              </a:lnSpc>
              <a:spcBef>
                <a:spcPct val="0"/>
              </a:spcBef>
              <a:spcAft>
                <a:spcPct val="0"/>
              </a:spcAft>
              <a:buClr>
                <a:prstClr val="black"/>
              </a:buClr>
              <a:buSzTx/>
              <a:buFont typeface="Wingdings" panose="05000000000000000000" pitchFamily="2" charset="2"/>
              <a:buChar char="v"/>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Continued learning and adaptability</a:t>
            </a:r>
          </a:p>
          <a:p>
            <a:pPr marL="342900" marR="0" lvl="0" indent="-342900" algn="l" defTabSz="914400" rtl="0" eaLnBrk="0" fontAlgn="base" latinLnBrk="0" hangingPunct="0">
              <a:lnSpc>
                <a:spcPct val="100000"/>
              </a:lnSpc>
              <a:spcBef>
                <a:spcPct val="0"/>
              </a:spcBef>
              <a:spcAft>
                <a:spcPct val="0"/>
              </a:spcAft>
              <a:buClr>
                <a:prstClr val="black"/>
              </a:buClr>
              <a:buSzTx/>
              <a:buFont typeface="Wingdings" panose="05000000000000000000" pitchFamily="2" charset="2"/>
              <a:buChar char="v"/>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Green jobs and sustainability</a:t>
            </a:r>
          </a:p>
          <a:p>
            <a:pPr marL="342900" marR="0" lvl="0" indent="-342900" algn="l" defTabSz="914400" rtl="0" eaLnBrk="0" fontAlgn="base" latinLnBrk="0" hangingPunct="0">
              <a:lnSpc>
                <a:spcPct val="100000"/>
              </a:lnSpc>
              <a:spcBef>
                <a:spcPct val="0"/>
              </a:spcBef>
              <a:spcAft>
                <a:spcPct val="0"/>
              </a:spcAft>
              <a:buClr>
                <a:prstClr val="black"/>
              </a:buClr>
              <a:buSzTx/>
              <a:buFont typeface="Wingdings" panose="05000000000000000000" pitchFamily="2" charset="2"/>
              <a:buChar char="v"/>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Healthcare and biotechnology</a:t>
            </a:r>
          </a:p>
          <a:p>
            <a:pPr marL="342900" marR="0" lvl="0" indent="-342900" algn="l" defTabSz="914400" rtl="0" eaLnBrk="0" fontAlgn="base" latinLnBrk="0" hangingPunct="0">
              <a:lnSpc>
                <a:spcPct val="100000"/>
              </a:lnSpc>
              <a:spcBef>
                <a:spcPct val="0"/>
              </a:spcBef>
              <a:spcAft>
                <a:spcPct val="0"/>
              </a:spcAft>
              <a:buClr>
                <a:prstClr val="black"/>
              </a:buClr>
              <a:buSzTx/>
              <a:buFont typeface="Wingdings" panose="05000000000000000000" pitchFamily="2" charset="2"/>
              <a:buChar char="v"/>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Entrepreneurship and startups</a:t>
            </a:r>
          </a:p>
          <a:p>
            <a:pPr marL="342900" marR="0" lvl="0" indent="-342900" algn="l" defTabSz="914400" rtl="0" eaLnBrk="0" fontAlgn="base" latinLnBrk="0" hangingPunct="0">
              <a:lnSpc>
                <a:spcPct val="100000"/>
              </a:lnSpc>
              <a:spcBef>
                <a:spcPct val="0"/>
              </a:spcBef>
              <a:spcAft>
                <a:spcPct val="0"/>
              </a:spcAft>
              <a:buClr>
                <a:prstClr val="black"/>
              </a:buClr>
              <a:buSzTx/>
              <a:buFont typeface="Wingdings" panose="05000000000000000000" pitchFamily="2" charset="2"/>
              <a:buChar char="v"/>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Globalization and cross-cultural competence</a:t>
            </a:r>
          </a:p>
          <a:p>
            <a:pPr marL="342900" marR="0" lvl="0" indent="-342900" algn="l" defTabSz="914400" rtl="0" eaLnBrk="0" fontAlgn="base" latinLnBrk="0" hangingPunct="0">
              <a:lnSpc>
                <a:spcPct val="100000"/>
              </a:lnSpc>
              <a:spcBef>
                <a:spcPct val="0"/>
              </a:spcBef>
              <a:spcAft>
                <a:spcPct val="0"/>
              </a:spcAft>
              <a:buClr>
                <a:prstClr val="black"/>
              </a:buClr>
              <a:buSzTx/>
              <a:buFont typeface="Wingdings" panose="05000000000000000000" pitchFamily="2" charset="2"/>
              <a:buChar char="v"/>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Gig economy and freelancing</a:t>
            </a:r>
          </a:p>
        </p:txBody>
      </p:sp>
      <p:sp>
        <p:nvSpPr>
          <p:cNvPr id="15" name="Rectangle 2">
            <a:extLst>
              <a:ext uri="{FF2B5EF4-FFF2-40B4-BE49-F238E27FC236}">
                <a16:creationId xmlns:a16="http://schemas.microsoft.com/office/drawing/2014/main" id="{727BE871-F224-4671-8150-9C79F069BEB8}"/>
              </a:ext>
            </a:extLst>
          </p:cNvPr>
          <p:cNvSpPr>
            <a:spLocks noChangeArrowheads="1"/>
          </p:cNvSpPr>
          <p:nvPr/>
        </p:nvSpPr>
        <p:spPr bwMode="auto">
          <a:xfrm>
            <a:off x="0" y="0"/>
            <a:ext cx="13081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srgbClr val="000000"/>
                </a:solidFill>
                <a:effectLst/>
                <a:uLnTx/>
                <a:uFillTx/>
                <a:latin typeface="Söhne"/>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1" name="Picture 20" descr="A cat sitting on a computer&#10;&#10;Description automatically generated with medium confidence">
            <a:extLst>
              <a:ext uri="{FF2B5EF4-FFF2-40B4-BE49-F238E27FC236}">
                <a16:creationId xmlns:a16="http://schemas.microsoft.com/office/drawing/2014/main" id="{C33A0B6B-69F5-4083-A597-E39E3C953BD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5325" y="4407472"/>
            <a:ext cx="1597572" cy="2131440"/>
          </a:xfrm>
          <a:prstGeom prst="rect">
            <a:avLst/>
          </a:prstGeom>
          <a:noFill/>
          <a:ln>
            <a:noFill/>
          </a:ln>
        </p:spPr>
      </p:pic>
      <p:sp>
        <p:nvSpPr>
          <p:cNvPr id="8" name="TextBox 7">
            <a:extLst>
              <a:ext uri="{FF2B5EF4-FFF2-40B4-BE49-F238E27FC236}">
                <a16:creationId xmlns:a16="http://schemas.microsoft.com/office/drawing/2014/main" id="{C07C770B-0ECF-48EE-8183-590D6165615E}"/>
              </a:ext>
            </a:extLst>
          </p:cNvPr>
          <p:cNvSpPr txBox="1"/>
          <p:nvPr/>
        </p:nvSpPr>
        <p:spPr>
          <a:xfrm rot="20641712">
            <a:off x="6413141" y="2708507"/>
            <a:ext cx="390617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00"/>
                </a:solidFill>
                <a:effectLst/>
                <a:uLnTx/>
                <a:uFillTx/>
                <a:latin typeface="Calibri" panose="020F0502020204030204"/>
                <a:ea typeface="+mn-ea"/>
                <a:cs typeface="+mn-cs"/>
              </a:rPr>
              <a:t>Good set of points ; very vague , repetitive , old thoughts and probably everyone in the class has the same flow</a:t>
            </a:r>
          </a:p>
        </p:txBody>
      </p:sp>
    </p:spTree>
    <p:extLst>
      <p:ext uri="{BB962C8B-B14F-4D97-AF65-F5344CB8AC3E}">
        <p14:creationId xmlns:p14="http://schemas.microsoft.com/office/powerpoint/2010/main" val="1696163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451579" y="804519"/>
            <a:ext cx="9603275" cy="1049235"/>
          </a:xfrm>
        </p:spPr>
        <p:txBody>
          <a:bodyPr>
            <a:normAutofit/>
          </a:bodyPr>
          <a:lstStyle/>
          <a:p>
            <a:pPr>
              <a:defRPr/>
            </a:pPr>
            <a:r>
              <a:rPr lang="en-GB" sz="3200" dirty="0">
                <a:solidFill>
                  <a:srgbClr val="002060"/>
                </a:solidFill>
                <a:latin typeface="Amasis MT Pro Black" panose="02040A04050005020304" pitchFamily="18" charset="0"/>
              </a:rPr>
              <a:t>POTENTIAL SOURCES OF INFORMATION</a:t>
            </a:r>
          </a:p>
        </p:txBody>
      </p:sp>
      <p:graphicFrame>
        <p:nvGraphicFramePr>
          <p:cNvPr id="7" name="Content Placeholder 6" descr="Types of sources"/>
          <p:cNvGraphicFramePr>
            <a:graphicFrameLocks noGrp="1"/>
          </p:cNvGraphicFramePr>
          <p:nvPr>
            <p:ph idx="1"/>
          </p:nvPr>
        </p:nvGraphicFramePr>
        <p:xfrm>
          <a:off x="1450975" y="2340435"/>
          <a:ext cx="9604375" cy="33244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81AD9D75-0934-48EE-92FD-1F14FCFBF93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99294884"/>
      </p:ext>
    </p:extLst>
  </p:cSld>
  <p:clrMapOvr>
    <a:masterClrMapping/>
  </p:clrMapOvr>
  <mc:AlternateContent xmlns:mc="http://schemas.openxmlformats.org/markup-compatibility/2006" xmlns:p14="http://schemas.microsoft.com/office/powerpoint/2010/main">
    <mc:Choice Requires="p14">
      <p:transition spd="slow" p14:dur="2000" advTm="32076"/>
    </mc:Choice>
    <mc:Fallback xmlns="">
      <p:transition spd="slow" advTm="32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0800CF-EEC3-4E92-BFBE-35DAC89437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37B4D-B1ED-498C-8838-3D6A4F27AD6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D453231-381E-4468-B80A-7BE1EA80D55A}"/>
              </a:ext>
            </a:extLst>
          </p:cNvPr>
          <p:cNvSpPr txBox="1"/>
          <p:nvPr/>
        </p:nvSpPr>
        <p:spPr>
          <a:xfrm>
            <a:off x="838200" y="465378"/>
            <a:ext cx="1043899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358A9"/>
                </a:solidFill>
                <a:effectLst/>
                <a:uLnTx/>
                <a:uFillTx/>
                <a:latin typeface="Tahoma" panose="020B0604030504040204" pitchFamily="34" charset="0"/>
                <a:ea typeface="Tahoma" panose="020B0604030504040204" pitchFamily="34" charset="0"/>
                <a:cs typeface="Tahoma" panose="020B0604030504040204" pitchFamily="34" charset="0"/>
              </a:rPr>
              <a:t>BA40103E - Employability Skills</a:t>
            </a:r>
          </a:p>
        </p:txBody>
      </p:sp>
      <p:sp>
        <p:nvSpPr>
          <p:cNvPr id="15" name="Rectangle 2">
            <a:extLst>
              <a:ext uri="{FF2B5EF4-FFF2-40B4-BE49-F238E27FC236}">
                <a16:creationId xmlns:a16="http://schemas.microsoft.com/office/drawing/2014/main" id="{727BE871-F224-4671-8150-9C79F069BEB8}"/>
              </a:ext>
            </a:extLst>
          </p:cNvPr>
          <p:cNvSpPr>
            <a:spLocks noChangeArrowheads="1"/>
          </p:cNvSpPr>
          <p:nvPr/>
        </p:nvSpPr>
        <p:spPr bwMode="auto">
          <a:xfrm>
            <a:off x="0" y="0"/>
            <a:ext cx="13081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srgbClr val="000000"/>
                </a:solidFill>
                <a:effectLst/>
                <a:uLnTx/>
                <a:uFillTx/>
                <a:latin typeface="Söhne"/>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49CB792D-6C41-4932-9AF7-B9F1EAC9F58C}"/>
              </a:ext>
            </a:extLst>
          </p:cNvPr>
          <p:cNvSpPr txBox="1"/>
          <p:nvPr/>
        </p:nvSpPr>
        <p:spPr>
          <a:xfrm>
            <a:off x="654050" y="1188306"/>
            <a:ext cx="1052085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The graduate employment market and emerging trends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Written assignment report - 1000 words ,  30% weightage, 40% pass mark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1">
            <a:extLst>
              <a:ext uri="{FF2B5EF4-FFF2-40B4-BE49-F238E27FC236}">
                <a16:creationId xmlns:a16="http://schemas.microsoft.com/office/drawing/2014/main" id="{337FD0EF-7364-4778-B9F7-F3B8D7B77A83}"/>
              </a:ext>
            </a:extLst>
          </p:cNvPr>
          <p:cNvSpPr>
            <a:spLocks noChangeArrowheads="1"/>
          </p:cNvSpPr>
          <p:nvPr/>
        </p:nvSpPr>
        <p:spPr bwMode="auto">
          <a:xfrm>
            <a:off x="509016" y="2157456"/>
            <a:ext cx="7566672" cy="3386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8375" rIns="0" bIns="19837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BEFORE YOU GET RESULTS FROM CHATGPT -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Look at the learning outcomes in the module study guide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Look at the assessment criteria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Look at the marking scheme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Think of the required flow of the document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Consider the statistical information required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Remember you will be submitting through Turnitin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FECEC1FE-29CD-368B-9772-A528943B875E}"/>
              </a:ext>
            </a:extLst>
          </p:cNvPr>
          <p:cNvSpPr txBox="1"/>
          <p:nvPr/>
        </p:nvSpPr>
        <p:spPr>
          <a:xfrm rot="20641712">
            <a:off x="7241026" y="3007244"/>
            <a:ext cx="4124746"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00"/>
                </a:solidFill>
                <a:effectLst/>
                <a:uLnTx/>
                <a:uFillTx/>
                <a:latin typeface="Calibri" panose="020F0502020204030204"/>
                <a:ea typeface="+mn-ea"/>
                <a:cs typeface="+mn-cs"/>
              </a:rPr>
              <a:t>Teach students that you don’t need AI for this  - to think critically,</a:t>
            </a:r>
            <a:r>
              <a:rPr kumimoji="0" lang="en-GB" sz="2200" b="0" i="0" u="none" strike="noStrike" kern="1200" cap="none" spc="0" normalizeH="0" noProof="0" dirty="0">
                <a:ln>
                  <a:noFill/>
                </a:ln>
                <a:solidFill>
                  <a:srgbClr val="FF0000"/>
                </a:solidFill>
                <a:effectLst/>
                <a:uLnTx/>
                <a:uFillTx/>
                <a:latin typeface="Calibri" panose="020F0502020204030204"/>
                <a:ea typeface="+mn-ea"/>
                <a:cs typeface="+mn-cs"/>
              </a:rPr>
              <a:t> to distinguish fake news and understand what is expected of you !</a:t>
            </a:r>
            <a:endParaRPr kumimoji="0" lang="en-GB" sz="2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262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0"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0800CF-EEC3-4E92-BFBE-35DAC89437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37B4D-B1ED-498C-8838-3D6A4F27AD6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462B439-93F4-4E2D-BCBC-18320909DC6B}"/>
              </a:ext>
            </a:extLst>
          </p:cNvPr>
          <p:cNvSpPr txBox="1"/>
          <p:nvPr/>
        </p:nvSpPr>
        <p:spPr>
          <a:xfrm>
            <a:off x="947013" y="1106389"/>
            <a:ext cx="10520855"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Discuss a midwifery skill in a 3500 word essay.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D453231-381E-4468-B80A-7BE1EA80D55A}"/>
              </a:ext>
            </a:extLst>
          </p:cNvPr>
          <p:cNvSpPr txBox="1"/>
          <p:nvPr/>
        </p:nvSpPr>
        <p:spPr>
          <a:xfrm>
            <a:off x="838200" y="465378"/>
            <a:ext cx="1043899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358A9"/>
                </a:solidFill>
                <a:effectLst/>
                <a:uLnTx/>
                <a:uFillTx/>
                <a:latin typeface="Tahoma" panose="020B0604030504040204" pitchFamily="34" charset="0"/>
                <a:ea typeface="Tahoma" panose="020B0604030504040204" pitchFamily="34" charset="0"/>
                <a:cs typeface="Tahoma" panose="020B0604030504040204" pitchFamily="34" charset="0"/>
              </a:rPr>
              <a:t>MW40010W -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200" b="1" i="0" u="none" strike="noStrike" kern="1200" cap="none" spc="0" normalizeH="0" baseline="0" noProof="0" dirty="0">
                <a:ln>
                  <a:noFill/>
                </a:ln>
                <a:solidFill>
                  <a:srgbClr val="1358A9"/>
                </a:solidFill>
                <a:effectLst/>
                <a:uLnTx/>
                <a:uFillTx/>
                <a:latin typeface="Tahoma" panose="020B0604030504040204" pitchFamily="34" charset="0"/>
                <a:ea typeface="Tahoma" panose="020B0604030504040204" pitchFamily="34" charset="0"/>
                <a:cs typeface="Tahoma" panose="020B0604030504040204" pitchFamily="34" charset="0"/>
              </a:rPr>
              <a:t>Foundations of Midwifery Practice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GB" sz="3200" b="1" i="0" u="none" strike="noStrike" kern="1200" cap="none" spc="0" normalizeH="0" baseline="0" noProof="0" dirty="0">
              <a:ln>
                <a:noFill/>
              </a:ln>
              <a:solidFill>
                <a:srgbClr val="1358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Rectangle 1">
            <a:extLst>
              <a:ext uri="{FF2B5EF4-FFF2-40B4-BE49-F238E27FC236}">
                <a16:creationId xmlns:a16="http://schemas.microsoft.com/office/drawing/2014/main" id="{6BF356A6-A7CE-4308-BEA9-4020C68493BB}"/>
              </a:ext>
            </a:extLst>
          </p:cNvPr>
          <p:cNvSpPr>
            <a:spLocks noChangeArrowheads="1"/>
          </p:cNvSpPr>
          <p:nvPr/>
        </p:nvSpPr>
        <p:spPr bwMode="auto">
          <a:xfrm>
            <a:off x="1042386" y="2009007"/>
            <a:ext cx="10520855" cy="415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8375" rIns="0" bIns="19837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RESULTS FROM CHATGPT - </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Blood Pressure Monitoring and Hypertension Management in Pregnancy</a:t>
            </a:r>
          </a:p>
          <a:p>
            <a:pPr marL="342900" marR="0" lvl="0" indent="-342900" algn="l" defTabSz="914400" rtl="0" eaLnBrk="0" fontAlgn="base" latinLnBrk="0" hangingPunct="0">
              <a:lnSpc>
                <a:spcPct val="100000"/>
              </a:lnSpc>
              <a:spcBef>
                <a:spcPct val="0"/>
              </a:spcBef>
              <a:spcAft>
                <a:spcPct val="0"/>
              </a:spcAft>
              <a:buClr>
                <a:prstClr val="black"/>
              </a:buClr>
              <a:buSzTx/>
              <a:buFont typeface="Wingdings" panose="05000000000000000000" pitchFamily="2" charset="2"/>
              <a:buChar char="Ø"/>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Importance and regular monitoring</a:t>
            </a:r>
          </a:p>
          <a:p>
            <a:pPr marL="342900" marR="0" lvl="0" indent="-342900" algn="l" defTabSz="914400" rtl="0" eaLnBrk="0" fontAlgn="base" latinLnBrk="0" hangingPunct="0">
              <a:lnSpc>
                <a:spcPct val="100000"/>
              </a:lnSpc>
              <a:spcBef>
                <a:spcPct val="0"/>
              </a:spcBef>
              <a:spcAft>
                <a:spcPct val="0"/>
              </a:spcAft>
              <a:buClr>
                <a:prstClr val="black"/>
              </a:buClr>
              <a:buSzTx/>
              <a:buFont typeface="Wingdings" panose="05000000000000000000" pitchFamily="2" charset="2"/>
              <a:buChar char="Ø"/>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Education and counselling</a:t>
            </a:r>
          </a:p>
          <a:p>
            <a:pPr marL="342900" marR="0" lvl="0" indent="-342900" algn="l" defTabSz="914400" rtl="0" eaLnBrk="0" fontAlgn="base" latinLnBrk="0" hangingPunct="0">
              <a:lnSpc>
                <a:spcPct val="100000"/>
              </a:lnSpc>
              <a:spcBef>
                <a:spcPct val="0"/>
              </a:spcBef>
              <a:spcAft>
                <a:spcPct val="0"/>
              </a:spcAft>
              <a:buClr>
                <a:prstClr val="black"/>
              </a:buClr>
              <a:buSzTx/>
              <a:buFont typeface="Wingdings" panose="05000000000000000000" pitchFamily="2" charset="2"/>
              <a:buChar char="Ø"/>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Recognizing hypertensive disorders</a:t>
            </a:r>
          </a:p>
          <a:p>
            <a:pPr marL="342900" marR="0" lvl="0" indent="-342900" algn="l" defTabSz="914400" rtl="0" eaLnBrk="0" fontAlgn="base" latinLnBrk="0" hangingPunct="0">
              <a:lnSpc>
                <a:spcPct val="100000"/>
              </a:lnSpc>
              <a:spcBef>
                <a:spcPct val="0"/>
              </a:spcBef>
              <a:spcAft>
                <a:spcPct val="0"/>
              </a:spcAft>
              <a:buClr>
                <a:prstClr val="black"/>
              </a:buClr>
              <a:buSzTx/>
              <a:buFont typeface="Wingdings" panose="05000000000000000000" pitchFamily="2" charset="2"/>
              <a:buChar char="Ø"/>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Risk assessment</a:t>
            </a:r>
          </a:p>
          <a:p>
            <a:pPr marL="342900" marR="0" lvl="0" indent="-342900" algn="l" defTabSz="914400" rtl="0" eaLnBrk="0" fontAlgn="base" latinLnBrk="0" hangingPunct="0">
              <a:lnSpc>
                <a:spcPct val="100000"/>
              </a:lnSpc>
              <a:spcBef>
                <a:spcPct val="0"/>
              </a:spcBef>
              <a:spcAft>
                <a:spcPct val="0"/>
              </a:spcAft>
              <a:buClr>
                <a:prstClr val="black"/>
              </a:buClr>
              <a:buSzTx/>
              <a:buFont typeface="Wingdings" panose="05000000000000000000" pitchFamily="2" charset="2"/>
              <a:buChar char="Ø"/>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Collaboration with healthcare team</a:t>
            </a:r>
          </a:p>
          <a:p>
            <a:pPr marL="342900" marR="0" lvl="0" indent="-342900" algn="l" defTabSz="914400" rtl="0" eaLnBrk="0" fontAlgn="base" latinLnBrk="0" hangingPunct="0">
              <a:lnSpc>
                <a:spcPct val="100000"/>
              </a:lnSpc>
              <a:spcBef>
                <a:spcPct val="0"/>
              </a:spcBef>
              <a:spcAft>
                <a:spcPct val="0"/>
              </a:spcAft>
              <a:buClr>
                <a:prstClr val="black"/>
              </a:buClr>
              <a:buSzTx/>
              <a:buFont typeface="Wingdings" panose="05000000000000000000" pitchFamily="2" charset="2"/>
              <a:buChar char="Ø"/>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Patient monitoring and follow-up</a:t>
            </a:r>
          </a:p>
          <a:p>
            <a:pPr marL="342900" marR="0" lvl="0" indent="-342900" algn="l" defTabSz="914400" rtl="0" eaLnBrk="0" fontAlgn="base" latinLnBrk="0" hangingPunct="0">
              <a:lnSpc>
                <a:spcPct val="100000"/>
              </a:lnSpc>
              <a:spcBef>
                <a:spcPct val="0"/>
              </a:spcBef>
              <a:spcAft>
                <a:spcPct val="0"/>
              </a:spcAft>
              <a:buClr>
                <a:prstClr val="black"/>
              </a:buClr>
              <a:buSzTx/>
              <a:buFont typeface="Wingdings" panose="05000000000000000000" pitchFamily="2" charset="2"/>
              <a:buChar char="Ø"/>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Emergency response</a:t>
            </a:r>
          </a:p>
          <a:p>
            <a:pPr marL="342900" marR="0" lvl="0" indent="-342900" algn="l" defTabSz="914400" rtl="0" eaLnBrk="0" fontAlgn="base" latinLnBrk="0" hangingPunct="0">
              <a:lnSpc>
                <a:spcPct val="100000"/>
              </a:lnSpc>
              <a:spcBef>
                <a:spcPct val="0"/>
              </a:spcBef>
              <a:spcAft>
                <a:spcPct val="0"/>
              </a:spcAft>
              <a:buClr>
                <a:prstClr val="black"/>
              </a:buClr>
              <a:buSzTx/>
              <a:buFont typeface="Wingdings" panose="05000000000000000000" pitchFamily="2" charset="2"/>
              <a:buChar char="Ø"/>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Postpartum care</a:t>
            </a:r>
          </a:p>
          <a:p>
            <a:pPr marL="342900" marR="0" lvl="0" indent="-342900" algn="l" defTabSz="914400" rtl="0" eaLnBrk="0" fontAlgn="base" latinLnBrk="0" hangingPunct="0">
              <a:lnSpc>
                <a:spcPct val="100000"/>
              </a:lnSpc>
              <a:spcBef>
                <a:spcPct val="0"/>
              </a:spcBef>
              <a:spcAft>
                <a:spcPct val="0"/>
              </a:spcAft>
              <a:buClr>
                <a:prstClr val="black"/>
              </a:buClr>
              <a:buSzTx/>
              <a:buFont typeface="Wingdings" panose="05000000000000000000" pitchFamily="2" charset="2"/>
              <a:buChar char="Ø"/>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Communication</a:t>
            </a:r>
          </a:p>
          <a:p>
            <a:pPr marL="342900" marR="0" lvl="0" indent="-342900" algn="l" defTabSz="914400" rtl="0" eaLnBrk="0" fontAlgn="base" latinLnBrk="0" hangingPunct="0">
              <a:lnSpc>
                <a:spcPct val="100000"/>
              </a:lnSpc>
              <a:spcBef>
                <a:spcPct val="0"/>
              </a:spcBef>
              <a:spcAft>
                <a:spcPct val="0"/>
              </a:spcAft>
              <a:buClr>
                <a:prstClr val="black"/>
              </a:buClr>
              <a:buSzTx/>
              <a:buFont typeface="Wingdings" panose="05000000000000000000" pitchFamily="2" charset="2"/>
              <a:buChar char="Ø"/>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Continuing education</a:t>
            </a:r>
          </a:p>
        </p:txBody>
      </p:sp>
      <p:sp>
        <p:nvSpPr>
          <p:cNvPr id="15" name="Rectangle 2">
            <a:extLst>
              <a:ext uri="{FF2B5EF4-FFF2-40B4-BE49-F238E27FC236}">
                <a16:creationId xmlns:a16="http://schemas.microsoft.com/office/drawing/2014/main" id="{727BE871-F224-4671-8150-9C79F069BEB8}"/>
              </a:ext>
            </a:extLst>
          </p:cNvPr>
          <p:cNvSpPr>
            <a:spLocks noChangeArrowheads="1"/>
          </p:cNvSpPr>
          <p:nvPr/>
        </p:nvSpPr>
        <p:spPr bwMode="auto">
          <a:xfrm>
            <a:off x="0" y="0"/>
            <a:ext cx="13081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srgbClr val="000000"/>
                </a:solidFill>
                <a:effectLst/>
                <a:uLnTx/>
                <a:uFillTx/>
                <a:latin typeface="Söhne"/>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62EEE998-83E5-40D8-8851-28E306FF4822}"/>
              </a:ext>
            </a:extLst>
          </p:cNvPr>
          <p:cNvPicPr>
            <a:picLocks noChangeAspect="1"/>
          </p:cNvPicPr>
          <p:nvPr/>
        </p:nvPicPr>
        <p:blipFill>
          <a:blip r:embed="rId2"/>
          <a:stretch>
            <a:fillRect/>
          </a:stretch>
        </p:blipFill>
        <p:spPr>
          <a:xfrm>
            <a:off x="9301289" y="4693180"/>
            <a:ext cx="1975904" cy="1338181"/>
          </a:xfrm>
          <a:prstGeom prst="rect">
            <a:avLst/>
          </a:prstGeom>
        </p:spPr>
      </p:pic>
      <p:sp>
        <p:nvSpPr>
          <p:cNvPr id="2" name="TextBox 1">
            <a:extLst>
              <a:ext uri="{FF2B5EF4-FFF2-40B4-BE49-F238E27FC236}">
                <a16:creationId xmlns:a16="http://schemas.microsoft.com/office/drawing/2014/main" id="{297BD06B-83E2-40E6-B195-0EA536305164}"/>
              </a:ext>
            </a:extLst>
          </p:cNvPr>
          <p:cNvSpPr txBox="1"/>
          <p:nvPr/>
        </p:nvSpPr>
        <p:spPr>
          <a:xfrm rot="20641712">
            <a:off x="6316343" y="3532758"/>
            <a:ext cx="390617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FF0000"/>
                </a:solidFill>
                <a:latin typeface="Calibri" panose="020F0502020204030204"/>
              </a:rPr>
              <a:t>Good set of points ; nothing exciting or explaining why you wanted to study the subject !</a:t>
            </a:r>
          </a:p>
        </p:txBody>
      </p:sp>
    </p:spTree>
    <p:extLst>
      <p:ext uri="{BB962C8B-B14F-4D97-AF65-F5344CB8AC3E}">
        <p14:creationId xmlns:p14="http://schemas.microsoft.com/office/powerpoint/2010/main" val="19057537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0800CF-EEC3-4E92-BFBE-35DAC89437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37B4D-B1ED-498C-8838-3D6A4F27AD6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Rectangle 1">
            <a:extLst>
              <a:ext uri="{FF2B5EF4-FFF2-40B4-BE49-F238E27FC236}">
                <a16:creationId xmlns:a16="http://schemas.microsoft.com/office/drawing/2014/main" id="{6BF356A6-A7CE-4308-BEA9-4020C68493BB}"/>
              </a:ext>
            </a:extLst>
          </p:cNvPr>
          <p:cNvSpPr>
            <a:spLocks noChangeArrowheads="1"/>
          </p:cNvSpPr>
          <p:nvPr/>
        </p:nvSpPr>
        <p:spPr bwMode="auto">
          <a:xfrm>
            <a:off x="1168953" y="1905112"/>
            <a:ext cx="8437501" cy="3386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8375" rIns="0" bIns="19837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BEFORE YOU GET RESULTS FROM CHATGPT -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Look at your Reading list/library resources to help you decide which skill to choose (your interest, global attention)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Look at the criteria for references needed to support your essay (last 5 years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need to search databases for latest advances in the field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will need to adhere to word count for individual subtopics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have to </a:t>
            </a:r>
            <a:r>
              <a:rPr kumimoji="0" lang="en-GB" sz="2200" b="0" i="0" u="sng"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sign a declaration </a:t>
            </a:r>
            <a:r>
              <a:rPr kumimoji="0" lang="en-GB"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that this is your own work</a:t>
            </a:r>
            <a:endPar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Rectangle 2">
            <a:extLst>
              <a:ext uri="{FF2B5EF4-FFF2-40B4-BE49-F238E27FC236}">
                <a16:creationId xmlns:a16="http://schemas.microsoft.com/office/drawing/2014/main" id="{727BE871-F224-4671-8150-9C79F069BEB8}"/>
              </a:ext>
            </a:extLst>
          </p:cNvPr>
          <p:cNvSpPr>
            <a:spLocks noChangeArrowheads="1"/>
          </p:cNvSpPr>
          <p:nvPr/>
        </p:nvSpPr>
        <p:spPr bwMode="auto">
          <a:xfrm>
            <a:off x="0" y="0"/>
            <a:ext cx="13081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srgbClr val="000000"/>
                </a:solidFill>
                <a:effectLst/>
                <a:uLnTx/>
                <a:uFillTx/>
                <a:latin typeface="Söhne"/>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8B676F3C-894E-427A-B92C-6E6113E22867}"/>
              </a:ext>
            </a:extLst>
          </p:cNvPr>
          <p:cNvSpPr txBox="1"/>
          <p:nvPr/>
        </p:nvSpPr>
        <p:spPr>
          <a:xfrm>
            <a:off x="781992" y="461555"/>
            <a:ext cx="1043899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358A9"/>
                </a:solidFill>
                <a:effectLst/>
                <a:uLnTx/>
                <a:uFillTx/>
                <a:latin typeface="Tahoma" panose="020B0604030504040204" pitchFamily="34" charset="0"/>
                <a:ea typeface="Tahoma" panose="020B0604030504040204" pitchFamily="34" charset="0"/>
                <a:cs typeface="Tahoma" panose="020B0604030504040204" pitchFamily="34" charset="0"/>
              </a:rPr>
              <a:t>MW40010W -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200" b="1" i="0" u="none" strike="noStrike" kern="1200" cap="none" spc="0" normalizeH="0" baseline="0" noProof="0" dirty="0">
                <a:ln>
                  <a:noFill/>
                </a:ln>
                <a:solidFill>
                  <a:srgbClr val="1358A9"/>
                </a:solidFill>
                <a:effectLst/>
                <a:uLnTx/>
                <a:uFillTx/>
                <a:latin typeface="Tahoma" panose="020B0604030504040204" pitchFamily="34" charset="0"/>
                <a:ea typeface="Tahoma" panose="020B0604030504040204" pitchFamily="34" charset="0"/>
                <a:cs typeface="Tahoma" panose="020B0604030504040204" pitchFamily="34" charset="0"/>
              </a:rPr>
              <a:t>Foundations of Midwifery Practice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GB" sz="3200" b="1" i="0" u="none" strike="noStrike" kern="1200" cap="none" spc="0" normalizeH="0" baseline="0" noProof="0" dirty="0">
              <a:ln>
                <a:noFill/>
              </a:ln>
              <a:solidFill>
                <a:srgbClr val="1358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FBF2BD6D-3687-4436-827B-0801C5D55EC3}"/>
              </a:ext>
            </a:extLst>
          </p:cNvPr>
          <p:cNvSpPr txBox="1"/>
          <p:nvPr/>
        </p:nvSpPr>
        <p:spPr>
          <a:xfrm>
            <a:off x="947013" y="1106389"/>
            <a:ext cx="10520855"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Discuss a midwifery skill in a 3500 word essay.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F66639C-6C7F-4A36-9627-D35C7D896356}"/>
              </a:ext>
            </a:extLst>
          </p:cNvPr>
          <p:cNvPicPr>
            <a:picLocks noChangeAspect="1"/>
          </p:cNvPicPr>
          <p:nvPr/>
        </p:nvPicPr>
        <p:blipFill>
          <a:blip r:embed="rId2"/>
          <a:stretch>
            <a:fillRect/>
          </a:stretch>
        </p:blipFill>
        <p:spPr>
          <a:xfrm>
            <a:off x="10153005" y="5012948"/>
            <a:ext cx="1447089" cy="980041"/>
          </a:xfrm>
          <a:prstGeom prst="rect">
            <a:avLst/>
          </a:prstGeom>
        </p:spPr>
      </p:pic>
    </p:spTree>
    <p:extLst>
      <p:ext uri="{BB962C8B-B14F-4D97-AF65-F5344CB8AC3E}">
        <p14:creationId xmlns:p14="http://schemas.microsoft.com/office/powerpoint/2010/main" val="3698708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44089" y="404276"/>
            <a:ext cx="9053640" cy="584775"/>
          </a:xfrm>
          <a:prstGeom prst="rect">
            <a:avLst/>
          </a:prstGeom>
          <a:noFill/>
        </p:spPr>
        <p:txBody>
          <a:bodyPr wrap="square" rtlCol="0">
            <a:spAutoFit/>
          </a:bodyPr>
          <a:lstStyle/>
          <a:p>
            <a:pPr algn="ctr"/>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Develop guidelines for students  </a:t>
            </a:r>
          </a:p>
        </p:txBody>
      </p:sp>
      <p:sp>
        <p:nvSpPr>
          <p:cNvPr id="12" name="TextBox 11">
            <a:extLst>
              <a:ext uri="{FF2B5EF4-FFF2-40B4-BE49-F238E27FC236}">
                <a16:creationId xmlns:a16="http://schemas.microsoft.com/office/drawing/2014/main" id="{9A432CFD-EA82-4C0F-A094-7C48CBD610C2}"/>
              </a:ext>
            </a:extLst>
          </p:cNvPr>
          <p:cNvSpPr txBox="1"/>
          <p:nvPr/>
        </p:nvSpPr>
        <p:spPr>
          <a:xfrm>
            <a:off x="668248" y="1126066"/>
            <a:ext cx="10932603" cy="2616101"/>
          </a:xfrm>
          <a:prstGeom prst="rect">
            <a:avLst/>
          </a:prstGeom>
          <a:noFill/>
        </p:spPr>
        <p:txBody>
          <a:bodyPr wrap="square" rtlCol="0">
            <a:spAutoFit/>
          </a:bodyPr>
          <a:lstStyle/>
          <a:p>
            <a:pPr marL="457200" indent="-457200">
              <a:buFont typeface="Wingdings" panose="05000000000000000000" pitchFamily="2" charset="2"/>
              <a:buChar char="v"/>
            </a:pPr>
            <a:r>
              <a:rPr lang="en-GB" sz="2800" dirty="0">
                <a:solidFill>
                  <a:srgbClr val="002060"/>
                </a:solidFill>
                <a:latin typeface="Arial" panose="020B0604020202020204" pitchFamily="34" charset="0"/>
                <a:ea typeface="Tahoma" panose="020B0604030504040204" pitchFamily="34" charset="0"/>
                <a:cs typeface="Arial" panose="020B0604020202020204" pitchFamily="34" charset="0"/>
              </a:rPr>
              <a:t>Passing off AI-created content as your own work is treated as academic misconduct and has serious consequences</a:t>
            </a:r>
          </a:p>
          <a:p>
            <a:pPr marL="457200" indent="-457200">
              <a:buFont typeface="Wingdings" panose="05000000000000000000" pitchFamily="2" charset="2"/>
              <a:buChar char="v"/>
            </a:pPr>
            <a:r>
              <a:rPr lang="en-GB" sz="2800" dirty="0">
                <a:solidFill>
                  <a:srgbClr val="002060"/>
                </a:solidFill>
                <a:latin typeface="Arial" panose="020B0604020202020204" pitchFamily="34" charset="0"/>
                <a:ea typeface="Tahoma" panose="020B0604030504040204" pitchFamily="34" charset="0"/>
                <a:cs typeface="Arial" panose="020B0604020202020204" pitchFamily="34" charset="0"/>
              </a:rPr>
              <a:t>There are ways of using AI ethically. Check with your supervisor</a:t>
            </a:r>
          </a:p>
          <a:p>
            <a:pPr marL="457200" indent="-457200">
              <a:buFont typeface="Wingdings" panose="05000000000000000000" pitchFamily="2" charset="2"/>
              <a:buChar char="v"/>
            </a:pPr>
            <a:r>
              <a:rPr lang="en-GB" sz="2800" dirty="0">
                <a:solidFill>
                  <a:srgbClr val="002060"/>
                </a:solidFill>
                <a:latin typeface="Arial" panose="020B0604020202020204" pitchFamily="34" charset="0"/>
                <a:ea typeface="Tahoma" panose="020B0604030504040204" pitchFamily="34" charset="0"/>
                <a:cs typeface="Arial" panose="020B0604020202020204" pitchFamily="34" charset="0"/>
              </a:rPr>
              <a:t>If AI is acceptable, check your subject guide for contact details of your subject librarian who can guide you further: </a:t>
            </a:r>
            <a:r>
              <a:rPr lang="en-GB" sz="2400" dirty="0">
                <a:solidFill>
                  <a:srgbClr val="0070C0"/>
                </a:solidFill>
                <a:hlinkClick r:id="rId2">
                  <a:extLst>
                    <a:ext uri="{A12FA001-AC4F-418D-AE19-62706E023703}">
                      <ahyp:hlinkClr xmlns:ahyp="http://schemas.microsoft.com/office/drawing/2018/hyperlinkcolor" val="tx"/>
                    </a:ext>
                  </a:extLst>
                </a:hlinkClick>
              </a:rPr>
              <a:t>uwl.ac.uk/current-students/library/finding-and-using-information/library-subject-guides</a:t>
            </a:r>
            <a:r>
              <a:rPr lang="en-GB" sz="2400" dirty="0">
                <a:solidFill>
                  <a:srgbClr val="0070C0"/>
                </a:solidFill>
              </a:rPr>
              <a:t> </a:t>
            </a:r>
            <a:endParaRPr lang="en-US" sz="2400" dirty="0">
              <a:solidFill>
                <a:srgbClr val="0070C0"/>
              </a:solidFill>
            </a:endParaRPr>
          </a:p>
        </p:txBody>
      </p:sp>
      <p:pic>
        <p:nvPicPr>
          <p:cNvPr id="5" name="Picture 4">
            <a:hlinkClick r:id="rId3"/>
            <a:extLst>
              <a:ext uri="{FF2B5EF4-FFF2-40B4-BE49-F238E27FC236}">
                <a16:creationId xmlns:a16="http://schemas.microsoft.com/office/drawing/2014/main" id="{B8982AFE-97EB-4EF4-99B4-294FB61D0626}"/>
              </a:ext>
            </a:extLst>
          </p:cNvPr>
          <p:cNvPicPr>
            <a:picLocks noChangeAspect="1"/>
          </p:cNvPicPr>
          <p:nvPr/>
        </p:nvPicPr>
        <p:blipFill>
          <a:blip r:embed="rId4"/>
          <a:stretch>
            <a:fillRect/>
          </a:stretch>
        </p:blipFill>
        <p:spPr>
          <a:xfrm>
            <a:off x="1540896" y="4671584"/>
            <a:ext cx="4030013" cy="1633680"/>
          </a:xfrm>
          <a:prstGeom prst="rect">
            <a:avLst/>
          </a:prstGeom>
          <a:ln w="25400">
            <a:solidFill>
              <a:schemeClr val="accent1"/>
            </a:solidFill>
          </a:ln>
        </p:spPr>
      </p:pic>
      <p:sp>
        <p:nvSpPr>
          <p:cNvPr id="2" name="TextBox 1">
            <a:extLst>
              <a:ext uri="{FF2B5EF4-FFF2-40B4-BE49-F238E27FC236}">
                <a16:creationId xmlns:a16="http://schemas.microsoft.com/office/drawing/2014/main" id="{DFEE0A62-7AF4-9592-188E-C9F7C99F8453}"/>
              </a:ext>
            </a:extLst>
          </p:cNvPr>
          <p:cNvSpPr txBox="1"/>
          <p:nvPr/>
        </p:nvSpPr>
        <p:spPr>
          <a:xfrm>
            <a:off x="6096000" y="5370437"/>
            <a:ext cx="5652336" cy="830997"/>
          </a:xfrm>
          <a:prstGeom prst="rect">
            <a:avLst/>
          </a:prstGeom>
          <a:noFill/>
        </p:spPr>
        <p:txBody>
          <a:bodyPr wrap="square" rtlCol="0">
            <a:spAutoFit/>
          </a:bodyPr>
          <a:lstStyle/>
          <a:p>
            <a:r>
              <a:rPr lang="en-GB" sz="2400" dirty="0">
                <a:solidFill>
                  <a:srgbClr val="0070C0"/>
                </a:solidFill>
                <a:hlinkClick r:id="rId3">
                  <a:extLst>
                    <a:ext uri="{A12FA001-AC4F-418D-AE19-62706E023703}">
                      <ahyp:hlinkClr xmlns:ahyp="http://schemas.microsoft.com/office/drawing/2018/hyperlinkcolor" val="tx"/>
                    </a:ext>
                  </a:extLst>
                </a:hlinkClick>
              </a:rPr>
              <a:t>uwl.ac.uk/current-students/support-current-students/study-support/artificial-intelligence</a:t>
            </a:r>
            <a:endParaRPr lang="en-GB" sz="2400" dirty="0">
              <a:solidFill>
                <a:srgbClr val="0070C0"/>
              </a:solidFill>
            </a:endParaRPr>
          </a:p>
        </p:txBody>
      </p:sp>
      <p:pic>
        <p:nvPicPr>
          <p:cNvPr id="4" name="Picture 3">
            <a:extLst>
              <a:ext uri="{FF2B5EF4-FFF2-40B4-BE49-F238E27FC236}">
                <a16:creationId xmlns:a16="http://schemas.microsoft.com/office/drawing/2014/main" id="{87AFCCCE-2155-9F99-3FA0-99093C429AC2}"/>
              </a:ext>
            </a:extLst>
          </p:cNvPr>
          <p:cNvPicPr>
            <a:picLocks noChangeAspect="1"/>
          </p:cNvPicPr>
          <p:nvPr/>
        </p:nvPicPr>
        <p:blipFill>
          <a:blip r:embed="rId5"/>
          <a:stretch>
            <a:fillRect/>
          </a:stretch>
        </p:blipFill>
        <p:spPr>
          <a:xfrm>
            <a:off x="6175979" y="4422639"/>
            <a:ext cx="4998908" cy="646510"/>
          </a:xfrm>
          <a:prstGeom prst="rect">
            <a:avLst/>
          </a:prstGeom>
          <a:ln w="25400">
            <a:solidFill>
              <a:schemeClr val="accent1"/>
            </a:solidFill>
          </a:ln>
        </p:spPr>
      </p:pic>
    </p:spTree>
    <p:extLst>
      <p:ext uri="{BB962C8B-B14F-4D97-AF65-F5344CB8AC3E}">
        <p14:creationId xmlns:p14="http://schemas.microsoft.com/office/powerpoint/2010/main" val="268523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1"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par>
                          <p:cTn id="18" fill="hold">
                            <p:stCondLst>
                              <p:cond delay="3000"/>
                            </p:stCondLst>
                            <p:childTnLst>
                              <p:par>
                                <p:cTn id="19" presetID="21" presetClass="entr" presetSubtype="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1)">
                                      <p:cBhvr>
                                        <p:cTn id="21" dur="2000"/>
                                        <p:tgtEl>
                                          <p:spTgt spid="2"/>
                                        </p:tgtEl>
                                      </p:cBhvr>
                                    </p:animEffect>
                                  </p:childTnLst>
                                </p:cTn>
                              </p:par>
                            </p:childTnLst>
                          </p:cTn>
                        </p:par>
                        <p:par>
                          <p:cTn id="22" fill="hold">
                            <p:stCondLst>
                              <p:cond delay="5000"/>
                            </p:stCondLst>
                            <p:childTnLst>
                              <p:par>
                                <p:cTn id="23" presetID="31"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A345E5-7145-41DE-A9B9-F9965FBDA4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37B4D-B1ED-498C-8838-3D6A4F27AD6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32FF774-D9F8-4FB1-9416-AE4A22951122}"/>
              </a:ext>
            </a:extLst>
          </p:cNvPr>
          <p:cNvSpPr txBox="1"/>
          <p:nvPr/>
        </p:nvSpPr>
        <p:spPr>
          <a:xfrm>
            <a:off x="1194354" y="6169580"/>
            <a:ext cx="973147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Artificial intelligence and assessment: guidance for students | University of West London (uwl.ac.uk)</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96190DA-057C-49E3-995A-B52347DF34AA}"/>
              </a:ext>
            </a:extLst>
          </p:cNvPr>
          <p:cNvSpPr txBox="1"/>
          <p:nvPr/>
        </p:nvSpPr>
        <p:spPr>
          <a:xfrm>
            <a:off x="1700981" y="435664"/>
            <a:ext cx="8709959" cy="58477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358A9"/>
                </a:solidFill>
                <a:effectLst/>
                <a:uLnTx/>
                <a:uFillTx/>
                <a:latin typeface="Tahoma" panose="020B0604030504040204" pitchFamily="34" charset="0"/>
                <a:ea typeface="Tahoma" panose="020B0604030504040204" pitchFamily="34" charset="0"/>
                <a:cs typeface="Tahoma" panose="020B0604030504040204" pitchFamily="34" charset="0"/>
              </a:rPr>
              <a:t>University guidance for students on AI </a:t>
            </a:r>
            <a:endParaRPr kumimoji="0" lang="en-GB" sz="3200" b="1" i="0" u="none" strike="noStrike" kern="1200" cap="all" spc="0" normalizeH="0" baseline="0" noProof="0" dirty="0">
              <a:ln>
                <a:noFill/>
              </a:ln>
              <a:solidFill>
                <a:srgbClr val="000000"/>
              </a:solidFill>
              <a:effectLst/>
              <a:uLnTx/>
              <a:uFillTx/>
              <a:latin typeface="F37 Judge"/>
              <a:ea typeface="+mn-ea"/>
              <a:cs typeface="+mn-cs"/>
            </a:endParaRPr>
          </a:p>
        </p:txBody>
      </p:sp>
      <p:sp>
        <p:nvSpPr>
          <p:cNvPr id="14" name="TextBox 13">
            <a:extLst>
              <a:ext uri="{FF2B5EF4-FFF2-40B4-BE49-F238E27FC236}">
                <a16:creationId xmlns:a16="http://schemas.microsoft.com/office/drawing/2014/main" id="{37DFBD58-EBE7-4559-B10F-4789E8148855}"/>
              </a:ext>
            </a:extLst>
          </p:cNvPr>
          <p:cNvSpPr txBox="1"/>
          <p:nvPr/>
        </p:nvSpPr>
        <p:spPr>
          <a:xfrm>
            <a:off x="1066534" y="1207209"/>
            <a:ext cx="1021106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Academic Misconduct – Using an AI tool to gain an unfair academic advantage by misrepresenting its work as your own (i.e. using ghost writers including AI).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University is committed to equipping our students with the ethical and critical skills they will need to use AI tools responsibly in their future careers.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8171C"/>
                </a:solidFill>
                <a:effectLst/>
                <a:uLnTx/>
                <a:uFillTx/>
                <a:latin typeface="Tahoma" panose="020B0604030504040204" pitchFamily="34" charset="0"/>
                <a:ea typeface="Tahoma" panose="020B0604030504040204" pitchFamily="34" charset="0"/>
                <a:cs typeface="Tahoma" panose="020B0604030504040204" pitchFamily="34" charset="0"/>
              </a:rPr>
              <a:t>Students should make use of formative assessments, </a:t>
            </a:r>
            <a:r>
              <a:rPr kumimoji="0" lang="en-GB" sz="2400" b="1" i="0" u="sng" strike="noStrike" kern="1200" cap="none" spc="0" normalizeH="0" baseline="0" noProof="0" dirty="0">
                <a:ln>
                  <a:noFill/>
                </a:ln>
                <a:solidFill>
                  <a:srgbClr val="0068B3"/>
                </a:solidFill>
                <a:effectLst/>
                <a:uLnTx/>
                <a:uFillTx/>
                <a:latin typeface="Tahoma" panose="020B0604030504040204" pitchFamily="34" charset="0"/>
                <a:ea typeface="Tahoma" panose="020B0604030504040204" pitchFamily="34" charset="0"/>
                <a:cs typeface="Tahoma" panose="020B0604030504040204" pitchFamily="34" charset="0"/>
                <a:hlinkClick r:id="rId3"/>
              </a:rPr>
              <a:t>subject librarians</a:t>
            </a:r>
            <a:r>
              <a:rPr kumimoji="0" lang="en-GB" sz="2400" b="0" i="0" u="none" strike="noStrike" kern="1200" cap="none" spc="0" normalizeH="0" baseline="0" noProof="0" dirty="0">
                <a:ln>
                  <a:noFill/>
                </a:ln>
                <a:solidFill>
                  <a:srgbClr val="18171C"/>
                </a:solidFill>
                <a:effectLst/>
                <a:uLnTx/>
                <a:uFillTx/>
                <a:latin typeface="Tahoma" panose="020B0604030504040204" pitchFamily="34" charset="0"/>
                <a:ea typeface="Tahoma" panose="020B0604030504040204" pitchFamily="34" charset="0"/>
                <a:cs typeface="Tahoma" panose="020B0604030504040204" pitchFamily="34" charset="0"/>
              </a:rPr>
              <a:t>, the </a:t>
            </a:r>
            <a:r>
              <a:rPr kumimoji="0" lang="en-GB" sz="2400" b="1" i="0" u="sng" strike="noStrike" kern="1200" cap="none" spc="0" normalizeH="0" baseline="0" noProof="0" dirty="0">
                <a:ln>
                  <a:noFill/>
                </a:ln>
                <a:solidFill>
                  <a:srgbClr val="0068B3"/>
                </a:solidFill>
                <a:effectLst/>
                <a:uLnTx/>
                <a:uFillTx/>
                <a:latin typeface="Tahoma" panose="020B0604030504040204" pitchFamily="34" charset="0"/>
                <a:ea typeface="Tahoma" panose="020B0604030504040204" pitchFamily="34" charset="0"/>
                <a:cs typeface="Tahoma" panose="020B0604030504040204" pitchFamily="34" charset="0"/>
                <a:hlinkClick r:id="rId4"/>
              </a:rPr>
              <a:t>Study Support Team</a:t>
            </a:r>
            <a:r>
              <a:rPr kumimoji="0" lang="en-GB" sz="2400" b="0" i="0" u="none" strike="noStrike" kern="1200" cap="none" spc="0" normalizeH="0" baseline="0" noProof="0" dirty="0">
                <a:ln>
                  <a:noFill/>
                </a:ln>
                <a:solidFill>
                  <a:srgbClr val="18171C"/>
                </a:solidFill>
                <a:effectLst/>
                <a:uLnTx/>
                <a:uFillTx/>
                <a:latin typeface="Tahoma" panose="020B0604030504040204" pitchFamily="34" charset="0"/>
                <a:ea typeface="Tahoma" panose="020B0604030504040204" pitchFamily="34" charset="0"/>
                <a:cs typeface="Tahoma" panose="020B0604030504040204" pitchFamily="34" charset="0"/>
              </a:rPr>
              <a:t>, and the academic experts at their school or college to develop Academic Integrity skills (including referencing and citation). </a:t>
            </a:r>
            <a:endPar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17333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98401C-5107-7F6A-3005-462EBBADAB1A}"/>
              </a:ext>
            </a:extLst>
          </p:cNvPr>
          <p:cNvSpPr txBox="1"/>
          <p:nvPr/>
        </p:nvSpPr>
        <p:spPr>
          <a:xfrm>
            <a:off x="750344" y="467621"/>
            <a:ext cx="10191564" cy="590931"/>
          </a:xfrm>
          <a:prstGeom prst="rect">
            <a:avLst/>
          </a:prstGeom>
          <a:noFill/>
        </p:spPr>
        <p:txBody>
          <a:bodyPr wrap="square">
            <a:spAutoFit/>
          </a:bodyPr>
          <a:lstStyle/>
          <a:p>
            <a:pPr>
              <a:lnSpc>
                <a:spcPct val="90000"/>
              </a:lnSpc>
              <a:spcBef>
                <a:spcPct val="0"/>
              </a:spcBef>
            </a:pPr>
            <a:r>
              <a:rPr lang="en-GB" sz="3600" b="1" dirty="0">
                <a:solidFill>
                  <a:srgbClr val="0070C0"/>
                </a:solidFill>
                <a:latin typeface="Avenir Next LT Pro" panose="020B0504020202020204" pitchFamily="34" charset="0"/>
                <a:ea typeface="+mj-ea"/>
                <a:cs typeface="+mj-cs"/>
              </a:rPr>
              <a:t>More AI tools</a:t>
            </a:r>
          </a:p>
        </p:txBody>
      </p:sp>
      <p:sp>
        <p:nvSpPr>
          <p:cNvPr id="6" name="TextBox 5">
            <a:extLst>
              <a:ext uri="{FF2B5EF4-FFF2-40B4-BE49-F238E27FC236}">
                <a16:creationId xmlns:a16="http://schemas.microsoft.com/office/drawing/2014/main" id="{920F6588-0484-02BD-BF18-901CB65ABE86}"/>
              </a:ext>
            </a:extLst>
          </p:cNvPr>
          <p:cNvSpPr txBox="1"/>
          <p:nvPr/>
        </p:nvSpPr>
        <p:spPr>
          <a:xfrm>
            <a:off x="870705" y="1191639"/>
            <a:ext cx="10511998" cy="4832092"/>
          </a:xfrm>
          <a:prstGeom prst="rect">
            <a:avLst/>
          </a:prstGeom>
          <a:noFill/>
          <a:ln w="31750">
            <a:solidFill>
              <a:srgbClr val="C00000"/>
            </a:solidFill>
          </a:ln>
        </p:spPr>
        <p:txBody>
          <a:bodyPr wrap="square" rtlCol="0">
            <a:spAutoFit/>
          </a:bodyPr>
          <a:lstStyle/>
          <a:p>
            <a:pPr marL="457200" indent="-457200">
              <a:buFont typeface="+mj-lt"/>
              <a:buAutoNum type="arabicPeriod"/>
            </a:pPr>
            <a:r>
              <a:rPr lang="en-GB" sz="2200" dirty="0">
                <a:solidFill>
                  <a:srgbClr val="660033"/>
                </a:solidFill>
                <a:latin typeface="Arial" panose="020B0604020202020204" pitchFamily="34" charset="0"/>
                <a:cs typeface="Arial" panose="020B0604020202020204" pitchFamily="34" charset="0"/>
              </a:rPr>
              <a:t>Consensus</a:t>
            </a:r>
            <a:r>
              <a:rPr lang="en-GB" sz="2200" dirty="0">
                <a:solidFill>
                  <a:srgbClr val="002060"/>
                </a:solidFill>
                <a:latin typeface="Arial" panose="020B0604020202020204" pitchFamily="34" charset="0"/>
                <a:cs typeface="Arial" panose="020B0604020202020204" pitchFamily="34" charset="0"/>
              </a:rPr>
              <a:t> - search engine that uses AI to find insights in the form of summarized conclusions from research studies</a:t>
            </a:r>
          </a:p>
          <a:p>
            <a:pPr marL="457200" indent="-457200">
              <a:buFont typeface="+mj-lt"/>
              <a:buAutoNum type="arabicPeriod"/>
            </a:pPr>
            <a:r>
              <a:rPr lang="en-GB" sz="2200" dirty="0" err="1">
                <a:solidFill>
                  <a:srgbClr val="660033"/>
                </a:solidFill>
                <a:latin typeface="Arial" panose="020B0604020202020204" pitchFamily="34" charset="0"/>
                <a:cs typeface="Arial" panose="020B0604020202020204" pitchFamily="34" charset="0"/>
              </a:rPr>
              <a:t>Scispace</a:t>
            </a:r>
            <a:r>
              <a:rPr lang="en-GB" sz="2200" b="1" dirty="0">
                <a:solidFill>
                  <a:srgbClr val="002060"/>
                </a:solidFill>
                <a:latin typeface="Arial" panose="020B0604020202020204" pitchFamily="34" charset="0"/>
                <a:cs typeface="Arial" panose="020B0604020202020204" pitchFamily="34" charset="0"/>
              </a:rPr>
              <a:t> - </a:t>
            </a:r>
            <a:r>
              <a:rPr lang="en-GB" sz="2200" dirty="0">
                <a:solidFill>
                  <a:srgbClr val="002060"/>
                </a:solidFill>
                <a:latin typeface="Arial" panose="020B0604020202020204" pitchFamily="34" charset="0"/>
                <a:cs typeface="Arial" panose="020B0604020202020204" pitchFamily="34" charset="0"/>
              </a:rPr>
              <a:t>understand research papers better, ask questions , extract data and paraphrase, useful for science</a:t>
            </a:r>
          </a:p>
          <a:p>
            <a:pPr marL="457200" indent="-457200">
              <a:buFont typeface="+mj-lt"/>
              <a:buAutoNum type="arabicPeriod"/>
            </a:pPr>
            <a:r>
              <a:rPr lang="en-GB" sz="2200" dirty="0">
                <a:solidFill>
                  <a:srgbClr val="660033"/>
                </a:solidFill>
                <a:latin typeface="Arial" panose="020B0604020202020204" pitchFamily="34" charset="0"/>
                <a:cs typeface="Arial" panose="020B0604020202020204" pitchFamily="34" charset="0"/>
              </a:rPr>
              <a:t>Semantic scholar </a:t>
            </a:r>
            <a:r>
              <a:rPr lang="en-GB" sz="2200" b="1" dirty="0">
                <a:solidFill>
                  <a:srgbClr val="002060"/>
                </a:solidFill>
                <a:latin typeface="Arial" panose="020B0604020202020204" pitchFamily="34" charset="0"/>
                <a:cs typeface="Arial" panose="020B0604020202020204" pitchFamily="34" charset="0"/>
              </a:rPr>
              <a:t>- </a:t>
            </a:r>
            <a:r>
              <a:rPr lang="en-GB" sz="2200" dirty="0">
                <a:solidFill>
                  <a:srgbClr val="002060"/>
                </a:solidFill>
                <a:latin typeface="Arial" panose="020B0604020202020204" pitchFamily="34" charset="0"/>
                <a:cs typeface="Arial" panose="020B0604020202020204" pitchFamily="34" charset="0"/>
              </a:rPr>
              <a:t>scientific literature, highlights important elements of the paper</a:t>
            </a:r>
          </a:p>
          <a:p>
            <a:pPr marL="457200" indent="-457200">
              <a:buFont typeface="+mj-lt"/>
              <a:buAutoNum type="arabicPeriod"/>
            </a:pPr>
            <a:r>
              <a:rPr lang="en-GB" sz="2200" dirty="0">
                <a:solidFill>
                  <a:srgbClr val="660033"/>
                </a:solidFill>
                <a:latin typeface="Arial" panose="020B0604020202020204" pitchFamily="34" charset="0"/>
                <a:cs typeface="Arial" panose="020B0604020202020204" pitchFamily="34" charset="0"/>
              </a:rPr>
              <a:t>Iris AI </a:t>
            </a:r>
            <a:r>
              <a:rPr lang="en-GB" sz="2200" b="1" dirty="0">
                <a:solidFill>
                  <a:srgbClr val="002060"/>
                </a:solidFill>
                <a:latin typeface="Arial" panose="020B0604020202020204" pitchFamily="34" charset="0"/>
                <a:cs typeface="Arial" panose="020B0604020202020204" pitchFamily="34" charset="0"/>
              </a:rPr>
              <a:t>- </a:t>
            </a:r>
            <a:r>
              <a:rPr lang="en-GB" sz="2200" dirty="0">
                <a:solidFill>
                  <a:srgbClr val="002060"/>
                </a:solidFill>
                <a:latin typeface="Arial" panose="020B0604020202020204" pitchFamily="34" charset="0"/>
                <a:cs typeface="Arial" panose="020B0604020202020204" pitchFamily="34" charset="0"/>
              </a:rPr>
              <a:t>Smart search, data extraction and summaries</a:t>
            </a:r>
          </a:p>
          <a:p>
            <a:pPr marL="457200" indent="-457200">
              <a:buFont typeface="+mj-lt"/>
              <a:buAutoNum type="arabicPeriod"/>
            </a:pPr>
            <a:r>
              <a:rPr lang="it-IT" sz="2200" dirty="0">
                <a:solidFill>
                  <a:srgbClr val="660033"/>
                </a:solidFill>
                <a:latin typeface="Arial" panose="020B0604020202020204" pitchFamily="34" charset="0"/>
                <a:cs typeface="Arial" panose="020B0604020202020204" pitchFamily="34" charset="0"/>
              </a:rPr>
              <a:t>HyperWrite’s AI Literature Review Generator</a:t>
            </a:r>
            <a:r>
              <a:rPr lang="it-IT" sz="2200" b="1" dirty="0">
                <a:solidFill>
                  <a:srgbClr val="111111"/>
                </a:solidFill>
                <a:highlight>
                  <a:srgbClr val="FFFFFF"/>
                </a:highlight>
                <a:latin typeface="Arial" panose="020B0604020202020204" pitchFamily="34" charset="0"/>
                <a:cs typeface="Arial" panose="020B0604020202020204" pitchFamily="34" charset="0"/>
              </a:rPr>
              <a:t> - </a:t>
            </a:r>
            <a:r>
              <a:rPr lang="en-GB" sz="2200" dirty="0">
                <a:solidFill>
                  <a:srgbClr val="002060"/>
                </a:solidFill>
                <a:latin typeface="Arial" panose="020B0604020202020204" pitchFamily="34" charset="0"/>
                <a:cs typeface="Arial" panose="020B0604020202020204" pitchFamily="34" charset="0"/>
              </a:rPr>
              <a:t>creation of literature reviews.</a:t>
            </a:r>
          </a:p>
          <a:p>
            <a:pPr marL="457200" indent="-457200">
              <a:buFont typeface="+mj-lt"/>
              <a:buAutoNum type="arabicPeriod"/>
            </a:pPr>
            <a:r>
              <a:rPr lang="en-GB" sz="2200" dirty="0">
                <a:solidFill>
                  <a:srgbClr val="660033"/>
                </a:solidFill>
                <a:latin typeface="Arial" panose="020B0604020202020204" pitchFamily="34" charset="0"/>
                <a:cs typeface="Arial" panose="020B0604020202020204" pitchFamily="34" charset="0"/>
              </a:rPr>
              <a:t>Asreview.nl </a:t>
            </a:r>
            <a:r>
              <a:rPr lang="en-GB" sz="2200" b="1" dirty="0">
                <a:solidFill>
                  <a:srgbClr val="002060"/>
                </a:solidFill>
                <a:latin typeface="Arial" panose="020B0604020202020204" pitchFamily="34" charset="0"/>
                <a:cs typeface="Arial" panose="020B0604020202020204" pitchFamily="34" charset="0"/>
              </a:rPr>
              <a:t>- </a:t>
            </a:r>
            <a:r>
              <a:rPr lang="en-GB" sz="2200" dirty="0">
                <a:solidFill>
                  <a:srgbClr val="002060"/>
                </a:solidFill>
                <a:latin typeface="Arial" panose="020B0604020202020204" pitchFamily="34" charset="0"/>
                <a:cs typeface="Arial" panose="020B0604020202020204" pitchFamily="34" charset="0"/>
              </a:rPr>
              <a:t>Systematic reviews</a:t>
            </a:r>
          </a:p>
          <a:p>
            <a:pPr marL="457200" indent="-457200">
              <a:buFont typeface="+mj-lt"/>
              <a:buAutoNum type="arabicPeriod"/>
            </a:pPr>
            <a:r>
              <a:rPr lang="en-GB" sz="2200" dirty="0">
                <a:solidFill>
                  <a:srgbClr val="660033"/>
                </a:solidFill>
                <a:latin typeface="Arial" panose="020B0604020202020204" pitchFamily="34" charset="0"/>
                <a:cs typeface="Arial" panose="020B0604020202020204" pitchFamily="34" charset="0"/>
              </a:rPr>
              <a:t>Microsoft Power BI </a:t>
            </a:r>
            <a:r>
              <a:rPr lang="en-GB" sz="2200" dirty="0">
                <a:solidFill>
                  <a:srgbClr val="002060"/>
                </a:solidFill>
                <a:latin typeface="Arial" panose="020B0604020202020204" pitchFamily="34" charset="0"/>
                <a:cs typeface="Arial" panose="020B0604020202020204" pitchFamily="34" charset="0"/>
              </a:rPr>
              <a:t>- a collection of software services, apps, and connectors </a:t>
            </a:r>
          </a:p>
          <a:p>
            <a:pPr marL="457200" indent="-457200">
              <a:buFont typeface="+mj-lt"/>
              <a:buAutoNum type="arabicPeriod"/>
            </a:pPr>
            <a:r>
              <a:rPr lang="en-GB" sz="2200" dirty="0" err="1">
                <a:solidFill>
                  <a:srgbClr val="660033"/>
                </a:solidFill>
                <a:latin typeface="Arial" panose="020B0604020202020204" pitchFamily="34" charset="0"/>
                <a:cs typeface="Arial" panose="020B0604020202020204" pitchFamily="34" charset="0"/>
              </a:rPr>
              <a:t>Akkio</a:t>
            </a:r>
            <a:r>
              <a:rPr lang="en-GB" sz="2200" dirty="0">
                <a:solidFill>
                  <a:srgbClr val="660033"/>
                </a:solidFill>
                <a:latin typeface="Arial" panose="020B0604020202020204" pitchFamily="34" charset="0"/>
                <a:cs typeface="Arial" panose="020B0604020202020204" pitchFamily="34" charset="0"/>
              </a:rPr>
              <a:t> - </a:t>
            </a:r>
            <a:r>
              <a:rPr lang="en-GB" sz="2200" dirty="0">
                <a:solidFill>
                  <a:srgbClr val="002060"/>
                </a:solidFill>
                <a:latin typeface="Arial" panose="020B0604020202020204" pitchFamily="34" charset="0"/>
                <a:cs typeface="Arial" panose="020B0604020202020204" pitchFamily="34" charset="0"/>
              </a:rPr>
              <a:t>aimed at beginners, a business analytics and forecasting tool for users to </a:t>
            </a:r>
            <a:r>
              <a:rPr lang="en-GB" sz="2200" dirty="0" err="1">
                <a:solidFill>
                  <a:srgbClr val="002060"/>
                </a:solidFill>
                <a:latin typeface="Arial" panose="020B0604020202020204" pitchFamily="34" charset="0"/>
                <a:cs typeface="Arial" panose="020B0604020202020204" pitchFamily="34" charset="0"/>
              </a:rPr>
              <a:t>analyze</a:t>
            </a:r>
            <a:r>
              <a:rPr lang="en-GB" sz="2200" dirty="0">
                <a:solidFill>
                  <a:srgbClr val="002060"/>
                </a:solidFill>
                <a:latin typeface="Arial" panose="020B0604020202020204" pitchFamily="34" charset="0"/>
                <a:cs typeface="Arial" panose="020B0604020202020204" pitchFamily="34" charset="0"/>
              </a:rPr>
              <a:t> their data and predict potential outcomes. </a:t>
            </a:r>
          </a:p>
          <a:p>
            <a:pPr marL="457200" indent="-457200">
              <a:buFont typeface="+mj-lt"/>
              <a:buAutoNum type="arabicPeriod"/>
            </a:pPr>
            <a:r>
              <a:rPr lang="en-GB" sz="2200" dirty="0" err="1">
                <a:solidFill>
                  <a:srgbClr val="660033"/>
                </a:solidFill>
                <a:latin typeface="Arial" panose="020B0604020202020204" pitchFamily="34" charset="0"/>
                <a:cs typeface="Arial" panose="020B0604020202020204" pitchFamily="34" charset="0"/>
              </a:rPr>
              <a:t>Monkeylearn</a:t>
            </a:r>
            <a:r>
              <a:rPr lang="en-GB" sz="2200" dirty="0">
                <a:solidFill>
                  <a:srgbClr val="660033"/>
                </a:solidFill>
                <a:latin typeface="Arial" panose="020B0604020202020204" pitchFamily="34" charset="0"/>
                <a:cs typeface="Arial" panose="020B0604020202020204" pitchFamily="34" charset="0"/>
              </a:rPr>
              <a:t> - </a:t>
            </a:r>
            <a:r>
              <a:rPr lang="en-GB" sz="2200" dirty="0">
                <a:solidFill>
                  <a:srgbClr val="002060"/>
                </a:solidFill>
                <a:latin typeface="Arial" panose="020B0604020202020204" pitchFamily="34" charset="0"/>
                <a:cs typeface="Arial" panose="020B0604020202020204" pitchFamily="34" charset="0"/>
              </a:rPr>
              <a:t>no-coding platform that uses AI data analysis features to help users visualize and rearrange their data.  </a:t>
            </a:r>
          </a:p>
        </p:txBody>
      </p:sp>
    </p:spTree>
    <p:extLst>
      <p:ext uri="{BB962C8B-B14F-4D97-AF65-F5344CB8AC3E}">
        <p14:creationId xmlns:p14="http://schemas.microsoft.com/office/powerpoint/2010/main" val="379540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000" fill="hold"/>
                                        <p:tgtEl>
                                          <p:spTgt spid="6"/>
                                        </p:tgtEl>
                                        <p:attrNameLst>
                                          <p:attrName>ppt_x</p:attrName>
                                        </p:attrNameLst>
                                      </p:cBhvr>
                                      <p:tavLst>
                                        <p:tav tm="0">
                                          <p:val>
                                            <p:strVal val="#ppt_x"/>
                                          </p:val>
                                        </p:tav>
                                        <p:tav tm="100000">
                                          <p:val>
                                            <p:strVal val="#ppt_x"/>
                                          </p:val>
                                        </p:tav>
                                      </p:tavLst>
                                    </p:anim>
                                    <p:anim calcmode="lin" valueType="num">
                                      <p:cBhvr additive="base">
                                        <p:cTn id="13"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98401C-5107-7F6A-3005-462EBBADAB1A}"/>
              </a:ext>
            </a:extLst>
          </p:cNvPr>
          <p:cNvSpPr txBox="1"/>
          <p:nvPr/>
        </p:nvSpPr>
        <p:spPr>
          <a:xfrm>
            <a:off x="798991" y="573317"/>
            <a:ext cx="10665422" cy="590931"/>
          </a:xfrm>
          <a:prstGeom prst="rect">
            <a:avLst/>
          </a:prstGeom>
          <a:noFill/>
        </p:spPr>
        <p:txBody>
          <a:bodyPr wrap="square">
            <a:spAutoFit/>
          </a:bodyPr>
          <a:lstStyle/>
          <a:p>
            <a:pPr>
              <a:lnSpc>
                <a:spcPct val="90000"/>
              </a:lnSpc>
              <a:spcBef>
                <a:spcPct val="0"/>
              </a:spcBef>
            </a:pPr>
            <a:r>
              <a:rPr lang="en-GB" sz="3600" b="1" dirty="0">
                <a:solidFill>
                  <a:srgbClr val="0070C0"/>
                </a:solidFill>
                <a:latin typeface="Avenir Next LT Pro" panose="020B0504020202020204" pitchFamily="34" charset="0"/>
                <a:ea typeface="+mj-ea"/>
                <a:cs typeface="+mj-cs"/>
              </a:rPr>
              <a:t>Still more AI tools</a:t>
            </a:r>
          </a:p>
        </p:txBody>
      </p:sp>
      <p:sp>
        <p:nvSpPr>
          <p:cNvPr id="6" name="TextBox 5">
            <a:extLst>
              <a:ext uri="{FF2B5EF4-FFF2-40B4-BE49-F238E27FC236}">
                <a16:creationId xmlns:a16="http://schemas.microsoft.com/office/drawing/2014/main" id="{920F6588-0484-02BD-BF18-901CB65ABE86}"/>
              </a:ext>
            </a:extLst>
          </p:cNvPr>
          <p:cNvSpPr txBox="1"/>
          <p:nvPr/>
        </p:nvSpPr>
        <p:spPr>
          <a:xfrm>
            <a:off x="1162554" y="1262795"/>
            <a:ext cx="9449334" cy="5021888"/>
          </a:xfrm>
          <a:prstGeom prst="rect">
            <a:avLst/>
          </a:prstGeom>
          <a:noFill/>
          <a:ln w="31750">
            <a:solidFill>
              <a:srgbClr val="C00000"/>
            </a:solidFill>
          </a:ln>
        </p:spPr>
        <p:txBody>
          <a:bodyPr wrap="square" rtlCol="0">
            <a:spAutoFit/>
          </a:bodyPr>
          <a:lstStyle/>
          <a:p>
            <a:pPr marL="457200" indent="-457200">
              <a:buFont typeface="+mj-lt"/>
              <a:buAutoNum type="arabicPeriod"/>
            </a:pPr>
            <a:r>
              <a:rPr lang="en-GB" sz="2200" dirty="0">
                <a:solidFill>
                  <a:srgbClr val="660033"/>
                </a:solidFill>
                <a:latin typeface="Arial" panose="020B0604020202020204" pitchFamily="34" charset="0"/>
                <a:cs typeface="Arial" panose="020B0604020202020204" pitchFamily="34" charset="0"/>
              </a:rPr>
              <a:t>AI Image generator </a:t>
            </a:r>
            <a:r>
              <a:rPr lang="en-GB" sz="2000" dirty="0">
                <a:solidFill>
                  <a:srgbClr val="002060"/>
                </a:solidFill>
                <a:latin typeface="Arial" panose="020B0604020202020204" pitchFamily="34" charset="0"/>
                <a:cs typeface="Arial" panose="020B0604020202020204" pitchFamily="34" charset="0"/>
              </a:rPr>
              <a:t>– visualises your description, turns text into images, includes image extender and voice changer</a:t>
            </a:r>
          </a:p>
          <a:p>
            <a:pPr marL="457200" indent="-457200">
              <a:buFont typeface="+mj-lt"/>
              <a:buAutoNum type="arabicPeriod"/>
            </a:pPr>
            <a:r>
              <a:rPr lang="en-GB" sz="2200" dirty="0" err="1">
                <a:solidFill>
                  <a:srgbClr val="660033"/>
                </a:solidFill>
                <a:latin typeface="Arial" panose="020B0604020202020204" pitchFamily="34" charset="0"/>
                <a:cs typeface="Arial" panose="020B0604020202020204" pitchFamily="34" charset="0"/>
              </a:rPr>
              <a:t>Videoleap</a:t>
            </a:r>
            <a:r>
              <a:rPr lang="en-GB" sz="2200" dirty="0">
                <a:solidFill>
                  <a:srgbClr val="660033"/>
                </a:solidFill>
                <a:latin typeface="Arial" panose="020B0604020202020204" pitchFamily="34" charset="0"/>
                <a:cs typeface="Arial" panose="020B0604020202020204" pitchFamily="34" charset="0"/>
              </a:rPr>
              <a:t> – </a:t>
            </a:r>
            <a:r>
              <a:rPr lang="en-GB" sz="2000" dirty="0">
                <a:solidFill>
                  <a:srgbClr val="002060"/>
                </a:solidFill>
                <a:latin typeface="Arial" panose="020B0604020202020204" pitchFamily="34" charset="0"/>
                <a:cs typeface="Arial" panose="020B0604020202020204" pitchFamily="34" charset="0"/>
              </a:rPr>
              <a:t>Use video editing tools to turn AI generated images as videos for a project</a:t>
            </a:r>
          </a:p>
          <a:p>
            <a:pPr marL="457200" indent="-457200">
              <a:buFont typeface="+mj-lt"/>
              <a:buAutoNum type="arabicPeriod"/>
            </a:pPr>
            <a:r>
              <a:rPr lang="en-GB" sz="2200" dirty="0" err="1">
                <a:solidFill>
                  <a:srgbClr val="660033"/>
                </a:solidFill>
                <a:latin typeface="Arial" panose="020B0604020202020204" pitchFamily="34" charset="0"/>
                <a:cs typeface="Arial" panose="020B0604020202020204" pitchFamily="34" charset="0"/>
              </a:rPr>
              <a:t>Fotor</a:t>
            </a:r>
            <a:r>
              <a:rPr lang="en-GB" sz="2000" dirty="0">
                <a:solidFill>
                  <a:srgbClr val="002060"/>
                </a:solidFill>
                <a:latin typeface="Arial" panose="020B0604020202020204" pitchFamily="34" charset="0"/>
                <a:cs typeface="Arial" panose="020B0604020202020204" pitchFamily="34" charset="0"/>
              </a:rPr>
              <a:t> – Free AI image generator, includes background remover, enlarger, photo enhancer and photo effects</a:t>
            </a:r>
          </a:p>
          <a:p>
            <a:pPr marL="457200" indent="-457200">
              <a:buFont typeface="+mj-lt"/>
              <a:buAutoNum type="arabicPeriod"/>
            </a:pPr>
            <a:r>
              <a:rPr lang="en-GB" sz="2200" dirty="0">
                <a:solidFill>
                  <a:srgbClr val="660033"/>
                </a:solidFill>
                <a:latin typeface="Arial" panose="020B0604020202020204" pitchFamily="34" charset="0"/>
                <a:cs typeface="Arial" panose="020B0604020202020204" pitchFamily="34" charset="0"/>
              </a:rPr>
              <a:t>Design AI - </a:t>
            </a:r>
            <a:r>
              <a:rPr lang="en-GB" sz="2000" dirty="0">
                <a:solidFill>
                  <a:srgbClr val="002060"/>
                </a:solidFill>
                <a:latin typeface="Arial" panose="020B0604020202020204" pitchFamily="34" charset="0"/>
                <a:cs typeface="Arial" panose="020B0604020202020204" pitchFamily="34" charset="0"/>
              </a:rPr>
              <a:t>graphic design platform to create logos, videos, banners, and </a:t>
            </a:r>
            <a:r>
              <a:rPr lang="en-GB" sz="2000" dirty="0" err="1">
                <a:solidFill>
                  <a:srgbClr val="002060"/>
                </a:solidFill>
                <a:latin typeface="Arial" panose="020B0604020202020204" pitchFamily="34" charset="0"/>
                <a:cs typeface="Arial" panose="020B0604020202020204" pitchFamily="34" charset="0"/>
              </a:rPr>
              <a:t>mockups</a:t>
            </a:r>
            <a:r>
              <a:rPr lang="en-GB" sz="2000" dirty="0">
                <a:solidFill>
                  <a:srgbClr val="002060"/>
                </a:solidFill>
                <a:latin typeface="Arial" panose="020B0604020202020204" pitchFamily="34" charset="0"/>
                <a:cs typeface="Arial" panose="020B0604020202020204" pitchFamily="34" charset="0"/>
              </a:rPr>
              <a:t> by filling a questionnaire</a:t>
            </a:r>
          </a:p>
          <a:p>
            <a:pPr marL="457200" indent="-457200">
              <a:buFont typeface="+mj-lt"/>
              <a:buAutoNum type="arabicPeriod"/>
            </a:pPr>
            <a:r>
              <a:rPr lang="en-GB" sz="2200" dirty="0" err="1">
                <a:solidFill>
                  <a:srgbClr val="660033"/>
                </a:solidFill>
                <a:latin typeface="Arial" panose="020B0604020202020204" pitchFamily="34" charset="0"/>
                <a:cs typeface="Arial" panose="020B0604020202020204" pitchFamily="34" charset="0"/>
              </a:rPr>
              <a:t>Autoenhance</a:t>
            </a:r>
            <a:r>
              <a:rPr lang="en-GB" sz="2200" dirty="0">
                <a:solidFill>
                  <a:srgbClr val="660033"/>
                </a:solidFill>
                <a:latin typeface="Arial" panose="020B0604020202020204" pitchFamily="34" charset="0"/>
                <a:cs typeface="Arial" panose="020B0604020202020204" pitchFamily="34" charset="0"/>
              </a:rPr>
              <a:t> AI </a:t>
            </a:r>
            <a:r>
              <a:rPr lang="en-GB" sz="2000" dirty="0">
                <a:solidFill>
                  <a:srgbClr val="002060"/>
                </a:solidFill>
                <a:latin typeface="Arial" panose="020B0604020202020204" pitchFamily="34" charset="0"/>
                <a:cs typeface="Arial" panose="020B0604020202020204" pitchFamily="34" charset="0"/>
              </a:rPr>
              <a:t>– provides sky replacement, perspective correction and image relighting</a:t>
            </a:r>
          </a:p>
          <a:p>
            <a:pPr marL="457200" indent="-457200">
              <a:buFont typeface="+mj-lt"/>
              <a:buAutoNum type="arabicPeriod"/>
            </a:pPr>
            <a:r>
              <a:rPr lang="en-GB" sz="2200" dirty="0" err="1">
                <a:solidFill>
                  <a:srgbClr val="660033"/>
                </a:solidFill>
                <a:latin typeface="Arial" panose="020B0604020202020204" pitchFamily="34" charset="0"/>
                <a:cs typeface="Arial" panose="020B0604020202020204" pitchFamily="34" charset="0"/>
              </a:rPr>
              <a:t>Khroma</a:t>
            </a:r>
            <a:r>
              <a:rPr lang="en-GB" sz="2200" dirty="0">
                <a:solidFill>
                  <a:srgbClr val="660033"/>
                </a:solidFill>
                <a:latin typeface="Arial" panose="020B0604020202020204" pitchFamily="34" charset="0"/>
                <a:cs typeface="Arial" panose="020B0604020202020204" pitchFamily="34" charset="0"/>
              </a:rPr>
              <a:t> - </a:t>
            </a:r>
            <a:r>
              <a:rPr lang="en-GB" sz="2000" dirty="0">
                <a:solidFill>
                  <a:srgbClr val="002060"/>
                </a:solidFill>
                <a:latin typeface="Arial" panose="020B0604020202020204" pitchFamily="34" charset="0"/>
                <a:cs typeface="Arial" panose="020B0604020202020204" pitchFamily="34" charset="0"/>
              </a:rPr>
              <a:t>learns your </a:t>
            </a:r>
            <a:r>
              <a:rPr lang="en-GB" sz="2000" dirty="0" err="1">
                <a:solidFill>
                  <a:srgbClr val="002060"/>
                </a:solidFill>
                <a:latin typeface="Arial" panose="020B0604020202020204" pitchFamily="34" charset="0"/>
                <a:cs typeface="Arial" panose="020B0604020202020204" pitchFamily="34" charset="0"/>
              </a:rPr>
              <a:t>color</a:t>
            </a:r>
            <a:r>
              <a:rPr lang="en-GB" sz="2000" dirty="0">
                <a:solidFill>
                  <a:srgbClr val="002060"/>
                </a:solidFill>
                <a:latin typeface="Arial" panose="020B0604020202020204" pitchFamily="34" charset="0"/>
                <a:cs typeface="Arial" panose="020B0604020202020204" pitchFamily="34" charset="0"/>
              </a:rPr>
              <a:t> preference and create your own </a:t>
            </a:r>
            <a:r>
              <a:rPr lang="en-GB" sz="2000" dirty="0" err="1">
                <a:solidFill>
                  <a:srgbClr val="002060"/>
                </a:solidFill>
                <a:latin typeface="Arial" panose="020B0604020202020204" pitchFamily="34" charset="0"/>
                <a:cs typeface="Arial" panose="020B0604020202020204" pitchFamily="34" charset="0"/>
              </a:rPr>
              <a:t>color</a:t>
            </a:r>
            <a:r>
              <a:rPr lang="en-GB" sz="2000" dirty="0">
                <a:solidFill>
                  <a:srgbClr val="002060"/>
                </a:solidFill>
                <a:latin typeface="Arial" panose="020B0604020202020204" pitchFamily="34" charset="0"/>
                <a:cs typeface="Arial" panose="020B0604020202020204" pitchFamily="34" charset="0"/>
              </a:rPr>
              <a:t> palette., learns your colour choices by asking you to select 50 colours you like</a:t>
            </a:r>
          </a:p>
          <a:p>
            <a:pPr marL="457200" indent="-457200">
              <a:lnSpc>
                <a:spcPts val="2940"/>
              </a:lnSpc>
              <a:buFont typeface="+mj-lt"/>
              <a:buAutoNum type="arabicPeriod"/>
            </a:pPr>
            <a:r>
              <a:rPr lang="en-GB" sz="2000" dirty="0" err="1">
                <a:solidFill>
                  <a:srgbClr val="660033"/>
                </a:solidFill>
                <a:latin typeface="Arial" panose="020B0604020202020204" pitchFamily="34" charset="0"/>
                <a:cs typeface="Arial" panose="020B0604020202020204" pitchFamily="34" charset="0"/>
              </a:rPr>
              <a:t>Uizard</a:t>
            </a:r>
            <a:r>
              <a:rPr lang="en-GB" sz="2000" dirty="0">
                <a:solidFill>
                  <a:srgbClr val="660033"/>
                </a:solidFill>
                <a:latin typeface="Arial" panose="020B0604020202020204" pitchFamily="34" charset="0"/>
                <a:cs typeface="Arial" panose="020B0604020202020204" pitchFamily="34" charset="0"/>
              </a:rPr>
              <a:t> AI design automation – </a:t>
            </a:r>
            <a:r>
              <a:rPr lang="en-GB" sz="2000" dirty="0">
                <a:solidFill>
                  <a:srgbClr val="002060"/>
                </a:solidFill>
                <a:latin typeface="Arial" panose="020B0604020202020204" pitchFamily="34" charset="0"/>
                <a:ea typeface="Tahoma" panose="020B0604030504040204" pitchFamily="34" charset="0"/>
                <a:cs typeface="Arial" panose="020B0604020202020204" pitchFamily="34" charset="0"/>
              </a:rPr>
              <a:t>design websites in minutes  </a:t>
            </a:r>
          </a:p>
          <a:p>
            <a:pPr marL="457200" indent="-457200">
              <a:lnSpc>
                <a:spcPts val="2940"/>
              </a:lnSpc>
              <a:buFont typeface="+mj-lt"/>
              <a:buAutoNum type="arabicPeriod"/>
            </a:pPr>
            <a:r>
              <a:rPr lang="en-GB" sz="2000" dirty="0" err="1">
                <a:solidFill>
                  <a:srgbClr val="660033"/>
                </a:solidFill>
                <a:latin typeface="Arial" panose="020B0604020202020204" pitchFamily="34" charset="0"/>
                <a:cs typeface="Arial" panose="020B0604020202020204" pitchFamily="34" charset="0"/>
              </a:rPr>
              <a:t>DeepL</a:t>
            </a:r>
            <a:r>
              <a:rPr lang="en-GB" sz="2000" dirty="0">
                <a:solidFill>
                  <a:srgbClr val="660033"/>
                </a:solidFill>
                <a:latin typeface="Arial" panose="020B0604020202020204" pitchFamily="34" charset="0"/>
                <a:cs typeface="Arial" panose="020B0604020202020204" pitchFamily="34" charset="0"/>
              </a:rPr>
              <a:t>/Google translate - </a:t>
            </a:r>
            <a:r>
              <a:rPr lang="en-GB" sz="2000" dirty="0">
                <a:solidFill>
                  <a:srgbClr val="002060"/>
                </a:solidFill>
                <a:latin typeface="Arial" panose="020B0604020202020204" pitchFamily="34" charset="0"/>
                <a:cs typeface="Arial" panose="020B0604020202020204" pitchFamily="34" charset="0"/>
              </a:rPr>
              <a:t>AI translator preserving meaning and context </a:t>
            </a:r>
          </a:p>
          <a:p>
            <a:pPr marL="457200" indent="-457200">
              <a:buFont typeface="+mj-lt"/>
              <a:buAutoNum type="arabicPeriod"/>
            </a:pPr>
            <a:endParaRPr lang="en-GB" sz="2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078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26CBC7-63C3-273E-3639-98BF45985254}"/>
              </a:ext>
            </a:extLst>
          </p:cNvPr>
          <p:cNvSpPr>
            <a:spLocks noGrp="1"/>
          </p:cNvSpPr>
          <p:nvPr>
            <p:ph type="sldNum" sz="quarter" idx="12"/>
          </p:nvPr>
        </p:nvSpPr>
        <p:spPr/>
        <p:txBody>
          <a:bodyPr/>
          <a:lstStyle/>
          <a:p>
            <a:fld id="{10B37B4D-B1ED-498C-8838-3D6A4F27AD60}" type="slidenum">
              <a:rPr lang="en-GB" smtClean="0"/>
              <a:t>47</a:t>
            </a:fld>
            <a:endParaRPr lang="en-GB"/>
          </a:p>
        </p:txBody>
      </p:sp>
      <p:pic>
        <p:nvPicPr>
          <p:cNvPr id="1026" name="Picture 2">
            <a:extLst>
              <a:ext uri="{FF2B5EF4-FFF2-40B4-BE49-F238E27FC236}">
                <a16:creationId xmlns:a16="http://schemas.microsoft.com/office/drawing/2014/main" id="{04162AD2-45EA-2B0E-D293-BFF9ADE1B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1656" y="1490469"/>
            <a:ext cx="4085489" cy="40549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F1FCE6B-1628-AAE4-4D4E-444B721DDDF5}"/>
              </a:ext>
            </a:extLst>
          </p:cNvPr>
          <p:cNvSpPr txBox="1"/>
          <p:nvPr/>
        </p:nvSpPr>
        <p:spPr>
          <a:xfrm>
            <a:off x="3784063" y="5545393"/>
            <a:ext cx="4623873" cy="369332"/>
          </a:xfrm>
          <a:prstGeom prst="rect">
            <a:avLst/>
          </a:prstGeom>
          <a:noFill/>
        </p:spPr>
        <p:txBody>
          <a:bodyPr wrap="square">
            <a:spAutoFit/>
          </a:bodyPr>
          <a:lstStyle/>
          <a:p>
            <a:r>
              <a:rPr lang="en-GB" b="0" i="0" dirty="0">
                <a:effectLst/>
                <a:highlight>
                  <a:srgbClr val="FFFFFF"/>
                </a:highlight>
                <a:latin typeface="-apple-system"/>
              </a:rPr>
              <a:t>Source: </a:t>
            </a:r>
            <a:r>
              <a:rPr lang="en-GB" b="0" i="0" dirty="0">
                <a:effectLst/>
                <a:highlight>
                  <a:srgbClr val="FFFFFF"/>
                </a:highlight>
                <a:latin typeface="-apple-system"/>
                <a:hlinkClick r:id="rId3"/>
              </a:rPr>
              <a:t>www.createacademyonline.com</a:t>
            </a:r>
            <a:r>
              <a:rPr lang="en-GB" b="0" i="0" dirty="0">
                <a:effectLst/>
                <a:highlight>
                  <a:srgbClr val="FFFFFF"/>
                </a:highlight>
                <a:latin typeface="-apple-system"/>
              </a:rPr>
              <a:t>  </a:t>
            </a:r>
            <a:endParaRPr lang="en-GB" dirty="0"/>
          </a:p>
        </p:txBody>
      </p:sp>
      <p:sp>
        <p:nvSpPr>
          <p:cNvPr id="5" name="TextBox 4">
            <a:extLst>
              <a:ext uri="{FF2B5EF4-FFF2-40B4-BE49-F238E27FC236}">
                <a16:creationId xmlns:a16="http://schemas.microsoft.com/office/drawing/2014/main" id="{C38B754E-A822-CE1B-63E3-5D20E171C09D}"/>
              </a:ext>
            </a:extLst>
          </p:cNvPr>
          <p:cNvSpPr txBox="1"/>
          <p:nvPr/>
        </p:nvSpPr>
        <p:spPr>
          <a:xfrm>
            <a:off x="719280" y="1528297"/>
            <a:ext cx="1854536" cy="646331"/>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Newer Job descriptions</a:t>
            </a:r>
          </a:p>
        </p:txBody>
      </p:sp>
      <p:sp>
        <p:nvSpPr>
          <p:cNvPr id="7" name="TextBox 6">
            <a:extLst>
              <a:ext uri="{FF2B5EF4-FFF2-40B4-BE49-F238E27FC236}">
                <a16:creationId xmlns:a16="http://schemas.microsoft.com/office/drawing/2014/main" id="{9914E172-FFEE-918F-F51E-765582B28F8E}"/>
              </a:ext>
            </a:extLst>
          </p:cNvPr>
          <p:cNvSpPr txBox="1"/>
          <p:nvPr/>
        </p:nvSpPr>
        <p:spPr>
          <a:xfrm>
            <a:off x="641027" y="2638245"/>
            <a:ext cx="2246961" cy="923330"/>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Students adapting to AI faster than academics</a:t>
            </a:r>
          </a:p>
        </p:txBody>
      </p:sp>
      <p:sp>
        <p:nvSpPr>
          <p:cNvPr id="8" name="TextBox 7">
            <a:extLst>
              <a:ext uri="{FF2B5EF4-FFF2-40B4-BE49-F238E27FC236}">
                <a16:creationId xmlns:a16="http://schemas.microsoft.com/office/drawing/2014/main" id="{F9C532F8-8662-E0A9-7F5A-3214E589C8FE}"/>
              </a:ext>
            </a:extLst>
          </p:cNvPr>
          <p:cNvSpPr txBox="1"/>
          <p:nvPr/>
        </p:nvSpPr>
        <p:spPr>
          <a:xfrm>
            <a:off x="8663830" y="1519021"/>
            <a:ext cx="2238704" cy="923330"/>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Teaching future citizens to think critically </a:t>
            </a:r>
          </a:p>
        </p:txBody>
      </p:sp>
      <p:sp>
        <p:nvSpPr>
          <p:cNvPr id="9" name="TextBox 8">
            <a:extLst>
              <a:ext uri="{FF2B5EF4-FFF2-40B4-BE49-F238E27FC236}">
                <a16:creationId xmlns:a16="http://schemas.microsoft.com/office/drawing/2014/main" id="{5B046D29-0DA5-B6A4-38EA-9082674FD38D}"/>
              </a:ext>
            </a:extLst>
          </p:cNvPr>
          <p:cNvSpPr txBox="1"/>
          <p:nvPr/>
        </p:nvSpPr>
        <p:spPr>
          <a:xfrm>
            <a:off x="8663830" y="2863331"/>
            <a:ext cx="2238704" cy="923330"/>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Overcoming language skills and barriers</a:t>
            </a:r>
          </a:p>
        </p:txBody>
      </p:sp>
      <p:sp>
        <p:nvSpPr>
          <p:cNvPr id="10" name="TextBox 9">
            <a:extLst>
              <a:ext uri="{FF2B5EF4-FFF2-40B4-BE49-F238E27FC236}">
                <a16:creationId xmlns:a16="http://schemas.microsoft.com/office/drawing/2014/main" id="{B3891036-A476-3047-1943-853F2730DE31}"/>
              </a:ext>
            </a:extLst>
          </p:cNvPr>
          <p:cNvSpPr txBox="1"/>
          <p:nvPr/>
        </p:nvSpPr>
        <p:spPr>
          <a:xfrm>
            <a:off x="641027" y="3977783"/>
            <a:ext cx="2238704" cy="646331"/>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Time management and goal setting</a:t>
            </a:r>
          </a:p>
        </p:txBody>
      </p:sp>
      <p:sp>
        <p:nvSpPr>
          <p:cNvPr id="11" name="TextBox 10">
            <a:extLst>
              <a:ext uri="{FF2B5EF4-FFF2-40B4-BE49-F238E27FC236}">
                <a16:creationId xmlns:a16="http://schemas.microsoft.com/office/drawing/2014/main" id="{9BAF8E07-E7F6-6262-7991-B6DE385F54EA}"/>
              </a:ext>
            </a:extLst>
          </p:cNvPr>
          <p:cNvSpPr txBox="1"/>
          <p:nvPr/>
        </p:nvSpPr>
        <p:spPr>
          <a:xfrm>
            <a:off x="1879638" y="507110"/>
            <a:ext cx="10191564" cy="5909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Avenir Next LT Pro" panose="020B0504020202020204" pitchFamily="34" charset="0"/>
                <a:ea typeface="+mn-ea"/>
                <a:cs typeface="+mn-cs"/>
              </a:rPr>
              <a:t>AI</a:t>
            </a:r>
            <a:r>
              <a:rPr kumimoji="0" lang="en-GB" sz="3600" b="1" i="0" u="none" strike="noStrike" kern="1200" cap="none" spc="0" normalizeH="0" noProof="0" dirty="0">
                <a:ln>
                  <a:noFill/>
                </a:ln>
                <a:solidFill>
                  <a:srgbClr val="0070C0"/>
                </a:solidFill>
                <a:effectLst/>
                <a:uLnTx/>
                <a:uFillTx/>
                <a:latin typeface="Avenir Next LT Pro" panose="020B0504020202020204" pitchFamily="34" charset="0"/>
                <a:ea typeface="+mn-ea"/>
                <a:cs typeface="+mn-cs"/>
              </a:rPr>
              <a:t> – What can I do v/s </a:t>
            </a:r>
            <a:r>
              <a:rPr lang="en-GB" sz="3600" b="1" dirty="0">
                <a:solidFill>
                  <a:srgbClr val="0070C0"/>
                </a:solidFill>
                <a:latin typeface="Avenir Next LT Pro" panose="020B0504020202020204" pitchFamily="34" charset="0"/>
              </a:rPr>
              <a:t>What I can do ! </a:t>
            </a:r>
            <a:endParaRPr kumimoji="0" lang="en-GB" sz="3600" b="1" i="0" u="none" strike="noStrike" kern="1200" cap="none" spc="0" normalizeH="0" baseline="0" noProof="0" dirty="0">
              <a:ln>
                <a:noFill/>
              </a:ln>
              <a:solidFill>
                <a:srgbClr val="0070C0"/>
              </a:solidFill>
              <a:effectLst/>
              <a:uLnTx/>
              <a:uFillTx/>
              <a:latin typeface="Avenir Next LT Pro" panose="020B0504020202020204" pitchFamily="34" charset="0"/>
              <a:ea typeface="+mn-ea"/>
              <a:cs typeface="+mn-cs"/>
            </a:endParaRPr>
          </a:p>
        </p:txBody>
      </p:sp>
      <p:sp>
        <p:nvSpPr>
          <p:cNvPr id="12" name="TextBox 11">
            <a:extLst>
              <a:ext uri="{FF2B5EF4-FFF2-40B4-BE49-F238E27FC236}">
                <a16:creationId xmlns:a16="http://schemas.microsoft.com/office/drawing/2014/main" id="{282AE008-66F2-F597-5563-0156219125EB}"/>
              </a:ext>
            </a:extLst>
          </p:cNvPr>
          <p:cNvSpPr txBox="1"/>
          <p:nvPr/>
        </p:nvSpPr>
        <p:spPr>
          <a:xfrm>
            <a:off x="8663830" y="4138633"/>
            <a:ext cx="2238704" cy="369332"/>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Embedding ethics</a:t>
            </a:r>
          </a:p>
        </p:txBody>
      </p:sp>
      <p:sp>
        <p:nvSpPr>
          <p:cNvPr id="13" name="TextBox 12">
            <a:extLst>
              <a:ext uri="{FF2B5EF4-FFF2-40B4-BE49-F238E27FC236}">
                <a16:creationId xmlns:a16="http://schemas.microsoft.com/office/drawing/2014/main" id="{9088FC6F-CA71-F6F2-BAB7-659C823C1BD1}"/>
              </a:ext>
            </a:extLst>
          </p:cNvPr>
          <p:cNvSpPr txBox="1"/>
          <p:nvPr/>
        </p:nvSpPr>
        <p:spPr>
          <a:xfrm>
            <a:off x="641027" y="5067074"/>
            <a:ext cx="2238704" cy="646331"/>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Embracing diversity</a:t>
            </a:r>
          </a:p>
        </p:txBody>
      </p:sp>
      <p:sp>
        <p:nvSpPr>
          <p:cNvPr id="14" name="TextBox 13">
            <a:extLst>
              <a:ext uri="{FF2B5EF4-FFF2-40B4-BE49-F238E27FC236}">
                <a16:creationId xmlns:a16="http://schemas.microsoft.com/office/drawing/2014/main" id="{F0ECB41A-5C48-0EE8-E0B2-99AF63920ACE}"/>
              </a:ext>
            </a:extLst>
          </p:cNvPr>
          <p:cNvSpPr txBox="1"/>
          <p:nvPr/>
        </p:nvSpPr>
        <p:spPr>
          <a:xfrm>
            <a:off x="8569069" y="4970492"/>
            <a:ext cx="2908227" cy="646331"/>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Open dialogue Sharing AI knowledge </a:t>
            </a:r>
          </a:p>
        </p:txBody>
      </p:sp>
      <p:sp>
        <p:nvSpPr>
          <p:cNvPr id="4" name="TextBox 3">
            <a:extLst>
              <a:ext uri="{FF2B5EF4-FFF2-40B4-BE49-F238E27FC236}">
                <a16:creationId xmlns:a16="http://schemas.microsoft.com/office/drawing/2014/main" id="{24470E2E-A054-116D-8B0E-19B373E99398}"/>
              </a:ext>
            </a:extLst>
          </p:cNvPr>
          <p:cNvSpPr txBox="1"/>
          <p:nvPr/>
        </p:nvSpPr>
        <p:spPr>
          <a:xfrm>
            <a:off x="3209794" y="6100254"/>
            <a:ext cx="6093912" cy="646331"/>
          </a:xfrm>
          <a:prstGeom prst="rect">
            <a:avLst/>
          </a:prstGeom>
          <a:noFill/>
        </p:spPr>
        <p:txBody>
          <a:bodyPr wrap="square">
            <a:spAutoFit/>
          </a:bodyPr>
          <a:lstStyle/>
          <a:p>
            <a:r>
              <a:rPr lang="en-GB" dirty="0">
                <a:hlinkClick r:id="rId4"/>
              </a:rPr>
              <a:t>https://journals.cilip.org.uk/jil/article/view/14/519</a:t>
            </a:r>
            <a:endParaRPr lang="en-GB" dirty="0"/>
          </a:p>
          <a:p>
            <a:endParaRPr lang="en-GB" dirty="0"/>
          </a:p>
        </p:txBody>
      </p:sp>
    </p:spTree>
    <p:extLst>
      <p:ext uri="{BB962C8B-B14F-4D97-AF65-F5344CB8AC3E}">
        <p14:creationId xmlns:p14="http://schemas.microsoft.com/office/powerpoint/2010/main" val="1225622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7F2D03-EDA6-4D44-AC21-D5C4319B3C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37B4D-B1ED-498C-8838-3D6A4F27AD6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CF6F1CA-9051-474B-8EA9-A9C52E902DF8}"/>
              </a:ext>
            </a:extLst>
          </p:cNvPr>
          <p:cNvPicPr>
            <a:picLocks noChangeAspect="1"/>
          </p:cNvPicPr>
          <p:nvPr/>
        </p:nvPicPr>
        <p:blipFill>
          <a:blip r:embed="rId2"/>
          <a:stretch>
            <a:fillRect/>
          </a:stretch>
        </p:blipFill>
        <p:spPr>
          <a:xfrm>
            <a:off x="987350" y="1676098"/>
            <a:ext cx="1670618" cy="2441275"/>
          </a:xfrm>
          <a:prstGeom prst="rect">
            <a:avLst/>
          </a:prstGeom>
          <a:ln w="19050">
            <a:solidFill>
              <a:schemeClr val="tx1"/>
            </a:solidFill>
          </a:ln>
        </p:spPr>
      </p:pic>
      <p:sp>
        <p:nvSpPr>
          <p:cNvPr id="9" name="TextBox 8">
            <a:extLst>
              <a:ext uri="{FF2B5EF4-FFF2-40B4-BE49-F238E27FC236}">
                <a16:creationId xmlns:a16="http://schemas.microsoft.com/office/drawing/2014/main" id="{88ACC66A-7699-41BA-8543-081749B4161D}"/>
              </a:ext>
            </a:extLst>
          </p:cNvPr>
          <p:cNvSpPr txBox="1"/>
          <p:nvPr/>
        </p:nvSpPr>
        <p:spPr>
          <a:xfrm>
            <a:off x="1761945" y="395126"/>
            <a:ext cx="80391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358A9"/>
                </a:solidFill>
                <a:effectLst/>
                <a:uLnTx/>
                <a:uFillTx/>
                <a:latin typeface="Tahoma" panose="020B0604030504040204" pitchFamily="34" charset="0"/>
                <a:ea typeface="Tahoma" panose="020B0604030504040204" pitchFamily="34" charset="0"/>
                <a:cs typeface="Tahoma" panose="020B0604030504040204" pitchFamily="34" charset="0"/>
              </a:rPr>
              <a:t>Artificial Intelligence in the classroom </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CA4B5FB-E8EE-0F5B-D912-90E4005F42B6}"/>
              </a:ext>
            </a:extLst>
          </p:cNvPr>
          <p:cNvPicPr>
            <a:picLocks noChangeAspect="1"/>
          </p:cNvPicPr>
          <p:nvPr/>
        </p:nvPicPr>
        <p:blipFill>
          <a:blip r:embed="rId3"/>
          <a:stretch>
            <a:fillRect/>
          </a:stretch>
        </p:blipFill>
        <p:spPr>
          <a:xfrm>
            <a:off x="5597398" y="1761844"/>
            <a:ext cx="1580690" cy="2321146"/>
          </a:xfrm>
          <a:prstGeom prst="rect">
            <a:avLst/>
          </a:prstGeom>
          <a:ln w="19050">
            <a:solidFill>
              <a:schemeClr val="tx1"/>
            </a:solidFill>
          </a:ln>
        </p:spPr>
      </p:pic>
      <p:pic>
        <p:nvPicPr>
          <p:cNvPr id="10" name="Picture 9">
            <a:extLst>
              <a:ext uri="{FF2B5EF4-FFF2-40B4-BE49-F238E27FC236}">
                <a16:creationId xmlns:a16="http://schemas.microsoft.com/office/drawing/2014/main" id="{77D817CC-3CE9-8776-D7DA-50C0D776BB71}"/>
              </a:ext>
            </a:extLst>
          </p:cNvPr>
          <p:cNvPicPr>
            <a:picLocks noChangeAspect="1"/>
          </p:cNvPicPr>
          <p:nvPr/>
        </p:nvPicPr>
        <p:blipFill>
          <a:blip r:embed="rId4"/>
          <a:stretch>
            <a:fillRect/>
          </a:stretch>
        </p:blipFill>
        <p:spPr>
          <a:xfrm>
            <a:off x="3237277" y="1676098"/>
            <a:ext cx="1662497" cy="2457605"/>
          </a:xfrm>
          <a:prstGeom prst="rect">
            <a:avLst/>
          </a:prstGeom>
          <a:ln w="19050">
            <a:solidFill>
              <a:schemeClr val="tx1"/>
            </a:solidFill>
          </a:ln>
        </p:spPr>
      </p:pic>
      <p:pic>
        <p:nvPicPr>
          <p:cNvPr id="12" name="Picture 11">
            <a:extLst>
              <a:ext uri="{FF2B5EF4-FFF2-40B4-BE49-F238E27FC236}">
                <a16:creationId xmlns:a16="http://schemas.microsoft.com/office/drawing/2014/main" id="{1E50F184-D3A8-7438-1678-46AB09D67C69}"/>
              </a:ext>
            </a:extLst>
          </p:cNvPr>
          <p:cNvPicPr>
            <a:picLocks noChangeAspect="1"/>
          </p:cNvPicPr>
          <p:nvPr/>
        </p:nvPicPr>
        <p:blipFill>
          <a:blip r:embed="rId5"/>
          <a:stretch>
            <a:fillRect/>
          </a:stretch>
        </p:blipFill>
        <p:spPr>
          <a:xfrm>
            <a:off x="7831657" y="1789255"/>
            <a:ext cx="1557886" cy="2321145"/>
          </a:xfrm>
          <a:prstGeom prst="rect">
            <a:avLst/>
          </a:prstGeom>
          <a:ln w="19050">
            <a:solidFill>
              <a:schemeClr val="tx1"/>
            </a:solidFill>
          </a:ln>
        </p:spPr>
      </p:pic>
      <p:pic>
        <p:nvPicPr>
          <p:cNvPr id="14" name="Picture 13">
            <a:extLst>
              <a:ext uri="{FF2B5EF4-FFF2-40B4-BE49-F238E27FC236}">
                <a16:creationId xmlns:a16="http://schemas.microsoft.com/office/drawing/2014/main" id="{1C1EADFC-F81E-106B-D84B-38CC97EEFFCD}"/>
              </a:ext>
            </a:extLst>
          </p:cNvPr>
          <p:cNvPicPr>
            <a:picLocks noChangeAspect="1"/>
          </p:cNvPicPr>
          <p:nvPr/>
        </p:nvPicPr>
        <p:blipFill>
          <a:blip r:embed="rId6"/>
          <a:stretch>
            <a:fillRect/>
          </a:stretch>
        </p:blipFill>
        <p:spPr>
          <a:xfrm>
            <a:off x="10043112" y="1761844"/>
            <a:ext cx="1609706" cy="2409157"/>
          </a:xfrm>
          <a:prstGeom prst="rect">
            <a:avLst/>
          </a:prstGeom>
          <a:ln w="19050">
            <a:solidFill>
              <a:schemeClr val="tx1"/>
            </a:solidFill>
          </a:ln>
        </p:spPr>
      </p:pic>
    </p:spTree>
    <p:extLst>
      <p:ext uri="{BB962C8B-B14F-4D97-AF65-F5344CB8AC3E}">
        <p14:creationId xmlns:p14="http://schemas.microsoft.com/office/powerpoint/2010/main" val="2257830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BB7ABB-884A-4FE7-8596-1782A3122146}"/>
              </a:ext>
            </a:extLst>
          </p:cNvPr>
          <p:cNvPicPr>
            <a:picLocks noChangeAspect="1"/>
          </p:cNvPicPr>
          <p:nvPr/>
        </p:nvPicPr>
        <p:blipFill>
          <a:blip r:embed="rId2"/>
          <a:stretch>
            <a:fillRect/>
          </a:stretch>
        </p:blipFill>
        <p:spPr>
          <a:xfrm>
            <a:off x="3217542" y="464745"/>
            <a:ext cx="5108328" cy="3628345"/>
          </a:xfrm>
          <a:prstGeom prst="rect">
            <a:avLst/>
          </a:prstGeom>
          <a:ln w="6350">
            <a:solidFill>
              <a:schemeClr val="accent1"/>
            </a:solidFill>
          </a:ln>
        </p:spPr>
      </p:pic>
      <p:pic>
        <p:nvPicPr>
          <p:cNvPr id="5" name="Picture 4">
            <a:extLst>
              <a:ext uri="{FF2B5EF4-FFF2-40B4-BE49-F238E27FC236}">
                <a16:creationId xmlns:a16="http://schemas.microsoft.com/office/drawing/2014/main" id="{E1750C79-C676-411E-B73A-3A21C9CD425D}"/>
              </a:ext>
            </a:extLst>
          </p:cNvPr>
          <p:cNvPicPr>
            <a:picLocks noChangeAspect="1"/>
          </p:cNvPicPr>
          <p:nvPr/>
        </p:nvPicPr>
        <p:blipFill>
          <a:blip r:embed="rId3"/>
          <a:stretch>
            <a:fillRect/>
          </a:stretch>
        </p:blipFill>
        <p:spPr>
          <a:xfrm>
            <a:off x="678126" y="1052215"/>
            <a:ext cx="1931909" cy="2453406"/>
          </a:xfrm>
          <a:prstGeom prst="rect">
            <a:avLst/>
          </a:prstGeom>
          <a:ln w="50800">
            <a:solidFill>
              <a:schemeClr val="accent1"/>
            </a:solidFill>
          </a:ln>
        </p:spPr>
      </p:pic>
      <p:pic>
        <p:nvPicPr>
          <p:cNvPr id="6" name="Picture 5">
            <a:extLst>
              <a:ext uri="{FF2B5EF4-FFF2-40B4-BE49-F238E27FC236}">
                <a16:creationId xmlns:a16="http://schemas.microsoft.com/office/drawing/2014/main" id="{DEC5929C-CD4C-45B7-9CA7-1C747759416C}"/>
              </a:ext>
            </a:extLst>
          </p:cNvPr>
          <p:cNvPicPr>
            <a:picLocks noChangeAspect="1"/>
          </p:cNvPicPr>
          <p:nvPr/>
        </p:nvPicPr>
        <p:blipFill>
          <a:blip r:embed="rId4"/>
          <a:stretch>
            <a:fillRect/>
          </a:stretch>
        </p:blipFill>
        <p:spPr>
          <a:xfrm>
            <a:off x="8816237" y="693133"/>
            <a:ext cx="3158971" cy="1682152"/>
          </a:xfrm>
          <a:prstGeom prst="rect">
            <a:avLst/>
          </a:prstGeom>
          <a:ln w="76200">
            <a:solidFill>
              <a:schemeClr val="accent1"/>
            </a:solidFill>
          </a:ln>
        </p:spPr>
      </p:pic>
      <p:pic>
        <p:nvPicPr>
          <p:cNvPr id="8" name="Picture 7">
            <a:extLst>
              <a:ext uri="{FF2B5EF4-FFF2-40B4-BE49-F238E27FC236}">
                <a16:creationId xmlns:a16="http://schemas.microsoft.com/office/drawing/2014/main" id="{B3E16A73-354D-44B3-8101-86B20C25C745}"/>
              </a:ext>
            </a:extLst>
          </p:cNvPr>
          <p:cNvPicPr>
            <a:picLocks noChangeAspect="1"/>
          </p:cNvPicPr>
          <p:nvPr/>
        </p:nvPicPr>
        <p:blipFill>
          <a:blip r:embed="rId5"/>
          <a:stretch>
            <a:fillRect/>
          </a:stretch>
        </p:blipFill>
        <p:spPr>
          <a:xfrm>
            <a:off x="487843" y="4579082"/>
            <a:ext cx="2391992" cy="1777267"/>
          </a:xfrm>
          <a:prstGeom prst="rect">
            <a:avLst/>
          </a:prstGeom>
          <a:ln w="50800">
            <a:solidFill>
              <a:schemeClr val="accent1"/>
            </a:solidFill>
          </a:ln>
        </p:spPr>
      </p:pic>
      <p:pic>
        <p:nvPicPr>
          <p:cNvPr id="10" name="Picture 9">
            <a:extLst>
              <a:ext uri="{FF2B5EF4-FFF2-40B4-BE49-F238E27FC236}">
                <a16:creationId xmlns:a16="http://schemas.microsoft.com/office/drawing/2014/main" id="{55F669D1-9BE6-49A5-B993-8A74F4160419}"/>
              </a:ext>
            </a:extLst>
          </p:cNvPr>
          <p:cNvPicPr>
            <a:picLocks noChangeAspect="1"/>
          </p:cNvPicPr>
          <p:nvPr/>
        </p:nvPicPr>
        <p:blipFill>
          <a:blip r:embed="rId6"/>
          <a:stretch>
            <a:fillRect/>
          </a:stretch>
        </p:blipFill>
        <p:spPr>
          <a:xfrm>
            <a:off x="3436882" y="4579082"/>
            <a:ext cx="6096000" cy="609600"/>
          </a:xfrm>
          <a:prstGeom prst="rect">
            <a:avLst/>
          </a:prstGeom>
          <a:ln w="38100">
            <a:solidFill>
              <a:schemeClr val="accent1"/>
            </a:solidFill>
          </a:ln>
        </p:spPr>
      </p:pic>
      <p:pic>
        <p:nvPicPr>
          <p:cNvPr id="12" name="Picture 11">
            <a:extLst>
              <a:ext uri="{FF2B5EF4-FFF2-40B4-BE49-F238E27FC236}">
                <a16:creationId xmlns:a16="http://schemas.microsoft.com/office/drawing/2014/main" id="{ABCCE578-7BB1-464C-8DC1-676BD19E0C45}"/>
              </a:ext>
            </a:extLst>
          </p:cNvPr>
          <p:cNvPicPr>
            <a:picLocks noChangeAspect="1"/>
          </p:cNvPicPr>
          <p:nvPr/>
        </p:nvPicPr>
        <p:blipFill>
          <a:blip r:embed="rId7"/>
          <a:stretch>
            <a:fillRect/>
          </a:stretch>
        </p:blipFill>
        <p:spPr>
          <a:xfrm>
            <a:off x="4188043" y="5649187"/>
            <a:ext cx="4391025" cy="647700"/>
          </a:xfrm>
          <a:prstGeom prst="rect">
            <a:avLst/>
          </a:prstGeom>
        </p:spPr>
      </p:pic>
      <p:pic>
        <p:nvPicPr>
          <p:cNvPr id="14" name="Picture 13">
            <a:extLst>
              <a:ext uri="{FF2B5EF4-FFF2-40B4-BE49-F238E27FC236}">
                <a16:creationId xmlns:a16="http://schemas.microsoft.com/office/drawing/2014/main" id="{953347EA-FFBB-47E3-87F8-49111DEC9266}"/>
              </a:ext>
            </a:extLst>
          </p:cNvPr>
          <p:cNvPicPr>
            <a:picLocks noChangeAspect="1"/>
          </p:cNvPicPr>
          <p:nvPr/>
        </p:nvPicPr>
        <p:blipFill>
          <a:blip r:embed="rId8"/>
          <a:stretch>
            <a:fillRect/>
          </a:stretch>
        </p:blipFill>
        <p:spPr>
          <a:xfrm>
            <a:off x="8710005" y="3220635"/>
            <a:ext cx="2803869" cy="572172"/>
          </a:xfrm>
          <a:prstGeom prst="rect">
            <a:avLst/>
          </a:prstGeom>
        </p:spPr>
      </p:pic>
    </p:spTree>
    <p:extLst>
      <p:ext uri="{BB962C8B-B14F-4D97-AF65-F5344CB8AC3E}">
        <p14:creationId xmlns:p14="http://schemas.microsoft.com/office/powerpoint/2010/main" val="1862488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8605F90-223D-46F3-A9CE-5006F1889EFE}"/>
              </a:ext>
            </a:extLst>
          </p:cNvPr>
          <p:cNvSpPr txBox="1">
            <a:spLocks noChangeArrowheads="1"/>
          </p:cNvSpPr>
          <p:nvPr/>
        </p:nvSpPr>
        <p:spPr>
          <a:xfrm>
            <a:off x="2667000" y="279732"/>
            <a:ext cx="6858000" cy="1412875"/>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masis MT Pro Black" panose="02040A04050005020304" pitchFamily="18" charset="0"/>
                <a:ea typeface="+mj-ea"/>
                <a:cs typeface="+mj-cs"/>
              </a:rPr>
              <a:t>POLL EVERYWHERE</a:t>
            </a:r>
            <a:r>
              <a:rPr kumimoji="0" lang="en-US" sz="3200" b="0" i="0" u="none" strike="noStrike" kern="1200" cap="none" spc="0" normalizeH="0" noProof="0" dirty="0">
                <a:ln>
                  <a:noFill/>
                </a:ln>
                <a:solidFill>
                  <a:srgbClr val="002060"/>
                </a:solidFill>
                <a:effectLst/>
                <a:uLnTx/>
                <a:uFillTx/>
                <a:latin typeface="Amasis MT Pro Black" panose="02040A04050005020304" pitchFamily="18" charset="0"/>
                <a:ea typeface="+mj-ea"/>
                <a:cs typeface="+mj-cs"/>
              </a:rPr>
              <a:t> </a:t>
            </a:r>
            <a:endParaRPr kumimoji="0" lang="en-US" sz="3000" b="0" i="0" u="none" strike="noStrike" kern="1200" cap="none" spc="0" normalizeH="0" baseline="0" noProof="0" dirty="0">
              <a:ln>
                <a:solidFill>
                  <a:srgbClr val="0070C0"/>
                </a:solidFill>
              </a:ln>
              <a:solidFill>
                <a:srgbClr val="C00000"/>
              </a:solidFill>
              <a:effectLst/>
              <a:uLnTx/>
              <a:uFillTx/>
              <a:latin typeface="Algerian" pitchFamily="82" charset="0"/>
              <a:ea typeface="+mj-ea"/>
              <a:cs typeface="+mj-cs"/>
            </a:endParaRPr>
          </a:p>
        </p:txBody>
      </p:sp>
      <p:sp>
        <p:nvSpPr>
          <p:cNvPr id="7" name="Rectangle 6">
            <a:extLst>
              <a:ext uri="{FF2B5EF4-FFF2-40B4-BE49-F238E27FC236}">
                <a16:creationId xmlns:a16="http://schemas.microsoft.com/office/drawing/2014/main" id="{C8B9B647-CF33-4BF8-B6A7-F71586C931AD}"/>
              </a:ext>
            </a:extLst>
          </p:cNvPr>
          <p:cNvSpPr/>
          <p:nvPr/>
        </p:nvSpPr>
        <p:spPr>
          <a:xfrm>
            <a:off x="901976" y="2149085"/>
            <a:ext cx="10071865" cy="33409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C00000"/>
              </a:buClr>
              <a:buSzPct val="100000"/>
              <a:buFontTx/>
              <a:buNone/>
              <a:tabLst/>
              <a:defRPr/>
            </a:pPr>
            <a:r>
              <a:rPr kumimoji="0" lang="en-GB" sz="24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What is the first word that come to mind when you think “Artificial Intelligence” ?</a:t>
            </a:r>
          </a:p>
          <a:p>
            <a:pPr marL="0" marR="0" lvl="0" indent="0" algn="just" defTabSz="914400" rtl="0" eaLnBrk="1" fontAlgn="auto" latinLnBrk="0" hangingPunct="1">
              <a:lnSpc>
                <a:spcPct val="150000"/>
              </a:lnSpc>
              <a:spcBef>
                <a:spcPts val="0"/>
              </a:spcBef>
              <a:spcAft>
                <a:spcPts val="0"/>
              </a:spcAft>
              <a:buClr>
                <a:srgbClr val="C00000"/>
              </a:buClr>
              <a:buSzPct val="100000"/>
              <a:buFontTx/>
              <a:buNone/>
              <a:tabLst/>
              <a:defRPr/>
            </a:pPr>
            <a:r>
              <a:rPr kumimoji="0" lang="en-GB" sz="24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On a scale of 1-5 how confident are you about the </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knowledge and use of AI tools ?</a:t>
            </a:r>
          </a:p>
          <a:p>
            <a:pPr marL="0" marR="0" lvl="0" indent="0" algn="just" defTabSz="914400" rtl="0" eaLnBrk="1" fontAlgn="auto" latinLnBrk="0" hangingPunct="1">
              <a:lnSpc>
                <a:spcPct val="150000"/>
              </a:lnSpc>
              <a:spcBef>
                <a:spcPts val="0"/>
              </a:spcBef>
              <a:spcAft>
                <a:spcPts val="0"/>
              </a:spcAft>
              <a:buClr>
                <a:srgbClr val="C00000"/>
              </a:buClr>
              <a:buSzPct val="100000"/>
              <a:buFontTx/>
              <a:buNone/>
              <a:tabLst/>
              <a:defRP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What is your gut feeling about AI ? (Fake, Amazing, Necessary, Not necessary)  </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23A308F2-1C7D-1652-3851-6899881FE6E6}"/>
              </a:ext>
            </a:extLst>
          </p:cNvPr>
          <p:cNvSpPr txBox="1"/>
          <p:nvPr/>
        </p:nvSpPr>
        <p:spPr>
          <a:xfrm>
            <a:off x="4107942" y="1323275"/>
            <a:ext cx="6094476" cy="646331"/>
          </a:xfrm>
          <a:prstGeom prst="rect">
            <a:avLst/>
          </a:prstGeom>
          <a:noFill/>
        </p:spPr>
        <p:txBody>
          <a:bodyPr wrap="square">
            <a:spAutoFit/>
          </a:bodyPr>
          <a:lstStyle/>
          <a:p>
            <a:r>
              <a:rPr lang="en-GB" dirty="0">
                <a:hlinkClick r:id="rId3"/>
              </a:rPr>
              <a:t>https://pollev.com/janicefernandes764</a:t>
            </a:r>
            <a:endParaRPr lang="en-GB" dirty="0"/>
          </a:p>
          <a:p>
            <a:endParaRPr lang="en-GB" dirty="0"/>
          </a:p>
        </p:txBody>
      </p:sp>
    </p:spTree>
    <p:extLst>
      <p:ext uri="{BB962C8B-B14F-4D97-AF65-F5344CB8AC3E}">
        <p14:creationId xmlns:p14="http://schemas.microsoft.com/office/powerpoint/2010/main" val="4231197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75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75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75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250"/>
                            </p:stCondLst>
                            <p:childTnLst>
                              <p:par>
                                <p:cTn id="20" presetID="2" presetClass="entr" presetSubtype="4" fill="hold" nodeType="after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 calcmode="lin" valueType="num">
                                      <p:cBhvr additive="base">
                                        <p:cTn id="22" dur="75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3" dur="75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CF9674-55C9-4A6C-996E-400810AC3B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37B4D-B1ED-498C-8838-3D6A4F27AD60}"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6E6F334-7395-49DB-8DB1-3E72E5187069}"/>
              </a:ext>
            </a:extLst>
          </p:cNvPr>
          <p:cNvSpPr txBox="1"/>
          <p:nvPr/>
        </p:nvSpPr>
        <p:spPr>
          <a:xfrm>
            <a:off x="1111927" y="503352"/>
            <a:ext cx="9257191"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358A9"/>
                </a:solidFill>
                <a:effectLst/>
                <a:uLnTx/>
                <a:uFillTx/>
                <a:latin typeface="Tahoma" panose="020B0604030504040204" pitchFamily="34" charset="0"/>
                <a:ea typeface="Tahoma" panose="020B0604030504040204" pitchFamily="34" charset="0"/>
                <a:cs typeface="Tahoma" panose="020B0604030504040204" pitchFamily="34" charset="0"/>
              </a:rPr>
              <a:t>HOME WORK FOR TEACHERS </a:t>
            </a:r>
          </a:p>
        </p:txBody>
      </p:sp>
      <p:sp>
        <p:nvSpPr>
          <p:cNvPr id="11" name="TextBox 10">
            <a:extLst>
              <a:ext uri="{FF2B5EF4-FFF2-40B4-BE49-F238E27FC236}">
                <a16:creationId xmlns:a16="http://schemas.microsoft.com/office/drawing/2014/main" id="{A48DEA4D-0135-483F-BBE3-2FB1F28C9AD4}"/>
              </a:ext>
            </a:extLst>
          </p:cNvPr>
          <p:cNvSpPr txBox="1"/>
          <p:nvPr/>
        </p:nvSpPr>
        <p:spPr>
          <a:xfrm>
            <a:off x="534714" y="1274564"/>
            <a:ext cx="11122572" cy="5232202"/>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hlinkClick r:id="rId2"/>
              </a:rPr>
              <a:t>https://www.cilip.org.uk/news/661388/Can-AI-do-your-reading-for-you--should-it.htm</a:t>
            </a:r>
            <a:endParaRPr kumimoji="0" lang="en-GB"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hlinkClick r:id="rId3"/>
              </a:rPr>
              <a:t>https://www.timeshighereducation.com/campus/confronting-generative-ai-fastchanging-higher-education-sector</a:t>
            </a:r>
            <a:endParaRPr kumimoji="0" lang="en-GB"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hlinkClick r:id="rId4"/>
              </a:rPr>
              <a:t>https://www.hepi.ac.uk/2023/10/11/how-can-we-utilise-ai-in-higher-education</a:t>
            </a:r>
            <a:endParaRPr kumimoji="0" lang="en-GB" sz="2000" b="0"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https://www.linkedin.com/pulse/role-ai-education-inspiroz</a:t>
            </a:r>
            <a:endParaRPr kumimoji="0" lang="en-GB" sz="2000" b="0"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hlinkClick r:id="rId6"/>
              </a:rPr>
              <a:t>https://www.jisc.ac.uk/reports/artificial-intelligence-in-tertiary-education</a:t>
            </a:r>
            <a:endParaRPr kumimoji="0" lang="en-GB"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hlinkClick r:id="rId7"/>
              </a:rPr>
              <a:t>https://wonkhe.com/blogs/caution-is-needed-around-generative-ai-especially-when-work-based-learning-is-involved</a:t>
            </a:r>
            <a:endParaRPr kumimoji="0" lang="en-GB"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https://wonkhe.com/blogs/caution-is-needed-around-generative-ai-especially-when-work-based-learning-is-involved</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https://www.unesco.org/en/digital-education/artificial-intelligence</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https://repository.jisc.ac.uk/9232/1/ai-in-tertiary-education-a-summary-of-the-current-state-of-play-september-2023.pdf</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10"/>
              </a:rPr>
              <a:t>Defining artificial intelligence for librarians - Andrew M. Cox,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10"/>
              </a:rPr>
              <a:t>Suvodeep</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10"/>
              </a:rPr>
              <a:t> Mazumdar, 2022 (sagepub.com)</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11"/>
              </a:rPr>
              <a:t>AI &amp; Libraries (youtube.com</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12"/>
              </a:rPr>
              <a:t>https://library.soton.ac.uk/sash/what-is-academic-integrity</a:t>
            </a:r>
            <a:endParaRPr lang="en-GB"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02060"/>
                </a:solidFill>
                <a:effectLst/>
                <a:latin typeface="Tahoma" panose="020B0604030504040204" pitchFamily="34" charset="0"/>
                <a:ea typeface="Aptos" panose="020B0004020202020204" pitchFamily="34" charset="0"/>
                <a:hlinkClick r:id="rId13"/>
              </a:rPr>
              <a:t>https://manchester-uk.libanswers.com/teaching-and-learning/faq/264824</a:t>
            </a:r>
            <a:endParaRPr lang="en-GB" sz="1800" u="sng" dirty="0">
              <a:solidFill>
                <a:srgbClr val="002060"/>
              </a:solidFill>
              <a:effectLst/>
              <a:latin typeface="Tahoma" panose="020B060403050404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000FF"/>
                </a:solidFill>
                <a:effectLst/>
                <a:latin typeface="Tahoma" panose="020B0604030504040204" pitchFamily="34" charset="0"/>
                <a:ea typeface="Aptos" panose="020B0004020202020204" pitchFamily="34" charset="0"/>
                <a:hlinkClick r:id="rId14"/>
              </a:rPr>
              <a:t>https://libguides.cam.ac.uk/AI</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490782"/>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43000">
              <a:srgbClr val="FFCCFF">
                <a:alpha val="16863"/>
              </a:srgbClr>
            </a:gs>
            <a:gs pos="27000">
              <a:srgbClr val="CCCCFF">
                <a:alpha val="16863"/>
              </a:srgbClr>
            </a:gs>
            <a:gs pos="11000">
              <a:schemeClr val="bg1"/>
            </a:gs>
            <a:gs pos="83000">
              <a:schemeClr val="bg1"/>
            </a:gs>
            <a:gs pos="90000">
              <a:srgbClr val="99FF99">
                <a:alpha val="39000"/>
              </a:srgbClr>
            </a:gs>
          </a:gsLst>
          <a:lin ang="2700000" scaled="1"/>
          <a:tileRect/>
        </a:gradFill>
        <a:effectLst/>
      </p:bgPr>
    </p:bg>
    <p:spTree>
      <p:nvGrpSpPr>
        <p:cNvPr id="1" name=""/>
        <p:cNvGrpSpPr/>
        <p:nvPr/>
      </p:nvGrpSpPr>
      <p:grpSpPr>
        <a:xfrm>
          <a:off x="0" y="0"/>
          <a:ext cx="0" cy="0"/>
          <a:chOff x="0" y="0"/>
          <a:chExt cx="0" cy="0"/>
        </a:xfrm>
      </p:grpSpPr>
      <p:pic>
        <p:nvPicPr>
          <p:cNvPr id="1026" name="Picture 2" descr="Clip Free Download Flowers Border Clipart - Blue Flower Border Png , Transparent Cartoo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1123" y="301927"/>
            <a:ext cx="2705279" cy="31522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lip Free Download Flowers Border Clipart - Blue Flower Border Png , Transparent Cartoo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7714894" y="3454165"/>
            <a:ext cx="2705279" cy="31522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1866900" y="304800"/>
            <a:ext cx="8458200" cy="6324600"/>
          </a:xfrm>
          <a:prstGeom prst="rect">
            <a:avLst/>
          </a:prstGeom>
          <a:noFill/>
          <a:ln w="50800">
            <a:solidFill>
              <a:srgbClr val="003300"/>
            </a:solidFill>
            <a:miter lim="800000"/>
            <a:headEnd/>
            <a:tailEnd/>
          </a:ln>
        </p:spPr>
        <p:txBody>
          <a:bodyPr wrap="none" anchor="ctr"/>
          <a:lstStyle/>
          <a:p>
            <a:endParaRPr lang="en-GB">
              <a:solidFill>
                <a:srgbClr val="0000CC"/>
              </a:solidFill>
              <a:latin typeface="Calibri" panose="020F0502020204030204"/>
            </a:endParaRPr>
          </a:p>
        </p:txBody>
      </p:sp>
      <p:sp>
        <p:nvSpPr>
          <p:cNvPr id="6" name="Rectangle 2"/>
          <p:cNvSpPr>
            <a:spLocks noGrp="1" noChangeArrowheads="1"/>
          </p:cNvSpPr>
          <p:nvPr>
            <p:ph type="ctrTitle"/>
          </p:nvPr>
        </p:nvSpPr>
        <p:spPr>
          <a:xfrm>
            <a:off x="1872588" y="1970635"/>
            <a:ext cx="7903523" cy="1865806"/>
          </a:xfrm>
          <a:ln>
            <a:noFill/>
          </a:ln>
        </p:spPr>
        <p:txBody>
          <a:bodyPr>
            <a:noAutofit/>
          </a:bodyPr>
          <a:lstStyle/>
          <a:p>
            <a:pPr algn="ctr">
              <a:defRPr/>
            </a:pPr>
            <a:br>
              <a:rPr lang="en-US" sz="3200" b="1" dirty="0">
                <a:ln>
                  <a:solidFill>
                    <a:srgbClr val="0070C0"/>
                  </a:solidFill>
                </a:ln>
                <a:solidFill>
                  <a:srgbClr val="008000"/>
                </a:solidFill>
                <a:latin typeface="Arial Black" pitchFamily="34" charset="0"/>
              </a:rPr>
            </a:br>
            <a:br>
              <a:rPr lang="en-US" sz="3200" b="1" dirty="0">
                <a:ln>
                  <a:solidFill>
                    <a:srgbClr val="0070C0"/>
                  </a:solidFill>
                </a:ln>
                <a:solidFill>
                  <a:srgbClr val="008000"/>
                </a:solidFill>
                <a:latin typeface="Arial Black" pitchFamily="34" charset="0"/>
              </a:rPr>
            </a:br>
            <a:br>
              <a:rPr lang="en-US" sz="3200" b="1" dirty="0">
                <a:ln>
                  <a:solidFill>
                    <a:srgbClr val="0070C0"/>
                  </a:solidFill>
                </a:ln>
                <a:solidFill>
                  <a:srgbClr val="008000"/>
                </a:solidFill>
                <a:latin typeface="Arial Black" pitchFamily="34" charset="0"/>
              </a:rPr>
            </a:br>
            <a:br>
              <a:rPr lang="en-US" sz="3200" b="1" dirty="0">
                <a:ln>
                  <a:solidFill>
                    <a:srgbClr val="0070C0"/>
                  </a:solidFill>
                </a:ln>
                <a:solidFill>
                  <a:srgbClr val="008000"/>
                </a:solidFill>
                <a:latin typeface="Arial Black" pitchFamily="34" charset="0"/>
              </a:rPr>
            </a:br>
            <a:r>
              <a:rPr lang="en-US" sz="3200" b="1" dirty="0">
                <a:ln>
                  <a:solidFill>
                    <a:srgbClr val="0070C0"/>
                  </a:solidFill>
                </a:ln>
                <a:solidFill>
                  <a:srgbClr val="008000"/>
                </a:solidFill>
                <a:effectLst>
                  <a:glow rad="127000">
                    <a:schemeClr val="tx1"/>
                  </a:glow>
                </a:effectLst>
                <a:latin typeface="Algerian" panose="04020705040A02060702" pitchFamily="82" charset="0"/>
              </a:rPr>
              <a:t>     </a:t>
            </a:r>
            <a:br>
              <a:rPr lang="en-US" sz="3000" b="1" dirty="0">
                <a:ln>
                  <a:solidFill>
                    <a:srgbClr val="0070C0"/>
                  </a:solidFill>
                </a:ln>
                <a:solidFill>
                  <a:srgbClr val="C00000"/>
                </a:solidFill>
                <a:latin typeface="Arial Narrow" panose="020B0606020202030204" pitchFamily="34" charset="0"/>
              </a:rPr>
            </a:br>
            <a:br>
              <a:rPr lang="en-US" sz="3000" b="1" dirty="0">
                <a:ln>
                  <a:solidFill>
                    <a:srgbClr val="0070C0"/>
                  </a:solidFill>
                </a:ln>
                <a:solidFill>
                  <a:srgbClr val="660033"/>
                </a:solidFill>
                <a:latin typeface="Arial Narrow" panose="020B0606020202030204" pitchFamily="34" charset="0"/>
              </a:rPr>
            </a:br>
            <a:r>
              <a:rPr lang="en-US" sz="3000" b="1" dirty="0">
                <a:ln>
                  <a:solidFill>
                    <a:srgbClr val="0070C0"/>
                  </a:solidFill>
                </a:ln>
                <a:solidFill>
                  <a:srgbClr val="FF0000"/>
                </a:solidFill>
                <a:latin typeface="Algerian" pitchFamily="82" charset="0"/>
              </a:rPr>
              <a:t> </a:t>
            </a:r>
            <a:endParaRPr lang="en-US" sz="3000" dirty="0">
              <a:ln>
                <a:solidFill>
                  <a:srgbClr val="0070C0"/>
                </a:solidFill>
              </a:ln>
              <a:solidFill>
                <a:srgbClr val="C00000"/>
              </a:solidFill>
              <a:latin typeface="Algerian" pitchFamily="82" charset="0"/>
            </a:endParaRPr>
          </a:p>
        </p:txBody>
      </p:sp>
      <p:sp>
        <p:nvSpPr>
          <p:cNvPr id="33794" name="AutoShape 2" descr="data:image/jpeg;base64,/9j/4AAQSkZJRgABAQAAAQABAAD/2wCEAAkGBxISEhQUExQUFRUSGBUVFRUUFRQVFRQVFBQWFhcVFBcYHCggGBwlHBQVITEhJSkrLi4uFx8zODMsNygtLisBCgoKDg0OGhAQGywkICQsLCwsLCwsLCwsLCwsLCwsLCwsLCwsLCwsLCwsLCwsLCwsLCwsLCwsLCwsLCwsLCwsLP/AABEIAN4A4wMBEQACEQEDEQH/xAAcAAEAAgMBAQEAAAAAAAAAAAAAAwUCBAYHAQj/xAA7EAACAgECAwQHBgUDBQAAAAABAgADEQQFEiExBhNBUQciYXGBkbEjMkJSocEUM2Jy0YLh8BUWkqLx/8QAGgEBAAMBAQEAAAAAAAAAAAAAAAECAwQFBv/EADARAQACAgEDAgQFBAIDAAAAAAABAgMRBBIhMQVBEyIyYSNRcZGxFDOB0VLhJDRC/9oADAMBAAIRAxEAPwD3GAgICAgICAgICAgICAgICAgfGYAZPICRMxEblMRMzqFVq9xJ5JyHn4n/ABODLypntR24uPEd7NCcjqIBRnpERM9oRMxHlt07c56+r7+vynTTi3t57MLcmkeO7dq21B1yf0E6a8Wkee7ntybz47NpKwvQAe6bxWK+IYTaZ8s5ZBAQEBAQEBAQEBAQED4WED4XEDHvIDvIHNdpu3el0LqtwsJfP3AGxjxIJHnMrZYidS6sHDyZqzaptfpC22/AXUorH8NoNZ/9gAfgZMZayZOHmp5r+zpqrFYAqQwPQggg+4iaOaYmPLHUXhBk/AeJlMmStI3K1KTedQpdVqmc8+ngJ5mXNbJPfw9DHiikdkMyas6qmY4UZlqUteflhW1618rCja/zn4D/ADOynE/5S5L8r/i36qlXoAJ11pWvaIc1rTbyzllSAgICAgICAgICAgICBgbIGBaB8gICAgeA+mPI1oz04OXz5ziyR8z6L060fA/y4StCxwJSId1Ym86h1mx62/RDiqtesnmQG9U+9eh+URaYns3ycbFkjptWJdns/pGaw41IB/rQY5e1c/SUy1m07lxX9MikfhftP+3b7dqFvUNUeNW6Efv5TGKWmdRDzcn4czF+y4022eL/ACH7mdmPiR5u4snJ9qrBEAGAMCdkRERqHLMzPeWUlBAQEBAQEBAQEBAQEBAxZsQIy0D5AQOf7Tdr9NocC0ks3MIoy3Lx9kyyZq08u3icDLyd9HiFHpfSpomOHFiZ8SpI/TMzjk1l1ZPReRXxqXW7XvFGoXipsVx7DNq3rbw83LhyYp1eNN+XZPBfTUudWmPyn6zjv9T3/Tsc/B3H5uU24rWvEevhKTD3cdOmrDVassZMRpPVEMNPlmVR1YgD4nEi0p64iNy/QfZHSfw9CAdQBL4u3d8dzcvxctrS6bT6oNyPI/WdNb7cemzLoICAgICAgICAgICAgIGDtAjgICBX77u1elpe2wgKo+Z8AJS9umNtsGG2a8Uq/Ou/bw+rve5/xH1R+Vc8hPNyTMzuX3HFwVw44xwrmcCU1MtrZK1T7fub0OHqdkYeIOM+w+Ykx1R3hjk+FljovG4exdivSImoXu9RhLAOv4Xx4jyPsnZjz+0vnOd6TbHPVi71/hwHpL3eq7UngIYLyyPpKeZmXq8CvwcERdyHecXSS7Ov4nh8o07OwVRkmV/Vnqdu77GdlG75XfovT3+cpPeXFz+TWmPpr5ev08gB5TaJ0+Ynu+lomUN7R6z8LfA/sZtjye0omG/NlSAgICAgICAgICAgYu2IEUBAQI77gilmOABkyJnUJiJmdQ8B9IHattbcVU/Y1khQOjEH7x/acOS/VL6/07hRgpufqlzNGlsf7iM39qk/SZa27r5a18yisrYdRgjqD1Ep2LRaY3pCHKnOJpGmMXtSfC1u7RF6u7atBj8QGDJ0Uy1i25c9Zkkma18PPv1XtMuz7PX6E1KtqgMepx+8ztvburW81iaOg2ns2jWB6Gyh+P6yNzLm5XMnHXVo7vRdt0QrUCXrGnzebLOS25b+ZfTHbBmkCMZY4EmEr/SE8IB6jx851V3ruzTywQEBAQEBAQEBAEwISYHyAgIHGekevV3Vrp9MhPe8nfIAVf8AfpOfN1T2h6Xps4aXnJlnx4hTdmvRXWmH1J7xvy/hH+ZSmD3l08n1i9u2Pt/Lrd3bTaHTO/Aqqi8gAOfkBia2itavNxRkz5IjfeXhVuj1OsssuSvCuSR4ADwA8/fOC3edvrY5FcFYpM+FNuGmsr5MuDJrEIvk64npV4z4zX9HLG9/M+O3KTCMlvl1CfRnlM8nlvxbT0aXW1doL9L/ACm5Zzg8x8PKVrPdfkYaZY+aHX7V6TmHK2v4qc/WW6tPNt6VW/0y6XQ+kDS2EAtwn+oEfr0lviOTJ6VmpG47rp90QrxBgRL9UPPtjtWe7U2btHWbSuZbHPdnaHbU3huYnVEqNpTmSPsBAQEBAQEBAQI7DAwgICAgICBzvaTaV1LKLf5aHi4fBiOmR4zmyxuXXxs84oma+Zc9vOrSteCsADpyE5rzEdob44m09VpcBu1HeZyOv6TGOz08eSK+HJ6ra+Ek8Xzm8W7EW6r7V90tVpn8MtK2JF4W4ttdm3nlMXd5hEHl9MoslWyVmG1cje0u521jCuceWcj5SEZcOLNHzQ6Xsvqw7jnhvETett9nzfN4FsE7jw9j2FjwjM6qvKle1maiWAgICAgICAgIEBMBAQEBAQMLHwMylraTDmt61jHIE5bzMtqahymoqJzmYzDoiyi3VcAiUltSzkd0bCkeZl4ejx69Vt/kobFl4b5K7YosmVKV14bdXSY2dtPCB+s0jwwt2kUxMESkV5WYaxZPp9QyMGUkEcwZGmva8as9i9HvbSu7FVpC2D5N7R/idWLJ7S+b9Q9PnFPXTvX+HpaNnpOiHktgGWH2AgICAgICBi55QIoCAgICB8JkTI0NZbMLStCh1aZmUwvEqzU1YErMLxLkd4OTiYy68bju0BwwXyH1lqvZ4dfk3+aoImsOiYFWSVqlWY2hvFUN3WTXw5ssasjlme33MhO2QaNLRZnXaQQQSCOYIOCPcZaIX6pntL0zsZ6TmqxXqssvQWcyf9Q/eaVyTHl5PK9Mi3zYv2ex7RuVeoTjqYMvmDnrOmtotDxMmO2O3TaG9LKEBAQEBAQMLYEcBAQED4TImRrX2TGZS0bJSVmnashMKfdWABmd16eXHvXxufYZg647Q4ffH4r39hx8prWOz6LjU1irDQ4ZpDXpZKsletWeJlaGsNfUp4gRVx8rtMNaWcj7CWayZherNRGmsJFEnTWHqPoK1pGpvpycPVxgZ5cSOo5D3WH5TXF2s8n1nHHw63++v3j/AKe1TofOkBAQEBAQI7YGEBAQPhMrMpQWWTOZGq7ZlEoJA172kJczvNueQmNpb0Vfd8KO58AT+kppvT5rxH3eXW+sxPmSfmczaIfWxXUafAsvCdMlEStEPrLKzC2lz2X0wcurDIwP3inl4nrEzWtZj81huHYgPlqjwny8Jaafk83Fzpjtdyu47HfQfXQ4/MASPnK+HpYsuPJ4lohYdUVSKslpFUqrJiG0Vd96GwRuK/1VWj9FP7S1Pred6xX/AMb/ADD3mdL5QgICAgICBHbAwgaeu3BauvMnwE5s/JrijuvTHNlf/wBe/o/WcM+pxv6W/wDT/ds07mj+OD5GdGPl48niWVsVqsnbM2URs0COVSrtdZgSJlMQ525eJplPdvHaGn2nbu9HafMcI955SdOrgV6+RWHlqrLvrkw0+Y6lds00+I6jc+yOxcQvE7hd9iz9q/uH1k08vF9ajeKs/d3lepCzV80kbca2HCy8Q90dkxuPDld97N0WZapSh8gOXylJp+T0OP6hkp2t3hyd+02IccLEefCZHh7WHn4b+Z0+0abnz6+0YlZs7IyVt4l3Xoqoxr0PlXZ9AP3k4p3d5/q3/rT+sPbJ2PkyAgICAgIEdsCNjgZ8pE9o2OP1Vxdyx8T+k+dz5JvaZd1K6jSMzks2glUrHQ6z8LfAz1eLy9/Jdy5cWu8Nxp6DnR2tgSBS7hZmVlerSqrkQtM6c16RdVilE/O2fgvOPd63o2PeWbfk4fTU5GcSZl9LMtpKTK7U2MmIGveploXiVh2TJFj4/L+8tEd3kesR+FH6utShm6zR81uPZZ6PReyWiFZle6PQjxEtEKTK4o26vxUfKTpG5SnZqG61ofgImkJi9o8TKTbdi09VneV1qrYIyB4HGfpFaRE7hpbkZL16LW7LeXYkBAQEBAQMbByga2oHqt7jK3+mUx5caRPm5ju7oZTKYabfJXUJfRLRCFlpL8jn1E9bjZuuup8uPLTpnsj1ds6VIU1zZMo0hhqL1rUsx6SVZl5p2p3BrrVz0GcD3n/aNPpfRaaxTb85Q6cSkvVlskCVV0wIlhrajkJMeV4WfYanius/tH1mlfqeR63OsVY+70XTaETd8zMrXTaT2SYVmVpp6cSVW4i4kwJkESiE9QkwlnJCAgICAgIHwiBCRA5TcaOByPA8xPC5OKaXl147bhrCc0w1iX2U0ttkFkxVG0lJwZvg+W+4Uv3hr6y6entzK+y4KCx6CQOS3jcjacDko6Dzl4Q4/dLPtD7MCR7vrPTPl49U2j1I8ZWYelMbb6tnpKKSyY55RCGjqxyl6tKr30dfzbfcv1M0p5eL63P4df1er6SvpOiHzErGuuIQ2UWSjylUSSUgkENhByloS+wEBAQEBAQECKwSJGhuOjFi+0dDOfNijJGl6W6Zc1dUVOCMETyL45rOpdUW34fVlOmU7hIqy0UNsn5Ak+E1iqu1RqLepPICdsMHIbzuhsPCv3B+svEIVeYHLa582Ofaf05SkvreNHTirH2hjU8RLspaV9oayQDz5ytp7rWmG69fKV2qrdbXn4TSrSsrjsC2LLD/AGj9TNKeXi+t/RX9Zevbe2Vm8PmZWdQkqymEmEpFEmUJUHORCU0sECiv7RdxYy6qp6Uz6moHr0MMnHG451N/cAPImBd12BgCpBB5gg5BHmCIGUBAQEBA+MMwIDKCu3YV8OW8PGZZcdbx3WraY8OSO9UBsFwJ51sep7OiJL+0ulrGTYvwiKT7G3Ibh2vbWaiuikFaeLidjyLBeePdyE6a4emN28qTb8jft27w8CfdHU/mlo7KSp5KE1NBMstEd3GXfeb3n6zJ9hjrqsR9m3tOk72wL4dT7hERszZvg45v+X8ukXCHHh9Je1Nx2eNxObat5+JPafP+261QIyJi97qVusokxLSsp+yi8Lt7xNqT3eP61Pan+XrmxnKidEPm5XiCSqkUSyJSASCE6LiWSygam7aQ3VPWtr0s4wLK8B09q5BEDiP+3zU4XWpq9QrEKL6NVrCnrEAd9p1sygyeZHEvngSEu12faaNJUtOnQV1pnhQZIHESTzJJ6kyUN2AgICAgIEOoXlkfGVmBwvanUMcgdJzZZXq881gOTOG0bdENOyoHqJFbWhMxEtVNLwtxLynRGTbOatxZrDPTa02mLGWFz/B8NTtjkqsfkDLey+KN3rH3h5fic77TTtOyW2cNLWkc7OS/2jqfifpNaR7vC9Vz7vGKPbyh1zYJl4eaw2zcgjcL/cJ/8c+Pumd6b7w9Lh8qaT0Xnt7fZf36DPTx8pg9iuRp6Gjgsx5kTbE8v1ad9H6S9P7Pr6gnTD5+y/US8KJQI2RCStZMJSyQgcRsex6XXUtbfxtquN1ucWWJdRarEd3WVI7tVAGAORGCc5JMQLzshqrX05Fr941VltPe4A70VWFA5A5Z5YOPEGSLuAgICAgICAgch2p28A5XoRkjynLlmOrpaVrPT1ezg9w0XOc1qrxKmt0xEy0vtgKjIS2tPo8zoxT7SztHu6LbNt6cp0RCiftWgq0N5814Pi5C/uYv2rLr9Pp18mkfff7PK9j2p9TclSfiPM/lUfeY+4TGI3OofVcjLXBjnJb2eobpSlNaovJUAUD2AYm+tRp8da85LTafdw+5uCeX/wBkNIU7tJWiNuk7L71gimzoeSMfAn8J9kyyU94ehx8//wA2Xmt0+L09o/cRiU9QtMxX/L0fZasIPdOmHiytkEsqlRcxEJTSwh1eqSpGssYIiAszMcBQOpMCn3a/VIU1GnHfVcA7zTEBLGU+sLKWIH2nPHAxAI8QRzDWq2vb9xxqUDFm9V3rsuos9XkarxWynK8xwv0gdFpdMlSLXWoREAVVUYCgdABAlgICAgICAgIFBrbOJ2Ptx8uU8nPbqyTL08NdUiFHuO1Bua/Ef4lqZN9rMcmHXern9Rtnsmk0c8SgG18+kjoT1LDRbbgzSldKzZ0Oj0gE2iFHL+la7h09VIyWtfOPYn+7CVy+Ih7XoeLeW2SfFY/lu9j+zg0Wn43H21oBf+kdQnw8ZNK6jbD1Lm/1GTpr9MeP9qLtPrckgdYlx0hU6DYXt5mFptEItz7NNXGiL7Ub0FTgyGkOv7N6p77KVfmU5BvEjlgH5SK11K2bL144ifMPX9JXgATeHny3USTohLLCO65UHE7BVHUsQAM8hzMCm7R9nf4wqHusRKwGrWvA4b1OUuY/j4cDCEcPUkHlgMdg3i02HS6pQuprXj4kB7rUVAhe+pz05soZDzUkdQQSF1Vp0UsyqoLnicgAFiABlvM4AECWAgICAgICAgYXPhSfIGVtOqzK1Y3MQ52eM9YgbqbVXbWCww3P1h16+PnPS49InHDzuRP4kqvU7G6eHEPMfuJeaaY7fNPpQJEQLGquXhCk/wClC/VnU2j7PTjgoB6MRktZ7s8h7s+Uz6d23Lv/AKj4XH+DTzbvaf4j/ao7S78Wbu6+ZPLlJmXLWvvLW2js07njs98RVNr+0Oz0W1qg5CX0ymTXbWrjpGiJcJ2k7L49YDpKTDWl0nYXs7ebVfuyEH4m5A+7PMxWszKclo1p6vVUBNohgkkip7RdoaNFXx3N58KKMu+OvCvkPFjgDqSIEG77c2t0L12oi2WLxKuRYiWK3HUScYbBCk+HXr1gc72TTWmsX6QImnc4Gi1FjMU4WK2lLRxGnDhgK/WAC/hzgB38BAQEBAQEBAQEDU3N8Vn24H/PlOfkzrHLfjxu8KWeY9EgXugH2a+6etgj8OHmZvrlsTVkisoU9R8ZGhEdGPA/OR0iu3zb7nr4auHLciScYHskTWfZMNDaOyi08yMt4k4JzIiukzaZXiaUjoJOpVZjTmTqTSQabzMdI+rpk8gffzk6E0kQa3WV0oXtda0HVnYKo+Jgai69dTQ7aO6pmKsK7ARYi2AHHEAeeDjIgQbBrE1dPePWotw9F6MAWRlPDZUT4rkZHgQQfGBD2a0l2mazSsC2nrw2mtJBxWxP2D885Q8gcc14fEGBb6PRV1BhWoUO7WMB4u5yx+JgbEBAQEBAQEBAQECu3huSj3n/AJ85x8ye0Q6+LHeZVc4HaQL/AEf3F9wnr4foj9Hl5frlNNGZAQEBAQEDF3CgkkAAEkk4AA6knwECv2/f9Le5rqvrdwOLhVgSVBwSPMZ8RAq7d+tOourLUaerStX3j3Es9qWIHBrGVVAfWXiJbmrcuUDDtRWtWo0msYB60buLOL1hWt5UJeo8CHCgt+Vz5QMhUq7sDTjL6d/4sLjGQ6dwz/187QPEjPlAttNtC16m3UIxHfqosTlws6clt8+Lh9X2gDygWMBAQEBAQEBAQEBAQKjd29cDyH1Jnn8ufmiPs7uLHyzLRnI6iBf6T7i+4T18X0R+jy8v1z+qaaMyAgU3avcGpoxWwW290pqJx6rWHBfny9VeJ/8ATA+dk9wa3Sq1jcVlRsqtbl61lDtWzYHLnw55ecDQ2Rb9aiaptTbUlh46qaRUEFQb1RaXRmZmAGcEYyQIEm/M1us0+kLslT13XWBGKPaamqVa+Mcwv2hJxgn1eeMghbV7RStL0KuK7A6spLNnjGG+8TA4bZ9XciaG/UcDU6Rn0bFOLva7OL+GFtxIwVJQZAxjjBJOOQX/AGg2l/4yjVVaeu9uB6XDlF4OYeu3iYEjBDA4BPr9IF0NI11DV6paz3qstiVlinC2RwgnBPI9eXPnygSbbttOnTgpRUXqcdWP5mJ5sfaYG3AQEBAQEBAQEBAQEBApNzP2h+H0nmcqfxHo8f8AttWc7cgX2i/lr7p62H+3Dy831ynmrMgIFTuWxJqL67LsOlKOq0sqshewrmxs9SFXA8uJvOB82LZBpW1AThFV1gtStV4RUSiq6jHLBK8XvYwNLRbLq9NmvTX09xxMypdSzvUHYsURksUFRk4yOXLrAsd62VNSEJZ67KiWquqIWyskYPDkEEEdVIIPlAk2rb2p4uO+68tjnaa/VxnkoRFA6+UDZ0+lROLgULxsXbA+87c2Y+0wJoCAgICAgICAgICAgICAgIFDrz9o3/PCeVyP7kvTwf24QTFqQLzbj9mvx+s9Xjz+HDzM8ayS2ZsyICAgICAgICAgICAgICAgICAgICAgICAgUGt/mN755Of+5L1MP0QhmTQgXO1H1PiZ6XFn8N5/Jj525OlzkBAQEBAQEBAQEBAQEBAQEBAQEBAQP//Z"/>
          <p:cNvSpPr>
            <a:spLocks noChangeAspect="1" noChangeArrowheads="1"/>
          </p:cNvSpPr>
          <p:nvPr/>
        </p:nvSpPr>
        <p:spPr bwMode="auto">
          <a:xfrm>
            <a:off x="1679576" y="-1385888"/>
            <a:ext cx="2962275" cy="28956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10" name="AutoShape 4" descr="Image result for gll"/>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panose="020F0502020204030204"/>
            </a:endParaRPr>
          </a:p>
        </p:txBody>
      </p:sp>
      <p:sp>
        <p:nvSpPr>
          <p:cNvPr id="11" name="TextBox 10"/>
          <p:cNvSpPr txBox="1"/>
          <p:nvPr/>
        </p:nvSpPr>
        <p:spPr>
          <a:xfrm>
            <a:off x="9220200" y="609600"/>
            <a:ext cx="990600" cy="1754326"/>
          </a:xfrm>
          <a:prstGeom prst="rect">
            <a:avLst/>
          </a:prstGeom>
          <a:noFill/>
        </p:spPr>
        <p:txBody>
          <a:bodyPr wrap="square" rtlCol="0">
            <a:spAutoFit/>
          </a:bodyPr>
          <a:lstStyle/>
          <a:p>
            <a:endParaRPr lang="en-GB" dirty="0">
              <a:solidFill>
                <a:prstClr val="black"/>
              </a:solidFill>
              <a:latin typeface="Calibri" panose="020F0502020204030204"/>
            </a:endParaRPr>
          </a:p>
          <a:p>
            <a:endParaRPr lang="en-GB" dirty="0">
              <a:solidFill>
                <a:prstClr val="black"/>
              </a:solidFill>
              <a:latin typeface="Calibri" panose="020F0502020204030204"/>
            </a:endParaRPr>
          </a:p>
          <a:p>
            <a:endParaRPr lang="en-GB" dirty="0">
              <a:solidFill>
                <a:prstClr val="black"/>
              </a:solidFill>
              <a:latin typeface="Calibri" panose="020F0502020204030204"/>
            </a:endParaRPr>
          </a:p>
          <a:p>
            <a:endParaRPr lang="en-GB" dirty="0">
              <a:solidFill>
                <a:prstClr val="black"/>
              </a:solidFill>
              <a:latin typeface="Calibri" panose="020F0502020204030204"/>
            </a:endParaRPr>
          </a:p>
          <a:p>
            <a:endParaRPr lang="en-GB" dirty="0">
              <a:solidFill>
                <a:prstClr val="black"/>
              </a:solidFill>
              <a:latin typeface="Calibri" panose="020F0502020204030204"/>
            </a:endParaRPr>
          </a:p>
          <a:p>
            <a:endParaRPr lang="en-GB" dirty="0">
              <a:solidFill>
                <a:prstClr val="black"/>
              </a:solidFill>
              <a:latin typeface="Calibri" panose="020F0502020204030204"/>
            </a:endParaRPr>
          </a:p>
        </p:txBody>
      </p:sp>
      <p:sp>
        <p:nvSpPr>
          <p:cNvPr id="12" name="AutoShape 6" descr="Image result for gll"/>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panose="020F0502020204030204"/>
            </a:endParaRPr>
          </a:p>
        </p:txBody>
      </p:sp>
      <p:sp>
        <p:nvSpPr>
          <p:cNvPr id="13" name="AutoShape 8" descr="Image result for gll"/>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panose="020F0502020204030204"/>
            </a:endParaRPr>
          </a:p>
        </p:txBody>
      </p:sp>
      <p:sp>
        <p:nvSpPr>
          <p:cNvPr id="2" name="AutoShape 2" descr="University of West London logo"/>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8" name="Rectangle 7"/>
          <p:cNvSpPr/>
          <p:nvPr/>
        </p:nvSpPr>
        <p:spPr>
          <a:xfrm>
            <a:off x="2891725" y="2066726"/>
            <a:ext cx="6408549" cy="3539430"/>
          </a:xfrm>
          <a:prstGeom prst="rect">
            <a:avLst/>
          </a:prstGeom>
          <a:noFill/>
        </p:spPr>
        <p:txBody>
          <a:bodyPr wrap="none" lIns="91440" tIns="45720" rIns="91440" bIns="45720">
            <a:spAutoFit/>
          </a:bodyPr>
          <a:lstStyle/>
          <a:p>
            <a:pPr algn="ctr"/>
            <a:r>
              <a:rPr lang="en-US" sz="2800" dirty="0">
                <a:ln w="0"/>
                <a:solidFill>
                  <a:srgbClr val="80008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Thank you </a:t>
            </a:r>
          </a:p>
          <a:p>
            <a:pPr algn="ctr"/>
            <a:r>
              <a:rPr lang="en-US" sz="2800" dirty="0">
                <a:ln w="0"/>
                <a:solidFill>
                  <a:srgbClr val="80008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for giving me the opportunity</a:t>
            </a:r>
          </a:p>
          <a:p>
            <a:pPr algn="ctr"/>
            <a:r>
              <a:rPr lang="en-US" sz="2800" dirty="0">
                <a:ln w="0"/>
                <a:solidFill>
                  <a:srgbClr val="80008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to delve into  </a:t>
            </a:r>
          </a:p>
          <a:p>
            <a:pPr algn="ctr"/>
            <a:r>
              <a:rPr lang="en-US" sz="2800" dirty="0">
                <a:ln w="0"/>
                <a:solidFill>
                  <a:srgbClr val="80008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the amazing world of Artificial Intelligence</a:t>
            </a:r>
          </a:p>
          <a:p>
            <a:pPr algn="ctr"/>
            <a:r>
              <a:rPr lang="en-US" sz="2800" dirty="0">
                <a:ln w="0"/>
                <a:solidFill>
                  <a:srgbClr val="80008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and to add value </a:t>
            </a:r>
          </a:p>
          <a:p>
            <a:pPr algn="ctr"/>
            <a:r>
              <a:rPr lang="en-US" sz="2800" dirty="0">
                <a:ln w="0"/>
                <a:solidFill>
                  <a:srgbClr val="80008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to the profession of Librarianship !</a:t>
            </a:r>
          </a:p>
          <a:p>
            <a:pPr algn="ctr"/>
            <a:endParaRPr lang="en-US" sz="2800" dirty="0">
              <a:ln w="0"/>
              <a:solidFill>
                <a:srgbClr val="80008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algn="ctr"/>
            <a:r>
              <a:rPr lang="en-US" sz="2800" dirty="0">
                <a:ln w="0"/>
                <a:solidFill>
                  <a:srgbClr val="80008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BEST WISHES</a:t>
            </a:r>
          </a:p>
        </p:txBody>
      </p:sp>
    </p:spTree>
    <p:extLst>
      <p:ext uri="{BB962C8B-B14F-4D97-AF65-F5344CB8AC3E}">
        <p14:creationId xmlns:p14="http://schemas.microsoft.com/office/powerpoint/2010/main" val="332477794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57BCD3-BBA8-4803-ACF5-5C4B0BFA6DA4}"/>
              </a:ext>
            </a:extLst>
          </p:cNvPr>
          <p:cNvSpPr>
            <a:spLocks noGrp="1"/>
          </p:cNvSpPr>
          <p:nvPr>
            <p:ph type="title"/>
          </p:nvPr>
        </p:nvSpPr>
        <p:spPr>
          <a:xfrm>
            <a:off x="902489" y="2247158"/>
            <a:ext cx="10680455" cy="1325998"/>
          </a:xfrm>
        </p:spPr>
        <p:txBody>
          <a:bodyPr vert="horz" lIns="91440" tIns="45720" rIns="91440" bIns="45720" rtlCol="0" anchor="b">
            <a:normAutofit fontScale="90000"/>
          </a:bodyPr>
          <a:lstStyle/>
          <a:p>
            <a:pPr>
              <a:lnSpc>
                <a:spcPct val="90000"/>
              </a:lnSpc>
            </a:pPr>
            <a:br>
              <a:rPr lang="en-US" sz="4000" b="1" dirty="0">
                <a:solidFill>
                  <a:schemeClr val="tx1"/>
                </a:solidFill>
              </a:rPr>
            </a:br>
            <a:br>
              <a:rPr lang="en-US" sz="4000" b="1" dirty="0">
                <a:solidFill>
                  <a:schemeClr val="tx1"/>
                </a:solidFill>
              </a:rPr>
            </a:br>
            <a:br>
              <a:rPr lang="en-US" sz="4000" b="1" dirty="0">
                <a:solidFill>
                  <a:schemeClr val="tx1"/>
                </a:solidFill>
              </a:rPr>
            </a:br>
            <a:endParaRPr lang="en-US" sz="4000" b="1" dirty="0">
              <a:solidFill>
                <a:srgbClr val="002060"/>
              </a:solidFill>
            </a:endParaRPr>
          </a:p>
        </p:txBody>
      </p:sp>
      <p:sp>
        <p:nvSpPr>
          <p:cNvPr id="2" name="TextBox 1">
            <a:extLst>
              <a:ext uri="{FF2B5EF4-FFF2-40B4-BE49-F238E27FC236}">
                <a16:creationId xmlns:a16="http://schemas.microsoft.com/office/drawing/2014/main" id="{E320CA4E-28F7-4632-9AC8-DFD532C3839C}"/>
              </a:ext>
            </a:extLst>
          </p:cNvPr>
          <p:cNvSpPr txBox="1"/>
          <p:nvPr/>
        </p:nvSpPr>
        <p:spPr>
          <a:xfrm>
            <a:off x="2355012" y="645133"/>
            <a:ext cx="7268860" cy="646331"/>
          </a:xfrm>
          <a:prstGeom prst="rect">
            <a:avLst/>
          </a:prstGeom>
          <a:noFill/>
        </p:spPr>
        <p:txBody>
          <a:bodyPr wrap="square" rtlCol="0">
            <a:spAutoFit/>
          </a:bodyPr>
          <a:lstStyle/>
          <a:p>
            <a:pPr algn="ctr"/>
            <a:r>
              <a:rPr lang="en-GB" sz="3600" b="1" dirty="0">
                <a:solidFill>
                  <a:srgbClr val="0070C0"/>
                </a:solidFill>
                <a:latin typeface="Avenir Next LT Pro" panose="020B0504020202020204" pitchFamily="34" charset="0"/>
                <a:ea typeface="+mj-ea"/>
                <a:cs typeface="+mj-cs"/>
              </a:rPr>
              <a:t>What is Artificial Intelligence </a:t>
            </a:r>
            <a:endParaRPr lang="en-US" sz="3600" b="1" dirty="0">
              <a:solidFill>
                <a:srgbClr val="0070C0"/>
              </a:solidFill>
              <a:latin typeface="Avenir Next LT Pro" panose="020B0504020202020204" pitchFamily="34" charset="0"/>
              <a:ea typeface="+mj-ea"/>
              <a:cs typeface="+mj-cs"/>
            </a:endParaRPr>
          </a:p>
        </p:txBody>
      </p:sp>
      <p:sp>
        <p:nvSpPr>
          <p:cNvPr id="7" name="TextBox 6">
            <a:extLst>
              <a:ext uri="{FF2B5EF4-FFF2-40B4-BE49-F238E27FC236}">
                <a16:creationId xmlns:a16="http://schemas.microsoft.com/office/drawing/2014/main" id="{3EC6C78E-2BAB-44B5-9B40-41BB6D78C41F}"/>
              </a:ext>
            </a:extLst>
          </p:cNvPr>
          <p:cNvSpPr txBox="1"/>
          <p:nvPr/>
        </p:nvSpPr>
        <p:spPr>
          <a:xfrm>
            <a:off x="902489" y="2268858"/>
            <a:ext cx="3678137" cy="1631216"/>
          </a:xfrm>
          <a:prstGeom prst="rect">
            <a:avLst/>
          </a:prstGeom>
          <a:noFill/>
        </p:spPr>
        <p:txBody>
          <a:bodyPr wrap="square" rtlCol="0">
            <a:spAutoFit/>
          </a:bodyPr>
          <a:lstStyle/>
          <a:p>
            <a:pPr algn="ctr"/>
            <a:r>
              <a:rPr lang="en-GB" sz="2800" b="1" dirty="0">
                <a:solidFill>
                  <a:schemeClr val="accent1">
                    <a:lumMod val="75000"/>
                  </a:schemeClr>
                </a:solidFill>
                <a:latin typeface="Arial" panose="020B0604020202020204" pitchFamily="34" charset="0"/>
                <a:cs typeface="Arial" panose="020B0604020202020204" pitchFamily="34" charset="0"/>
              </a:rPr>
              <a:t>ARTIFICIAL</a:t>
            </a:r>
          </a:p>
          <a:p>
            <a:r>
              <a:rPr lang="en-GB" sz="2400" dirty="0">
                <a:latin typeface="Tahoma" panose="020B0604030504040204" pitchFamily="34" charset="0"/>
                <a:ea typeface="Tahoma" panose="020B0604030504040204" pitchFamily="34" charset="0"/>
                <a:cs typeface="Tahoma" panose="020B0604030504040204" pitchFamily="34" charset="0"/>
              </a:rPr>
              <a:t>That which is made by human beings rather than occurring naturally</a:t>
            </a:r>
            <a:endParaRPr lang="en-GB" sz="2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AD46F986-A19F-4186-96C5-FE92AB7731B3}"/>
              </a:ext>
            </a:extLst>
          </p:cNvPr>
          <p:cNvSpPr txBox="1"/>
          <p:nvPr/>
        </p:nvSpPr>
        <p:spPr>
          <a:xfrm>
            <a:off x="7257105" y="2363447"/>
            <a:ext cx="4325839" cy="1261884"/>
          </a:xfrm>
          <a:prstGeom prst="rect">
            <a:avLst/>
          </a:prstGeom>
          <a:noFill/>
        </p:spPr>
        <p:txBody>
          <a:bodyPr wrap="square" rtlCol="0">
            <a:spAutoFit/>
          </a:bodyPr>
          <a:lstStyle/>
          <a:p>
            <a:pPr algn="ctr"/>
            <a:r>
              <a:rPr lang="en-GB" sz="2800" b="1" dirty="0">
                <a:solidFill>
                  <a:schemeClr val="accent1">
                    <a:lumMod val="75000"/>
                  </a:schemeClr>
                </a:solidFill>
                <a:latin typeface="Arial" panose="020B0604020202020204" pitchFamily="34" charset="0"/>
                <a:cs typeface="Arial" panose="020B0604020202020204" pitchFamily="34" charset="0"/>
              </a:rPr>
              <a:t>INTELLIGENCE</a:t>
            </a:r>
          </a:p>
          <a:p>
            <a:r>
              <a:rPr lang="en-GB" sz="2400" dirty="0">
                <a:latin typeface="Tahoma" panose="020B0604030504040204" pitchFamily="34" charset="0"/>
                <a:ea typeface="Tahoma" panose="020B0604030504040204" pitchFamily="34" charset="0"/>
                <a:cs typeface="Tahoma" panose="020B0604030504040204" pitchFamily="34" charset="0"/>
              </a:rPr>
              <a:t>The ability to acquire and use knowledge and skills</a:t>
            </a:r>
          </a:p>
        </p:txBody>
      </p:sp>
      <p:cxnSp>
        <p:nvCxnSpPr>
          <p:cNvPr id="9" name="Straight Arrow Connector 8">
            <a:extLst>
              <a:ext uri="{FF2B5EF4-FFF2-40B4-BE49-F238E27FC236}">
                <a16:creationId xmlns:a16="http://schemas.microsoft.com/office/drawing/2014/main" id="{18FCD6C1-4E1C-40EA-829F-FDF7B8FD955A}"/>
              </a:ext>
            </a:extLst>
          </p:cNvPr>
          <p:cNvCxnSpPr>
            <a:cxnSpLocks/>
          </p:cNvCxnSpPr>
          <p:nvPr/>
        </p:nvCxnSpPr>
        <p:spPr>
          <a:xfrm flipH="1">
            <a:off x="3209462" y="1302544"/>
            <a:ext cx="1295394" cy="922455"/>
          </a:xfrm>
          <a:prstGeom prst="straightConnector1">
            <a:avLst/>
          </a:prstGeom>
          <a:ln w="57150">
            <a:solidFill>
              <a:srgbClr val="C00000"/>
            </a:solidFill>
            <a:headEnd w="sm" len="sm"/>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AF3AC4D-11FB-463C-8B00-5AF1E9EC9E47}"/>
              </a:ext>
            </a:extLst>
          </p:cNvPr>
          <p:cNvCxnSpPr>
            <a:cxnSpLocks/>
          </p:cNvCxnSpPr>
          <p:nvPr/>
        </p:nvCxnSpPr>
        <p:spPr>
          <a:xfrm>
            <a:off x="8107222" y="1279295"/>
            <a:ext cx="896425" cy="968952"/>
          </a:xfrm>
          <a:prstGeom prst="straightConnector1">
            <a:avLst/>
          </a:prstGeom>
          <a:ln w="57150">
            <a:solidFill>
              <a:srgbClr val="C00000"/>
            </a:solidFill>
            <a:headEnd w="sm" len="sm"/>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C9C4C8D-3408-461B-8C1B-192B9564E843}"/>
              </a:ext>
            </a:extLst>
          </p:cNvPr>
          <p:cNvSpPr txBox="1"/>
          <p:nvPr/>
        </p:nvSpPr>
        <p:spPr>
          <a:xfrm>
            <a:off x="1672360" y="4225660"/>
            <a:ext cx="8847278" cy="1661993"/>
          </a:xfrm>
          <a:prstGeom prst="rect">
            <a:avLst/>
          </a:prstGeom>
          <a:noFill/>
        </p:spPr>
        <p:txBody>
          <a:bodyPr wrap="square">
            <a:spAutoFit/>
          </a:bodyPr>
          <a:lstStyle/>
          <a:p>
            <a:r>
              <a:rPr lang="en-GB" sz="3000" b="1" dirty="0">
                <a:solidFill>
                  <a:srgbClr val="0070C0"/>
                </a:solidFill>
                <a:latin typeface="Avenir Next LT Pro" panose="020B0504020202020204" pitchFamily="34" charset="0"/>
                <a:ea typeface="+mj-ea"/>
                <a:cs typeface="+mj-cs"/>
              </a:rPr>
              <a:t>Artificial intelligence is - </a:t>
            </a:r>
          </a:p>
          <a:p>
            <a:pPr marL="342900" indent="-342900">
              <a:buSzPct val="120000"/>
              <a:buFont typeface="Tahoma" panose="020B060403050404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the science of making machines that can think like humans. </a:t>
            </a:r>
          </a:p>
          <a:p>
            <a:pPr marL="342900" indent="-342900">
              <a:buSzPct val="120000"/>
              <a:buFont typeface="Tahoma" panose="020B060403050404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the development of computer systems capable of performing tasks that typically require human-like cognitive abilities.</a:t>
            </a:r>
          </a:p>
        </p:txBody>
      </p:sp>
    </p:spTree>
    <p:extLst>
      <p:ext uri="{BB962C8B-B14F-4D97-AF65-F5344CB8AC3E}">
        <p14:creationId xmlns:p14="http://schemas.microsoft.com/office/powerpoint/2010/main" val="555632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ppt_x"/>
                                          </p:val>
                                        </p:tav>
                                        <p:tav tm="100000">
                                          <p:val>
                                            <p:strVal val="#ppt_x"/>
                                          </p:val>
                                        </p:tav>
                                      </p:tavLst>
                                    </p:anim>
                                    <p:anim calcmode="lin" valueType="num">
                                      <p:cBhvr additive="base">
                                        <p:cTn id="24" dur="10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ppt_x"/>
                                          </p:val>
                                        </p:tav>
                                        <p:tav tm="100000">
                                          <p:val>
                                            <p:strVal val="#ppt_x"/>
                                          </p:val>
                                        </p:tav>
                                      </p:tavLst>
                                    </p:anim>
                                    <p:anim calcmode="lin" valueType="num">
                                      <p:cBhvr additive="base">
                                        <p:cTn id="28" dur="10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 calcmode="lin" valueType="num">
                                      <p:cBhvr additive="base">
                                        <p:cTn id="38" dur="125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9" dur="1250" fill="hold"/>
                                        <p:tgtEl>
                                          <p:spTgt spid="13">
                                            <p:txEl>
                                              <p:pRg st="0" end="0"/>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 calcmode="lin" valueType="num">
                                      <p:cBhvr additive="base">
                                        <p:cTn id="42" dur="125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43" dur="1250" fill="hold"/>
                                        <p:tgtEl>
                                          <p:spTgt spid="13">
                                            <p:txEl>
                                              <p:pRg st="1" end="1"/>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3">
                                            <p:txEl>
                                              <p:pRg st="2" end="2"/>
                                            </p:txEl>
                                          </p:spTgt>
                                        </p:tgtEl>
                                        <p:attrNameLst>
                                          <p:attrName>style.visibility</p:attrName>
                                        </p:attrNameLst>
                                      </p:cBhvr>
                                      <p:to>
                                        <p:strVal val="visible"/>
                                      </p:to>
                                    </p:set>
                                    <p:anim calcmode="lin" valueType="num">
                                      <p:cBhvr additive="base">
                                        <p:cTn id="46" dur="125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47" dur="125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591CE15-AF33-426C-8111-9B33B818F9B9}"/>
              </a:ext>
            </a:extLst>
          </p:cNvPr>
          <p:cNvSpPr>
            <a:spLocks noGrp="1"/>
          </p:cNvSpPr>
          <p:nvPr>
            <p:ph type="sldNum" sz="quarter" idx="12"/>
          </p:nvPr>
        </p:nvSpPr>
        <p:spPr/>
        <p:txBody>
          <a:bodyPr/>
          <a:lstStyle/>
          <a:p>
            <a:fld id="{10B37B4D-B1ED-498C-8838-3D6A4F27AD60}" type="slidenum">
              <a:rPr lang="en-GB" smtClean="0"/>
              <a:t>7</a:t>
            </a:fld>
            <a:endParaRPr lang="en-GB"/>
          </a:p>
        </p:txBody>
      </p:sp>
      <p:sp>
        <p:nvSpPr>
          <p:cNvPr id="5" name="TextBox 4">
            <a:extLst>
              <a:ext uri="{FF2B5EF4-FFF2-40B4-BE49-F238E27FC236}">
                <a16:creationId xmlns:a16="http://schemas.microsoft.com/office/drawing/2014/main" id="{37A03CEF-2AAE-414A-85A4-0FC2E7DB91D0}"/>
              </a:ext>
            </a:extLst>
          </p:cNvPr>
          <p:cNvSpPr txBox="1"/>
          <p:nvPr/>
        </p:nvSpPr>
        <p:spPr>
          <a:xfrm>
            <a:off x="621102" y="644353"/>
            <a:ext cx="9972136" cy="4561249"/>
          </a:xfrm>
          <a:prstGeom prst="rect">
            <a:avLst/>
          </a:prstGeom>
          <a:noFill/>
        </p:spPr>
        <p:txBody>
          <a:bodyPr wrap="square">
            <a:spAutoFit/>
          </a:bodyPr>
          <a:lstStyle/>
          <a:p>
            <a:pPr fontAlgn="base">
              <a:lnSpc>
                <a:spcPct val="90000"/>
              </a:lnSpc>
              <a:spcBef>
                <a:spcPct val="0"/>
              </a:spcBef>
            </a:pPr>
            <a:r>
              <a:rPr lang="en-GB" sz="3600" b="1" dirty="0">
                <a:solidFill>
                  <a:srgbClr val="0070C0"/>
                </a:solidFill>
                <a:latin typeface="Tahoma" panose="020B0604030504040204" pitchFamily="34" charset="0"/>
                <a:ea typeface="Tahoma" panose="020B0604030504040204" pitchFamily="34" charset="0"/>
                <a:cs typeface="Tahoma" panose="020B0604030504040204" pitchFamily="34" charset="0"/>
              </a:rPr>
              <a:t>How did artificial intelligence originate?</a:t>
            </a:r>
          </a:p>
          <a:p>
            <a:pPr algn="l" fontAlgn="base"/>
            <a:endParaRPr lang="en-GB" b="1" i="0" cap="all"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fontAlgn="base"/>
            <a:r>
              <a:rPr lang="en-GB" sz="2400" b="1"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1950 :</a:t>
            </a:r>
            <a:r>
              <a:rPr lang="en-GB" sz="24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 </a:t>
            </a:r>
            <a:r>
              <a:rPr lang="en-GB" sz="2400" dirty="0">
                <a:solidFill>
                  <a:srgbClr val="0B5CAB"/>
                </a:solidFill>
                <a:latin typeface="Tahoma" panose="020B0604030504040204" pitchFamily="34" charset="0"/>
                <a:ea typeface="Tahoma" panose="020B0604030504040204" pitchFamily="34" charset="0"/>
                <a:cs typeface="Tahoma" panose="020B0604030504040204" pitchFamily="34" charset="0"/>
              </a:rPr>
              <a:t>Alan Turing </a:t>
            </a:r>
            <a:r>
              <a:rPr lang="en-GB" sz="24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published “</a:t>
            </a:r>
            <a:r>
              <a:rPr lang="en-GB" sz="2400" b="0" i="0" dirty="0">
                <a:solidFill>
                  <a:srgbClr val="0B5CAB"/>
                </a:solidFill>
                <a:effectLst/>
                <a:latin typeface="Tahoma" panose="020B0604030504040204" pitchFamily="34" charset="0"/>
                <a:ea typeface="Tahoma" panose="020B0604030504040204" pitchFamily="34" charset="0"/>
                <a:cs typeface="Tahoma" panose="020B0604030504040204" pitchFamily="34" charset="0"/>
              </a:rPr>
              <a:t>Computer Machinery and Intelligence</a:t>
            </a:r>
            <a:r>
              <a:rPr lang="en-GB" sz="24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 which proposed a test of machine intelligence called The Imitation Game.</a:t>
            </a:r>
          </a:p>
          <a:p>
            <a:pPr fontAlgn="base"/>
            <a:endParaRPr lang="en-GB" sz="2400" b="0" i="0" dirty="0">
              <a:solidFill>
                <a:srgbClr val="333333"/>
              </a:solidFill>
              <a:effectLst/>
              <a:latin typeface="Tahoma" panose="020B0604030504040204" pitchFamily="34" charset="0"/>
              <a:ea typeface="Tahoma" panose="020B0604030504040204" pitchFamily="34" charset="0"/>
              <a:cs typeface="Tahoma" panose="020B0604030504040204" pitchFamily="34" charset="0"/>
            </a:endParaRPr>
          </a:p>
          <a:p>
            <a:pPr fontAlgn="base"/>
            <a:r>
              <a:rPr lang="en-GB" sz="2400" b="1"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1952 : </a:t>
            </a:r>
            <a:r>
              <a:rPr lang="en-GB" sz="2400" b="0" i="0" dirty="0">
                <a:solidFill>
                  <a:srgbClr val="0B5CAB"/>
                </a:solidFill>
                <a:effectLst/>
                <a:latin typeface="Tahoma" panose="020B0604030504040204" pitchFamily="34" charset="0"/>
                <a:ea typeface="Tahoma" panose="020B0604030504040204" pitchFamily="34" charset="0"/>
                <a:cs typeface="Tahoma" panose="020B0604030504040204" pitchFamily="34" charset="0"/>
              </a:rPr>
              <a:t>Arthur Samuel</a:t>
            </a:r>
            <a:r>
              <a:rPr lang="en-GB" sz="2400" dirty="0">
                <a:solidFill>
                  <a:srgbClr val="333333"/>
                </a:solidFill>
                <a:latin typeface="Tahoma" panose="020B0604030504040204" pitchFamily="34" charset="0"/>
                <a:ea typeface="Tahoma" panose="020B0604030504040204" pitchFamily="34" charset="0"/>
                <a:cs typeface="Tahoma" panose="020B0604030504040204" pitchFamily="34" charset="0"/>
              </a:rPr>
              <a:t> a computer scientist developed </a:t>
            </a:r>
            <a:r>
              <a:rPr lang="en-GB" sz="24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a program to play checkers, which is the first to ever learn the game independently.</a:t>
            </a:r>
          </a:p>
          <a:p>
            <a:pPr algn="l" fontAlgn="base"/>
            <a:endParaRPr lang="en-GB" sz="2400" b="1" i="0" cap="all"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fontAlgn="base"/>
            <a:r>
              <a:rPr lang="en-GB" sz="2400" b="1"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1955 : </a:t>
            </a:r>
            <a:r>
              <a:rPr lang="en-GB" sz="2400" b="0" i="0" dirty="0">
                <a:solidFill>
                  <a:srgbClr val="0B5CAB"/>
                </a:solidFill>
                <a:effectLst/>
                <a:latin typeface="Tahoma" panose="020B0604030504040204" pitchFamily="34" charset="0"/>
                <a:ea typeface="Tahoma" panose="020B0604030504040204" pitchFamily="34" charset="0"/>
                <a:cs typeface="Tahoma" panose="020B0604030504040204" pitchFamily="34" charset="0"/>
              </a:rPr>
              <a:t>John McCarthy</a:t>
            </a:r>
            <a:r>
              <a:rPr lang="en-GB" sz="24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 held a workshop at Dartmouth on “artificial intelligence” which is the first use of the word, and how it came into popular usage.</a:t>
            </a:r>
            <a:endParaRPr lang="en-GB" sz="2400" b="1" i="0" cap="all"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693B3A76-2B71-4198-9ACC-E636DCF13974}"/>
              </a:ext>
            </a:extLst>
          </p:cNvPr>
          <p:cNvPicPr>
            <a:picLocks noChangeAspect="1"/>
          </p:cNvPicPr>
          <p:nvPr/>
        </p:nvPicPr>
        <p:blipFill>
          <a:blip r:embed="rId2"/>
          <a:stretch>
            <a:fillRect/>
          </a:stretch>
        </p:blipFill>
        <p:spPr>
          <a:xfrm>
            <a:off x="7651630" y="4998783"/>
            <a:ext cx="2441276" cy="1357568"/>
          </a:xfrm>
          <a:prstGeom prst="rect">
            <a:avLst/>
          </a:prstGeom>
        </p:spPr>
      </p:pic>
    </p:spTree>
    <p:extLst>
      <p:ext uri="{BB962C8B-B14F-4D97-AF65-F5344CB8AC3E}">
        <p14:creationId xmlns:p14="http://schemas.microsoft.com/office/powerpoint/2010/main" val="2590627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BC690E-C26C-4C88-A0AB-32C185C2F9F0}"/>
              </a:ext>
            </a:extLst>
          </p:cNvPr>
          <p:cNvSpPr>
            <a:spLocks noGrp="1"/>
          </p:cNvSpPr>
          <p:nvPr>
            <p:ph type="sldNum" sz="quarter" idx="12"/>
          </p:nvPr>
        </p:nvSpPr>
        <p:spPr/>
        <p:txBody>
          <a:bodyPr/>
          <a:lstStyle/>
          <a:p>
            <a:fld id="{10B37B4D-B1ED-498C-8838-3D6A4F27AD60}" type="slidenum">
              <a:rPr lang="en-GB" smtClean="0"/>
              <a:t>8</a:t>
            </a:fld>
            <a:endParaRPr lang="en-GB"/>
          </a:p>
        </p:txBody>
      </p:sp>
      <p:sp>
        <p:nvSpPr>
          <p:cNvPr id="4" name="TextBox 3">
            <a:extLst>
              <a:ext uri="{FF2B5EF4-FFF2-40B4-BE49-F238E27FC236}">
                <a16:creationId xmlns:a16="http://schemas.microsoft.com/office/drawing/2014/main" id="{1EE86778-6FE5-4AFB-8A36-CB275CD4B458}"/>
              </a:ext>
            </a:extLst>
          </p:cNvPr>
          <p:cNvSpPr txBox="1"/>
          <p:nvPr/>
        </p:nvSpPr>
        <p:spPr>
          <a:xfrm>
            <a:off x="1654834" y="444552"/>
            <a:ext cx="8327366" cy="830997"/>
          </a:xfrm>
          <a:prstGeom prst="rect">
            <a:avLst/>
          </a:prstGeom>
          <a:noFill/>
        </p:spPr>
        <p:txBody>
          <a:bodyPr wrap="square">
            <a:spAutoFit/>
          </a:bodyPr>
          <a:lstStyle/>
          <a:p>
            <a:r>
              <a:rPr lang="en-GB" sz="2400" b="1" i="0" dirty="0">
                <a:solidFill>
                  <a:srgbClr val="1358A9"/>
                </a:solidFill>
                <a:effectLst/>
                <a:latin typeface="Tahoma" panose="020B0604030504040204" pitchFamily="34" charset="0"/>
                <a:ea typeface="Tahoma" panose="020B0604030504040204" pitchFamily="34" charset="0"/>
                <a:cs typeface="Tahoma" panose="020B0604030504040204" pitchFamily="34" charset="0"/>
              </a:rPr>
              <a:t>What was the name of </a:t>
            </a:r>
            <a:r>
              <a:rPr lang="en-GB" sz="2400" b="1" dirty="0">
                <a:solidFill>
                  <a:srgbClr val="1358A9"/>
                </a:solidFill>
                <a:latin typeface="Tahoma" panose="020B0604030504040204" pitchFamily="34" charset="0"/>
                <a:ea typeface="Tahoma" panose="020B0604030504040204" pitchFamily="34" charset="0"/>
                <a:cs typeface="Tahoma" panose="020B0604030504040204" pitchFamily="34" charset="0"/>
              </a:rPr>
              <a:t>the </a:t>
            </a:r>
            <a:r>
              <a:rPr lang="en-GB" sz="2400" b="1" i="0" dirty="0">
                <a:solidFill>
                  <a:srgbClr val="1358A9"/>
                </a:solidFill>
                <a:effectLst/>
                <a:latin typeface="Tahoma" panose="020B0604030504040204" pitchFamily="34" charset="0"/>
                <a:ea typeface="Tahoma" panose="020B0604030504040204" pitchFamily="34" charset="0"/>
                <a:cs typeface="Tahoma" panose="020B0604030504040204" pitchFamily="34" charset="0"/>
              </a:rPr>
              <a:t>IBM supercomputer that defeated world chess champion Garry Kasparov?</a:t>
            </a:r>
            <a:endParaRPr lang="en-GB" sz="24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7C37E913-314D-4B52-ADA4-87451ADDFEDA}"/>
              </a:ext>
            </a:extLst>
          </p:cNvPr>
          <p:cNvSpPr txBox="1"/>
          <p:nvPr/>
        </p:nvSpPr>
        <p:spPr>
          <a:xfrm>
            <a:off x="1241879" y="1536174"/>
            <a:ext cx="8629708" cy="3416320"/>
          </a:xfrm>
          <a:prstGeom prst="rect">
            <a:avLst/>
          </a:prstGeom>
          <a:noFill/>
        </p:spPr>
        <p:txBody>
          <a:bodyPr wrap="square">
            <a:spAutoFit/>
          </a:bodyPr>
          <a:lstStyle/>
          <a:p>
            <a:pPr algn="just"/>
            <a:r>
              <a:rPr lang="en-GB" sz="2400" i="0" dirty="0">
                <a:effectLst/>
                <a:latin typeface="Tahoma" panose="020B0604030504040204" pitchFamily="34" charset="0"/>
                <a:ea typeface="Tahoma" panose="020B0604030504040204" pitchFamily="34" charset="0"/>
                <a:cs typeface="Tahoma" panose="020B0604030504040204" pitchFamily="34" charset="0"/>
              </a:rPr>
              <a:t>Deep Blue was a chess-playing computer developed by IBM that defeated the world champion, Garry Kasparov, in 1997</a:t>
            </a:r>
            <a:r>
              <a:rPr lang="en-GB" sz="2400" i="0" dirty="0">
                <a:solidFill>
                  <a:srgbClr val="111111"/>
                </a:solidFill>
                <a:effectLst/>
                <a:latin typeface="Tahoma" panose="020B0604030504040204" pitchFamily="34" charset="0"/>
                <a:ea typeface="Tahoma" panose="020B0604030504040204" pitchFamily="34" charset="0"/>
                <a:cs typeface="Tahoma" panose="020B0604030504040204" pitchFamily="34" charset="0"/>
              </a:rPr>
              <a:t>. </a:t>
            </a:r>
          </a:p>
          <a:p>
            <a:pPr algn="just"/>
            <a:endParaRPr lang="en-GB" sz="2400" dirty="0">
              <a:solidFill>
                <a:srgbClr val="111111"/>
              </a:solidFill>
              <a:latin typeface="Tahoma" panose="020B0604030504040204" pitchFamily="34" charset="0"/>
              <a:ea typeface="Tahoma" panose="020B0604030504040204" pitchFamily="34" charset="0"/>
              <a:cs typeface="Tahoma" panose="020B0604030504040204" pitchFamily="34" charset="0"/>
            </a:endParaRPr>
          </a:p>
          <a:p>
            <a:pPr algn="just"/>
            <a:r>
              <a:rPr lang="en-GB" sz="2400" i="0" dirty="0">
                <a:effectLst/>
                <a:latin typeface="Tahoma" panose="020B0604030504040204" pitchFamily="34" charset="0"/>
                <a:ea typeface="Tahoma" panose="020B0604030504040204" pitchFamily="34" charset="0"/>
                <a:cs typeface="Tahoma" panose="020B0604030504040204" pitchFamily="34" charset="0"/>
              </a:rPr>
              <a:t>It was a unique purpose-built IBM supercomputer that used heuristic search algorithms to evaluate </a:t>
            </a:r>
            <a:r>
              <a:rPr lang="en-GB" sz="2400" dirty="0">
                <a:latin typeface="Tahoma" panose="020B0604030504040204" pitchFamily="34" charset="0"/>
                <a:ea typeface="Tahoma" panose="020B0604030504040204" pitchFamily="34" charset="0"/>
                <a:cs typeface="Tahoma" panose="020B0604030504040204" pitchFamily="34" charset="0"/>
              </a:rPr>
              <a:t>200 million chess positions per second </a:t>
            </a:r>
            <a:r>
              <a:rPr lang="en-GB" sz="2400" i="0" dirty="0">
                <a:effectLst/>
                <a:latin typeface="Tahoma" panose="020B0604030504040204" pitchFamily="34" charset="0"/>
                <a:ea typeface="Tahoma" panose="020B0604030504040204" pitchFamily="34" charset="0"/>
                <a:cs typeface="Tahoma" panose="020B0604030504040204" pitchFamily="34" charset="0"/>
              </a:rPr>
              <a:t>and select the best one. </a:t>
            </a:r>
            <a:r>
              <a:rPr lang="en-GB" sz="2400" i="0" dirty="0">
                <a:solidFill>
                  <a:srgbClr val="111111"/>
                </a:solidFill>
                <a:effectLst/>
                <a:latin typeface="Tahoma" panose="020B0604030504040204" pitchFamily="34" charset="0"/>
                <a:ea typeface="Tahoma" panose="020B0604030504040204" pitchFamily="34" charset="0"/>
                <a:cs typeface="Tahoma" panose="020B0604030504040204" pitchFamily="34" charset="0"/>
              </a:rPr>
              <a:t>  </a:t>
            </a:r>
          </a:p>
          <a:p>
            <a:pPr algn="just"/>
            <a:endParaRPr lang="en-GB" sz="2400" i="0" dirty="0">
              <a:solidFill>
                <a:srgbClr val="111111"/>
              </a:solidFill>
              <a:effectLst/>
              <a:latin typeface="Tahoma" panose="020B0604030504040204" pitchFamily="34" charset="0"/>
              <a:ea typeface="Tahoma" panose="020B0604030504040204" pitchFamily="34" charset="0"/>
              <a:cs typeface="Tahoma" panose="020B0604030504040204" pitchFamily="34" charset="0"/>
            </a:endParaRPr>
          </a:p>
          <a:p>
            <a:pPr algn="just"/>
            <a:r>
              <a:rPr lang="en-GB" sz="2400" i="0" dirty="0">
                <a:effectLst/>
                <a:latin typeface="Tahoma" panose="020B0604030504040204" pitchFamily="34" charset="0"/>
                <a:ea typeface="Tahoma" panose="020B0604030504040204" pitchFamily="34" charset="0"/>
                <a:cs typeface="Tahoma" panose="020B0604030504040204" pitchFamily="34" charset="0"/>
              </a:rPr>
              <a:t>Deep Blue’s victory is considered a milestone in the history of artificial intelligence </a:t>
            </a:r>
            <a:r>
              <a:rPr lang="en-GB" sz="2400" i="0" dirty="0">
                <a:solidFill>
                  <a:srgbClr val="111111"/>
                </a:solidFill>
                <a:effectLst/>
                <a:latin typeface="Tahoma" panose="020B0604030504040204" pitchFamily="34" charset="0"/>
                <a:ea typeface="Tahoma" panose="020B0604030504040204" pitchFamily="34" charset="0"/>
                <a:cs typeface="Tahoma" panose="020B0604030504040204" pitchFamily="34" charset="0"/>
              </a:rPr>
              <a:t>.</a:t>
            </a:r>
            <a:endParaRPr lang="en-GB" sz="24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D7F0244C-3CF8-4CC9-AB7F-960427F5CDF6}"/>
              </a:ext>
            </a:extLst>
          </p:cNvPr>
          <p:cNvPicPr>
            <a:picLocks noChangeAspect="1"/>
          </p:cNvPicPr>
          <p:nvPr/>
        </p:nvPicPr>
        <p:blipFill>
          <a:blip r:embed="rId2"/>
          <a:stretch>
            <a:fillRect/>
          </a:stretch>
        </p:blipFill>
        <p:spPr>
          <a:xfrm>
            <a:off x="5259097" y="4764099"/>
            <a:ext cx="2313317" cy="1780646"/>
          </a:xfrm>
          <a:prstGeom prst="rect">
            <a:avLst/>
          </a:prstGeom>
        </p:spPr>
      </p:pic>
    </p:spTree>
    <p:extLst>
      <p:ext uri="{BB962C8B-B14F-4D97-AF65-F5344CB8AC3E}">
        <p14:creationId xmlns:p14="http://schemas.microsoft.com/office/powerpoint/2010/main" val="31701623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0" fill="hold"/>
                                        <p:tgtEl>
                                          <p:spTgt spid="6"/>
                                        </p:tgtEl>
                                        <p:attrNameLst>
                                          <p:attrName>ppt_x</p:attrName>
                                        </p:attrNameLst>
                                      </p:cBhvr>
                                      <p:tavLst>
                                        <p:tav tm="0">
                                          <p:val>
                                            <p:strVal val="#ppt_x"/>
                                          </p:val>
                                        </p:tav>
                                        <p:tav tm="100000">
                                          <p:val>
                                            <p:strVal val="#ppt_x"/>
                                          </p:val>
                                        </p:tav>
                                      </p:tavLst>
                                    </p:anim>
                                    <p:anim calcmode="lin" valueType="num">
                                      <p:cBhvr additive="base">
                                        <p:cTn id="14" dur="20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65484A-BD51-4E10-A939-8196F9E89ABA}"/>
              </a:ext>
            </a:extLst>
          </p:cNvPr>
          <p:cNvSpPr>
            <a:spLocks noGrp="1"/>
          </p:cNvSpPr>
          <p:nvPr>
            <p:ph type="sldNum" sz="quarter" idx="12"/>
          </p:nvPr>
        </p:nvSpPr>
        <p:spPr/>
        <p:txBody>
          <a:bodyPr/>
          <a:lstStyle/>
          <a:p>
            <a:fld id="{10B37B4D-B1ED-498C-8838-3D6A4F27AD60}" type="slidenum">
              <a:rPr lang="en-GB" smtClean="0"/>
              <a:t>9</a:t>
            </a:fld>
            <a:endParaRPr lang="en-GB" dirty="0"/>
          </a:p>
        </p:txBody>
      </p:sp>
      <p:sp>
        <p:nvSpPr>
          <p:cNvPr id="4" name="TextBox 3">
            <a:extLst>
              <a:ext uri="{FF2B5EF4-FFF2-40B4-BE49-F238E27FC236}">
                <a16:creationId xmlns:a16="http://schemas.microsoft.com/office/drawing/2014/main" id="{C590902F-D137-4476-AFC3-4487420D0F7E}"/>
              </a:ext>
            </a:extLst>
          </p:cNvPr>
          <p:cNvSpPr txBox="1"/>
          <p:nvPr/>
        </p:nvSpPr>
        <p:spPr>
          <a:xfrm>
            <a:off x="1271677" y="501650"/>
            <a:ext cx="8710523" cy="5201424"/>
          </a:xfrm>
          <a:prstGeom prst="rect">
            <a:avLst/>
          </a:prstGeom>
          <a:noFill/>
        </p:spPr>
        <p:txBody>
          <a:bodyPr wrap="square">
            <a:spAutoFit/>
          </a:bodyPr>
          <a:lstStyle/>
          <a:p>
            <a:pPr algn="l" fontAlgn="base"/>
            <a:r>
              <a:rPr lang="en-GB" sz="3200" b="1" dirty="0">
                <a:solidFill>
                  <a:srgbClr val="1358A9"/>
                </a:solidFill>
                <a:latin typeface="Tahoma" panose="020B0604030504040204" pitchFamily="34" charset="0"/>
                <a:ea typeface="Tahoma" panose="020B0604030504040204" pitchFamily="34" charset="0"/>
                <a:cs typeface="Tahoma" panose="020B0604030504040204" pitchFamily="34" charset="0"/>
              </a:rPr>
              <a:t>Why is artificial intelligence important?</a:t>
            </a:r>
          </a:p>
          <a:p>
            <a:pPr algn="l" fontAlgn="base"/>
            <a:endParaRPr lang="en-GB" b="1" cap="all" dirty="0">
              <a:solidFill>
                <a:srgbClr val="000000"/>
              </a:solidFill>
              <a:latin typeface="F37 Judge"/>
            </a:endParaRPr>
          </a:p>
          <a:p>
            <a:pPr algn="l" fontAlgn="base"/>
            <a:endParaRPr lang="en-GB" b="1" i="0" cap="all" dirty="0">
              <a:solidFill>
                <a:srgbClr val="000000"/>
              </a:solidFill>
              <a:effectLst/>
              <a:latin typeface="F37 Judge"/>
            </a:endParaRPr>
          </a:p>
          <a:p>
            <a:pPr marL="534988" indent="-449263" defTabSz="896938" fontAlgn="base">
              <a:buFont typeface="Wingdings" panose="05000000000000000000" pitchFamily="2" charset="2"/>
              <a:buChar char="v"/>
            </a:pPr>
            <a:r>
              <a:rPr lang="en-GB" sz="2400" b="0" i="0" dirty="0">
                <a:effectLst/>
                <a:latin typeface="Tahoma" panose="020B0604030504040204" pitchFamily="34" charset="0"/>
                <a:ea typeface="Tahoma" panose="020B0604030504040204" pitchFamily="34" charset="0"/>
                <a:cs typeface="Tahoma" panose="020B0604030504040204" pitchFamily="34" charset="0"/>
              </a:rPr>
              <a:t>Too much information ,</a:t>
            </a:r>
            <a:r>
              <a:rPr lang="en-GB" sz="2400" dirty="0">
                <a:latin typeface="Tahoma" panose="020B0604030504040204" pitchFamily="34" charset="0"/>
                <a:ea typeface="Tahoma" panose="020B0604030504040204" pitchFamily="34" charset="0"/>
                <a:cs typeface="Tahoma" panose="020B0604030504040204" pitchFamily="34" charset="0"/>
              </a:rPr>
              <a:t>Too little time </a:t>
            </a:r>
          </a:p>
          <a:p>
            <a:pPr marL="534988" indent="-449263" defTabSz="896938" fontAlgn="base">
              <a:buFont typeface="Wingdings" panose="05000000000000000000" pitchFamily="2" charset="2"/>
              <a:buChar char="v"/>
            </a:pPr>
            <a:r>
              <a:rPr lang="en-GB" sz="2400" dirty="0">
                <a:latin typeface="Tahoma" panose="020B0604030504040204" pitchFamily="34" charset="0"/>
                <a:ea typeface="Tahoma" panose="020B0604030504040204" pitchFamily="34" charset="0"/>
                <a:cs typeface="Tahoma" panose="020B0604030504040204" pitchFamily="34" charset="0"/>
              </a:rPr>
              <a:t>Language complexities , </a:t>
            </a:r>
          </a:p>
          <a:p>
            <a:pPr marL="534988" indent="-449263" defTabSz="896938" fontAlgn="base">
              <a:buFont typeface="Wingdings" panose="05000000000000000000" pitchFamily="2" charset="2"/>
              <a:buChar char="v"/>
            </a:pPr>
            <a:r>
              <a:rPr lang="en-GB" sz="2400" dirty="0">
                <a:latin typeface="Tahoma" panose="020B0604030504040204" pitchFamily="34" charset="0"/>
                <a:ea typeface="Tahoma" panose="020B0604030504040204" pitchFamily="34" charset="0"/>
                <a:cs typeface="Tahoma" panose="020B0604030504040204" pitchFamily="34" charset="0"/>
              </a:rPr>
              <a:t>Access and accessibility issues </a:t>
            </a:r>
          </a:p>
          <a:p>
            <a:pPr marL="534988" indent="-449263" defTabSz="896938" fontAlgn="base">
              <a:buFont typeface="Wingdings" panose="05000000000000000000" pitchFamily="2" charset="2"/>
              <a:buChar char="v"/>
            </a:pPr>
            <a:r>
              <a:rPr lang="en-GB" sz="2400" b="0" i="0" dirty="0">
                <a:effectLst/>
                <a:latin typeface="Tahoma" panose="020B0604030504040204" pitchFamily="34" charset="0"/>
                <a:ea typeface="Tahoma" panose="020B0604030504040204" pitchFamily="34" charset="0"/>
                <a:cs typeface="Tahoma" panose="020B0604030504040204" pitchFamily="34" charset="0"/>
              </a:rPr>
              <a:t>Right information at the right time is the key</a:t>
            </a:r>
          </a:p>
          <a:p>
            <a:pPr marL="534988" indent="-449263" defTabSz="896938" fontAlgn="base">
              <a:buFont typeface="Wingdings" panose="05000000000000000000" pitchFamily="2" charset="2"/>
              <a:buChar char="v"/>
            </a:pPr>
            <a:r>
              <a:rPr lang="en-GB" sz="2400" b="0" i="0" dirty="0">
                <a:effectLst/>
                <a:latin typeface="Tahoma" panose="020B0604030504040204" pitchFamily="34" charset="0"/>
                <a:ea typeface="Tahoma" panose="020B0604030504040204" pitchFamily="34" charset="0"/>
                <a:cs typeface="Tahoma" panose="020B0604030504040204" pitchFamily="34" charset="0"/>
              </a:rPr>
              <a:t>Complex analytical and decision-making skills</a:t>
            </a:r>
          </a:p>
          <a:p>
            <a:pPr marL="534988" indent="-449263" defTabSz="896938" fontAlgn="base">
              <a:buFont typeface="Wingdings" panose="05000000000000000000" pitchFamily="2" charset="2"/>
              <a:buChar char="v"/>
            </a:pPr>
            <a:r>
              <a:rPr lang="en-GB" sz="2400" dirty="0">
                <a:latin typeface="Tahoma" panose="020B0604030504040204" pitchFamily="34" charset="0"/>
                <a:ea typeface="Tahoma" panose="020B0604030504040204" pitchFamily="34" charset="0"/>
                <a:cs typeface="Tahoma" panose="020B0604030504040204" pitchFamily="34" charset="0"/>
              </a:rPr>
              <a:t>Computers (trained by humans) can (often) do things quickly and more efficiently than humans</a:t>
            </a:r>
          </a:p>
          <a:p>
            <a:pPr marL="342900" indent="-342900" fontAlgn="base">
              <a:buFont typeface="Arial" panose="020B0604020202020204" pitchFamily="34" charset="0"/>
              <a:buChar char="•"/>
            </a:pPr>
            <a:endParaRPr lang="en-GB" sz="2400" b="0" i="0" dirty="0">
              <a:effectLst/>
              <a:latin typeface="Tahoma" panose="020B0604030504040204" pitchFamily="34" charset="0"/>
              <a:ea typeface="Tahoma" panose="020B0604030504040204" pitchFamily="34" charset="0"/>
              <a:cs typeface="Tahoma" panose="020B0604030504040204" pitchFamily="34" charset="0"/>
            </a:endParaRPr>
          </a:p>
          <a:p>
            <a:pPr algn="ctr" fontAlgn="base"/>
            <a:r>
              <a:rPr lang="en-GB" sz="2400" b="1" dirty="0">
                <a:solidFill>
                  <a:srgbClr val="1358A9"/>
                </a:solidFill>
                <a:latin typeface="Tahoma" panose="020B0604030504040204" pitchFamily="34" charset="0"/>
                <a:ea typeface="Tahoma" panose="020B0604030504040204" pitchFamily="34" charset="0"/>
                <a:cs typeface="Tahoma" panose="020B0604030504040204" pitchFamily="34" charset="0"/>
              </a:rPr>
              <a:t>Artificial intelligence forms the basis for all </a:t>
            </a:r>
          </a:p>
          <a:p>
            <a:pPr algn="ctr" fontAlgn="base"/>
            <a:r>
              <a:rPr lang="en-GB" sz="2400" b="1" dirty="0">
                <a:solidFill>
                  <a:srgbClr val="1358A9"/>
                </a:solidFill>
                <a:latin typeface="Tahoma" panose="020B0604030504040204" pitchFamily="34" charset="0"/>
                <a:ea typeface="Tahoma" panose="020B0604030504040204" pitchFamily="34" charset="0"/>
                <a:cs typeface="Tahoma" panose="020B0604030504040204" pitchFamily="34" charset="0"/>
              </a:rPr>
              <a:t>computer learning and is the future of all </a:t>
            </a:r>
          </a:p>
          <a:p>
            <a:pPr algn="ctr" fontAlgn="base"/>
            <a:r>
              <a:rPr lang="en-GB" sz="2400" b="1" dirty="0">
                <a:solidFill>
                  <a:srgbClr val="1358A9"/>
                </a:solidFill>
                <a:latin typeface="Tahoma" panose="020B0604030504040204" pitchFamily="34" charset="0"/>
                <a:ea typeface="Tahoma" panose="020B0604030504040204" pitchFamily="34" charset="0"/>
                <a:cs typeface="Tahoma" panose="020B0604030504040204" pitchFamily="34" charset="0"/>
              </a:rPr>
              <a:t>complex decision making.</a:t>
            </a:r>
          </a:p>
        </p:txBody>
      </p:sp>
      <p:pic>
        <p:nvPicPr>
          <p:cNvPr id="5" name="Picture 4">
            <a:extLst>
              <a:ext uri="{FF2B5EF4-FFF2-40B4-BE49-F238E27FC236}">
                <a16:creationId xmlns:a16="http://schemas.microsoft.com/office/drawing/2014/main" id="{93F0A707-E47F-453C-8E16-AF77C864D3D1}"/>
              </a:ext>
            </a:extLst>
          </p:cNvPr>
          <p:cNvPicPr>
            <a:picLocks noChangeAspect="1"/>
          </p:cNvPicPr>
          <p:nvPr/>
        </p:nvPicPr>
        <p:blipFill rotWithShape="1">
          <a:blip r:embed="rId2"/>
          <a:srcRect l="65349"/>
          <a:stretch/>
        </p:blipFill>
        <p:spPr>
          <a:xfrm>
            <a:off x="11041811" y="4493044"/>
            <a:ext cx="819567" cy="1863306"/>
          </a:xfrm>
          <a:prstGeom prst="rect">
            <a:avLst/>
          </a:prstGeom>
        </p:spPr>
      </p:pic>
      <p:pic>
        <p:nvPicPr>
          <p:cNvPr id="6" name="Picture 5">
            <a:extLst>
              <a:ext uri="{FF2B5EF4-FFF2-40B4-BE49-F238E27FC236}">
                <a16:creationId xmlns:a16="http://schemas.microsoft.com/office/drawing/2014/main" id="{97AE6D5F-1DFA-4A58-B039-4ED7CBC6E2D9}"/>
              </a:ext>
            </a:extLst>
          </p:cNvPr>
          <p:cNvPicPr>
            <a:picLocks noChangeAspect="1"/>
          </p:cNvPicPr>
          <p:nvPr/>
        </p:nvPicPr>
        <p:blipFill rotWithShape="1">
          <a:blip r:embed="rId2"/>
          <a:srcRect l="65349"/>
          <a:stretch/>
        </p:blipFill>
        <p:spPr>
          <a:xfrm rot="16200000">
            <a:off x="9700375" y="5014913"/>
            <a:ext cx="819567" cy="1863306"/>
          </a:xfrm>
          <a:prstGeom prst="rect">
            <a:avLst/>
          </a:prstGeom>
        </p:spPr>
      </p:pic>
      <p:pic>
        <p:nvPicPr>
          <p:cNvPr id="7" name="Picture 6">
            <a:extLst>
              <a:ext uri="{FF2B5EF4-FFF2-40B4-BE49-F238E27FC236}">
                <a16:creationId xmlns:a16="http://schemas.microsoft.com/office/drawing/2014/main" id="{92E1FC60-D94B-4EAF-9C9D-72B4CC4BF112}"/>
              </a:ext>
            </a:extLst>
          </p:cNvPr>
          <p:cNvPicPr>
            <a:picLocks noChangeAspect="1"/>
          </p:cNvPicPr>
          <p:nvPr/>
        </p:nvPicPr>
        <p:blipFill rotWithShape="1">
          <a:blip r:embed="rId2"/>
          <a:srcRect l="65349"/>
          <a:stretch/>
        </p:blipFill>
        <p:spPr>
          <a:xfrm>
            <a:off x="11041810" y="2629738"/>
            <a:ext cx="819567" cy="1863306"/>
          </a:xfrm>
          <a:prstGeom prst="rect">
            <a:avLst/>
          </a:prstGeom>
        </p:spPr>
      </p:pic>
    </p:spTree>
    <p:extLst>
      <p:ext uri="{BB962C8B-B14F-4D97-AF65-F5344CB8AC3E}">
        <p14:creationId xmlns:p14="http://schemas.microsoft.com/office/powerpoint/2010/main" val="3707885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Theme4">
  <a:themeElements>
    <a:clrScheme name="UoL Design Master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oL Design Master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UoL Design Master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oL Design Master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oL Design Master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oL Design Master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oL Design Master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oL Design Master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oL Design Master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oL Design Master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oL Design Master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oL Design Master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oL Design Master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oL Design Master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ocked Imag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L Powerpoint Template 2019" id="{18011F2F-D820-AE42-9ACB-CE99D7DC171F}" vid="{1D575800-D2EC-484E-8AAB-0FE4742DDAB8}"/>
    </a:ext>
  </a:extLst>
</a:theme>
</file>

<file path=ppt/theme/theme3.xml><?xml version="1.0" encoding="utf-8"?>
<a:theme xmlns:a="http://schemas.openxmlformats.org/drawingml/2006/main" name="1_Custom Design">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L Powerpoint Template 2019" id="{18011F2F-D820-AE42-9ACB-CE99D7DC171F}" vid="{832521FA-7953-3F4F-8223-4B34C53FE83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11509</TotalTime>
  <Words>4067</Words>
  <Application>Microsoft Office PowerPoint</Application>
  <PresentationFormat>Widescreen</PresentationFormat>
  <Paragraphs>567</Paragraphs>
  <Slides>51</Slides>
  <Notes>14</Notes>
  <HiddenSlides>0</HiddenSlides>
  <MMClips>1</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51</vt:i4>
      </vt:variant>
    </vt:vector>
  </HeadingPairs>
  <TitlesOfParts>
    <vt:vector size="76" baseType="lpstr">
      <vt:lpstr>Abadi</vt:lpstr>
      <vt:lpstr>Algerian</vt:lpstr>
      <vt:lpstr>Amasis MT Pro Black</vt:lpstr>
      <vt:lpstr>-apple-system</vt:lpstr>
      <vt:lpstr>Aptos</vt:lpstr>
      <vt:lpstr>Arial</vt:lpstr>
      <vt:lpstr>Arial Black</vt:lpstr>
      <vt:lpstr>Arial Narrow</vt:lpstr>
      <vt:lpstr>Avenir Next LT Pro</vt:lpstr>
      <vt:lpstr>Calibri</vt:lpstr>
      <vt:lpstr>Calibri Light</vt:lpstr>
      <vt:lpstr>F37 Judge</vt:lpstr>
      <vt:lpstr>Gill Sans MT</vt:lpstr>
      <vt:lpstr>Inter</vt:lpstr>
      <vt:lpstr>Roboto</vt:lpstr>
      <vt:lpstr>Söhne</vt:lpstr>
      <vt:lpstr>Tahoma</vt:lpstr>
      <vt:lpstr>Times New Roman</vt:lpstr>
      <vt:lpstr>Wingdings</vt:lpstr>
      <vt:lpstr>Theme4</vt:lpstr>
      <vt:lpstr>Locked Image Title Slides</vt:lpstr>
      <vt:lpstr>1_Custom Design</vt:lpstr>
      <vt:lpstr>Office Theme</vt:lpstr>
      <vt:lpstr>Gallery</vt:lpstr>
      <vt:lpstr>1_Office Theme</vt:lpstr>
      <vt:lpstr>PowerPoint Presentation</vt:lpstr>
      <vt:lpstr>PowerPoint Presentation</vt:lpstr>
      <vt:lpstr>WHAT IS INFORMATION?</vt:lpstr>
      <vt:lpstr>POTENTIAL SOURCES OF INFORMATION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University of West London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the Literature Review (aka Review of Relevant Research and Theory)</dc:title>
  <dc:creator>Edyta Krol</dc:creator>
  <cp:lastModifiedBy>Janice Fernandes</cp:lastModifiedBy>
  <cp:revision>11</cp:revision>
  <cp:lastPrinted>2022-02-24T13:53:32Z</cp:lastPrinted>
  <dcterms:created xsi:type="dcterms:W3CDTF">2017-06-06T14:27:57Z</dcterms:created>
  <dcterms:modified xsi:type="dcterms:W3CDTF">2024-08-21T09:27:29Z</dcterms:modified>
</cp:coreProperties>
</file>