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1" r:id="rId5"/>
    <p:sldId id="274" r:id="rId6"/>
    <p:sldId id="272" r:id="rId7"/>
    <p:sldId id="259" r:id="rId8"/>
    <p:sldId id="260" r:id="rId9"/>
    <p:sldId id="261" r:id="rId10"/>
    <p:sldId id="270" r:id="rId11"/>
    <p:sldId id="262" r:id="rId12"/>
    <p:sldId id="269" r:id="rId13"/>
    <p:sldId id="275" r:id="rId14"/>
    <p:sldId id="265" r:id="rId15"/>
    <p:sldId id="266" r:id="rId16"/>
    <p:sldId id="276" r:id="rId17"/>
    <p:sldId id="268" r:id="rId18"/>
    <p:sldId id="263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obhan Lynam" initials="SL" lastIdx="6" clrIdx="0">
    <p:extLst>
      <p:ext uri="{19B8F6BF-5375-455C-9EA6-DF929625EA0E}">
        <p15:presenceInfo xmlns:p15="http://schemas.microsoft.com/office/powerpoint/2012/main" userId="Siobhan Lyn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4" autoAdjust="0"/>
    <p:restoredTop sz="80147" autoAdjust="0"/>
  </p:normalViewPr>
  <p:slideViewPr>
    <p:cSldViewPr snapToGrid="0">
      <p:cViewPr varScale="1">
        <p:scale>
          <a:sx n="60" d="100"/>
          <a:sy n="60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E056C-B36B-44BB-9D34-F6BC462A9DE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0752A69-468F-4CF6-AEE2-450FF3F2072A}">
      <dgm:prSet phldrT="[Text]" custT="1"/>
      <dgm:spPr/>
      <dgm:t>
        <a:bodyPr/>
        <a:lstStyle/>
        <a:p>
          <a:r>
            <a:rPr lang="en-US" sz="2000" dirty="0" smtClean="0"/>
            <a:t>Told about reading task</a:t>
          </a:r>
          <a:endParaRPr lang="en-US" sz="2000" dirty="0"/>
        </a:p>
      </dgm:t>
    </dgm:pt>
    <dgm:pt modelId="{98C24F53-3A8C-4FEC-AA80-0234F802DB3C}" type="parTrans" cxnId="{12C1B801-603A-4121-9B9C-2D8108AFEDA3}">
      <dgm:prSet/>
      <dgm:spPr/>
      <dgm:t>
        <a:bodyPr/>
        <a:lstStyle/>
        <a:p>
          <a:endParaRPr lang="en-US" sz="2000"/>
        </a:p>
      </dgm:t>
    </dgm:pt>
    <dgm:pt modelId="{5D684922-08ED-4478-A2E1-0F9A1C32D1CF}" type="sibTrans" cxnId="{12C1B801-603A-4121-9B9C-2D8108AFEDA3}">
      <dgm:prSet custT="1"/>
      <dgm:spPr/>
      <dgm:t>
        <a:bodyPr/>
        <a:lstStyle/>
        <a:p>
          <a:endParaRPr lang="en-US" sz="2000"/>
        </a:p>
      </dgm:t>
    </dgm:pt>
    <dgm:pt modelId="{09A58ACC-84D2-4F5F-B868-8DBA98B753A0}">
      <dgm:prSet phldrT="[Text]" custT="1"/>
      <dgm:spPr/>
      <dgm:t>
        <a:bodyPr/>
        <a:lstStyle/>
        <a:p>
          <a:r>
            <a:rPr lang="en-US" sz="2000" dirty="0" smtClean="0"/>
            <a:t>Complete task motivation measure</a:t>
          </a:r>
          <a:endParaRPr lang="en-US" sz="2000" dirty="0"/>
        </a:p>
      </dgm:t>
    </dgm:pt>
    <dgm:pt modelId="{9F2143B2-9234-4365-815D-7E7B1928F14E}" type="parTrans" cxnId="{0DBF4099-CA0D-405F-84F2-2C5A5A76B550}">
      <dgm:prSet/>
      <dgm:spPr/>
      <dgm:t>
        <a:bodyPr/>
        <a:lstStyle/>
        <a:p>
          <a:endParaRPr lang="en-US" sz="2000"/>
        </a:p>
      </dgm:t>
    </dgm:pt>
    <dgm:pt modelId="{917206F1-EB56-47CD-8C82-14DC6429C04C}" type="sibTrans" cxnId="{0DBF4099-CA0D-405F-84F2-2C5A5A76B550}">
      <dgm:prSet custT="1"/>
      <dgm:spPr/>
      <dgm:t>
        <a:bodyPr/>
        <a:lstStyle/>
        <a:p>
          <a:endParaRPr lang="en-US" sz="2000"/>
        </a:p>
      </dgm:t>
    </dgm:pt>
    <dgm:pt modelId="{6D47BB6F-B8A1-41DC-A9FE-69E701F03041}">
      <dgm:prSet phldrT="[Text]" custT="1"/>
      <dgm:spPr/>
      <dgm:t>
        <a:bodyPr/>
        <a:lstStyle/>
        <a:p>
          <a:r>
            <a:rPr lang="en-US" sz="2000" dirty="0" smtClean="0"/>
            <a:t>Complete ART</a:t>
          </a:r>
          <a:endParaRPr lang="en-US" sz="2000" dirty="0"/>
        </a:p>
      </dgm:t>
    </dgm:pt>
    <dgm:pt modelId="{7E643ACF-F1EA-465D-A4F2-21B445D56E9B}" type="parTrans" cxnId="{47561FB9-EF5A-400C-B18B-686EF93B8E73}">
      <dgm:prSet/>
      <dgm:spPr/>
      <dgm:t>
        <a:bodyPr/>
        <a:lstStyle/>
        <a:p>
          <a:endParaRPr lang="en-US" sz="2000"/>
        </a:p>
      </dgm:t>
    </dgm:pt>
    <dgm:pt modelId="{B41C13E8-B007-4E0F-8359-706D5816A53B}" type="sibTrans" cxnId="{47561FB9-EF5A-400C-B18B-686EF93B8E73}">
      <dgm:prSet custT="1"/>
      <dgm:spPr/>
      <dgm:t>
        <a:bodyPr/>
        <a:lstStyle/>
        <a:p>
          <a:endParaRPr lang="en-US" sz="2000"/>
        </a:p>
      </dgm:t>
    </dgm:pt>
    <dgm:pt modelId="{3519A09F-AC19-4194-9C55-82F25FD1912E}">
      <dgm:prSet phldrT="[Text]" custT="1"/>
      <dgm:spPr/>
      <dgm:t>
        <a:bodyPr/>
        <a:lstStyle/>
        <a:p>
          <a:r>
            <a:rPr lang="en-US" sz="2000" dirty="0" smtClean="0"/>
            <a:t>Given one of three types of feedback</a:t>
          </a:r>
          <a:endParaRPr lang="en-US" sz="2000" dirty="0"/>
        </a:p>
      </dgm:t>
    </dgm:pt>
    <dgm:pt modelId="{41B1F158-D9A5-437C-A652-1EF67C28DBB7}" type="parTrans" cxnId="{192E98CA-C93E-4DBF-B643-DF4BA6842EC4}">
      <dgm:prSet/>
      <dgm:spPr/>
      <dgm:t>
        <a:bodyPr/>
        <a:lstStyle/>
        <a:p>
          <a:endParaRPr lang="en-US" sz="2000"/>
        </a:p>
      </dgm:t>
    </dgm:pt>
    <dgm:pt modelId="{8D30263D-4D30-48F5-AF1B-65BE045CE3F7}" type="sibTrans" cxnId="{192E98CA-C93E-4DBF-B643-DF4BA6842EC4}">
      <dgm:prSet custT="1"/>
      <dgm:spPr/>
      <dgm:t>
        <a:bodyPr/>
        <a:lstStyle/>
        <a:p>
          <a:endParaRPr lang="en-US" sz="2000"/>
        </a:p>
      </dgm:t>
    </dgm:pt>
    <dgm:pt modelId="{CF39B60D-7486-4ADD-AF59-80BC1790308D}">
      <dgm:prSet phldrT="[Text]" custT="1"/>
      <dgm:spPr/>
      <dgm:t>
        <a:bodyPr/>
        <a:lstStyle/>
        <a:p>
          <a:r>
            <a:rPr lang="en-US" sz="2000" dirty="0" smtClean="0"/>
            <a:t>Told they have to do the task again.</a:t>
          </a:r>
          <a:endParaRPr lang="en-US" sz="2000" dirty="0"/>
        </a:p>
      </dgm:t>
    </dgm:pt>
    <dgm:pt modelId="{247FA83E-F5CC-46E9-8696-28CC9F61FEB3}" type="parTrans" cxnId="{C801D6D7-29EF-4AB7-A1C4-4F0B0BD3C8C1}">
      <dgm:prSet/>
      <dgm:spPr/>
      <dgm:t>
        <a:bodyPr/>
        <a:lstStyle/>
        <a:p>
          <a:endParaRPr lang="en-US" sz="2000"/>
        </a:p>
      </dgm:t>
    </dgm:pt>
    <dgm:pt modelId="{243BE815-65F3-4A26-9F3A-5E3B1D5A463E}" type="sibTrans" cxnId="{C801D6D7-29EF-4AB7-A1C4-4F0B0BD3C8C1}">
      <dgm:prSet custT="1"/>
      <dgm:spPr/>
      <dgm:t>
        <a:bodyPr/>
        <a:lstStyle/>
        <a:p>
          <a:endParaRPr lang="en-US" sz="2000"/>
        </a:p>
      </dgm:t>
    </dgm:pt>
    <dgm:pt modelId="{0F5403C1-F7FE-4CB9-971F-9B091C205366}">
      <dgm:prSet phldrT="[Text]" custT="1"/>
      <dgm:spPr/>
      <dgm:t>
        <a:bodyPr/>
        <a:lstStyle/>
        <a:p>
          <a:r>
            <a:rPr lang="en-US" sz="2000" dirty="0" smtClean="0"/>
            <a:t>Complete task motivation measure</a:t>
          </a:r>
          <a:endParaRPr lang="en-US" sz="2000" dirty="0"/>
        </a:p>
      </dgm:t>
    </dgm:pt>
    <dgm:pt modelId="{754F0330-9C23-4296-954D-5C40589BBA78}" type="parTrans" cxnId="{5FAEAB62-05EF-45A1-BF8A-74AAB9E7F687}">
      <dgm:prSet/>
      <dgm:spPr/>
      <dgm:t>
        <a:bodyPr/>
        <a:lstStyle/>
        <a:p>
          <a:endParaRPr lang="en-US" sz="2000"/>
        </a:p>
      </dgm:t>
    </dgm:pt>
    <dgm:pt modelId="{517DE5C6-6FCA-45FC-812E-46CDF363D179}" type="sibTrans" cxnId="{5FAEAB62-05EF-45A1-BF8A-74AAB9E7F687}">
      <dgm:prSet custT="1"/>
      <dgm:spPr/>
      <dgm:t>
        <a:bodyPr/>
        <a:lstStyle/>
        <a:p>
          <a:endParaRPr lang="en-US" sz="2000"/>
        </a:p>
      </dgm:t>
    </dgm:pt>
    <dgm:pt modelId="{F595DEB2-E619-42A8-9F01-2FC82B62C1DD}">
      <dgm:prSet phldrT="[Text]" custT="1"/>
      <dgm:spPr/>
      <dgm:t>
        <a:bodyPr/>
        <a:lstStyle/>
        <a:p>
          <a:r>
            <a:rPr lang="en-US" sz="2000" dirty="0" smtClean="0"/>
            <a:t>Thanked and debriefed.</a:t>
          </a:r>
          <a:endParaRPr lang="en-US" sz="2000" dirty="0"/>
        </a:p>
      </dgm:t>
    </dgm:pt>
    <dgm:pt modelId="{BB8F3C7D-B971-4706-924E-273B678B4520}" type="parTrans" cxnId="{05B52446-D5A6-4C91-90A0-7A04DDB83EDE}">
      <dgm:prSet/>
      <dgm:spPr/>
      <dgm:t>
        <a:bodyPr/>
        <a:lstStyle/>
        <a:p>
          <a:endParaRPr lang="en-US" sz="2000"/>
        </a:p>
      </dgm:t>
    </dgm:pt>
    <dgm:pt modelId="{B27AF0D4-6BA4-4226-AD10-66B6D89A5546}" type="sibTrans" cxnId="{05B52446-D5A6-4C91-90A0-7A04DDB83EDE}">
      <dgm:prSet/>
      <dgm:spPr/>
      <dgm:t>
        <a:bodyPr/>
        <a:lstStyle/>
        <a:p>
          <a:endParaRPr lang="en-US" sz="2000"/>
        </a:p>
      </dgm:t>
    </dgm:pt>
    <dgm:pt modelId="{E2484CD5-A0F3-40A9-879F-0A314CFA0C49}" type="pres">
      <dgm:prSet presAssocID="{8B3E056C-B36B-44BB-9D34-F6BC462A9DEE}" presName="Name0" presStyleCnt="0">
        <dgm:presLayoutVars>
          <dgm:dir/>
          <dgm:resizeHandles val="exact"/>
        </dgm:presLayoutVars>
      </dgm:prSet>
      <dgm:spPr/>
    </dgm:pt>
    <dgm:pt modelId="{D6EB651E-C2D8-49B4-87B8-9F26D069C104}" type="pres">
      <dgm:prSet presAssocID="{50752A69-468F-4CF6-AEE2-450FF3F2072A}" presName="node" presStyleLbl="node1" presStyleIdx="0" presStyleCnt="7" custScaleX="108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80D59-E758-4797-B146-E4A3754FE041}" type="pres">
      <dgm:prSet presAssocID="{5D684922-08ED-4478-A2E1-0F9A1C32D1C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EAAC118D-8DAB-464E-BE48-8BCB0D90EEEF}" type="pres">
      <dgm:prSet presAssocID="{5D684922-08ED-4478-A2E1-0F9A1C32D1C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F4257985-DC88-4CF9-9959-485D2CAE47F7}" type="pres">
      <dgm:prSet presAssocID="{09A58ACC-84D2-4F5F-B868-8DBA98B753A0}" presName="node" presStyleLbl="node1" presStyleIdx="1" presStyleCnt="7" custScaleX="119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89378-E0D4-4B57-A858-3710E182389D}" type="pres">
      <dgm:prSet presAssocID="{917206F1-EB56-47CD-8C82-14DC6429C04C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9B84B0F-85AB-4D23-937D-946BE952EE6D}" type="pres">
      <dgm:prSet presAssocID="{917206F1-EB56-47CD-8C82-14DC6429C04C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CA6A4690-2554-4470-84B9-D0F0F29F9045}" type="pres">
      <dgm:prSet presAssocID="{6D47BB6F-B8A1-41DC-A9FE-69E701F03041}" presName="node" presStyleLbl="node1" presStyleIdx="2" presStyleCnt="7" custScaleX="121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6C574-9653-4E5D-85EC-0665FAD350B7}" type="pres">
      <dgm:prSet presAssocID="{B41C13E8-B007-4E0F-8359-706D5816A53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124FF7E-6D25-4FE7-8CCE-C5848545F7D6}" type="pres">
      <dgm:prSet presAssocID="{B41C13E8-B007-4E0F-8359-706D5816A53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048C77AC-ED4C-4BEF-A104-08B231EFE41B}" type="pres">
      <dgm:prSet presAssocID="{3519A09F-AC19-4194-9C55-82F25FD191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2B961-D917-413E-B001-ECB2FAAB6068}" type="pres">
      <dgm:prSet presAssocID="{8D30263D-4D30-48F5-AF1B-65BE045CE3F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49B9602A-2658-4484-9767-74502F22588D}" type="pres">
      <dgm:prSet presAssocID="{8D30263D-4D30-48F5-AF1B-65BE045CE3F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E26ADBF7-DD08-4989-914B-B08A0AE07403}" type="pres">
      <dgm:prSet presAssocID="{CF39B60D-7486-4ADD-AF59-80BC1790308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FD399-6F50-42E3-9563-E1DCFC98D666}" type="pres">
      <dgm:prSet presAssocID="{243BE815-65F3-4A26-9F3A-5E3B1D5A463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4154FD6-0351-4AFF-B5B2-599B8ADCAF91}" type="pres">
      <dgm:prSet presAssocID="{243BE815-65F3-4A26-9F3A-5E3B1D5A463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44B6F86-B497-41BB-987E-7FD4395F0995}" type="pres">
      <dgm:prSet presAssocID="{0F5403C1-F7FE-4CB9-971F-9B091C205366}" presName="node" presStyleLbl="node1" presStyleIdx="5" presStyleCnt="7" custScaleX="117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AECAE-FAA7-4790-88AB-D9BFB6B7DBAA}" type="pres">
      <dgm:prSet presAssocID="{517DE5C6-6FCA-45FC-812E-46CDF363D179}" presName="sibTrans" presStyleLbl="sibTrans2D1" presStyleIdx="5" presStyleCnt="6"/>
      <dgm:spPr/>
      <dgm:t>
        <a:bodyPr/>
        <a:lstStyle/>
        <a:p>
          <a:endParaRPr lang="en-US"/>
        </a:p>
      </dgm:t>
    </dgm:pt>
    <dgm:pt modelId="{CA44EA86-883B-4341-BE7E-30F1CB49C343}" type="pres">
      <dgm:prSet presAssocID="{517DE5C6-6FCA-45FC-812E-46CDF363D179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E166252-C150-4903-8E9C-F69CD5685359}" type="pres">
      <dgm:prSet presAssocID="{F595DEB2-E619-42A8-9F01-2FC82B62C1DD}" presName="node" presStyleLbl="node1" presStyleIdx="6" presStyleCnt="7" custScaleX="116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38993B-FBF9-44F3-A52C-FAF6555BB6BB}" type="presOf" srcId="{517DE5C6-6FCA-45FC-812E-46CDF363D179}" destId="{CA44EA86-883B-4341-BE7E-30F1CB49C343}" srcOrd="1" destOrd="0" presId="urn:microsoft.com/office/officeart/2005/8/layout/process1"/>
    <dgm:cxn modelId="{47561FB9-EF5A-400C-B18B-686EF93B8E73}" srcId="{8B3E056C-B36B-44BB-9D34-F6BC462A9DEE}" destId="{6D47BB6F-B8A1-41DC-A9FE-69E701F03041}" srcOrd="2" destOrd="0" parTransId="{7E643ACF-F1EA-465D-A4F2-21B445D56E9B}" sibTransId="{B41C13E8-B007-4E0F-8359-706D5816A53B}"/>
    <dgm:cxn modelId="{C801D6D7-29EF-4AB7-A1C4-4F0B0BD3C8C1}" srcId="{8B3E056C-B36B-44BB-9D34-F6BC462A9DEE}" destId="{CF39B60D-7486-4ADD-AF59-80BC1790308D}" srcOrd="4" destOrd="0" parTransId="{247FA83E-F5CC-46E9-8696-28CC9F61FEB3}" sibTransId="{243BE815-65F3-4A26-9F3A-5E3B1D5A463E}"/>
    <dgm:cxn modelId="{2668D52E-D353-4E1D-AAAA-D78256339EDE}" type="presOf" srcId="{09A58ACC-84D2-4F5F-B868-8DBA98B753A0}" destId="{F4257985-DC88-4CF9-9959-485D2CAE47F7}" srcOrd="0" destOrd="0" presId="urn:microsoft.com/office/officeart/2005/8/layout/process1"/>
    <dgm:cxn modelId="{F98F4C2E-B9C5-459B-B7F6-51E10DAE5FB5}" type="presOf" srcId="{50752A69-468F-4CF6-AEE2-450FF3F2072A}" destId="{D6EB651E-C2D8-49B4-87B8-9F26D069C104}" srcOrd="0" destOrd="0" presId="urn:microsoft.com/office/officeart/2005/8/layout/process1"/>
    <dgm:cxn modelId="{2AD7C2EC-2BC9-48E2-82A5-255996F4727E}" type="presOf" srcId="{B41C13E8-B007-4E0F-8359-706D5816A53B}" destId="{3124FF7E-6D25-4FE7-8CCE-C5848545F7D6}" srcOrd="1" destOrd="0" presId="urn:microsoft.com/office/officeart/2005/8/layout/process1"/>
    <dgm:cxn modelId="{9C376FE8-4CB1-4B98-9803-17317B4C67E3}" type="presOf" srcId="{917206F1-EB56-47CD-8C82-14DC6429C04C}" destId="{79B84B0F-85AB-4D23-937D-946BE952EE6D}" srcOrd="1" destOrd="0" presId="urn:microsoft.com/office/officeart/2005/8/layout/process1"/>
    <dgm:cxn modelId="{192E98CA-C93E-4DBF-B643-DF4BA6842EC4}" srcId="{8B3E056C-B36B-44BB-9D34-F6BC462A9DEE}" destId="{3519A09F-AC19-4194-9C55-82F25FD1912E}" srcOrd="3" destOrd="0" parTransId="{41B1F158-D9A5-437C-A652-1EF67C28DBB7}" sibTransId="{8D30263D-4D30-48F5-AF1B-65BE045CE3F7}"/>
    <dgm:cxn modelId="{10CE4A77-FDA6-4BF2-A86E-2EFF13FC3AE9}" type="presOf" srcId="{8D30263D-4D30-48F5-AF1B-65BE045CE3F7}" destId="{49B9602A-2658-4484-9767-74502F22588D}" srcOrd="1" destOrd="0" presId="urn:microsoft.com/office/officeart/2005/8/layout/process1"/>
    <dgm:cxn modelId="{62E67575-94AE-4020-A908-BB10A0102265}" type="presOf" srcId="{917206F1-EB56-47CD-8C82-14DC6429C04C}" destId="{EC889378-E0D4-4B57-A858-3710E182389D}" srcOrd="0" destOrd="0" presId="urn:microsoft.com/office/officeart/2005/8/layout/process1"/>
    <dgm:cxn modelId="{12C1B801-603A-4121-9B9C-2D8108AFEDA3}" srcId="{8B3E056C-B36B-44BB-9D34-F6BC462A9DEE}" destId="{50752A69-468F-4CF6-AEE2-450FF3F2072A}" srcOrd="0" destOrd="0" parTransId="{98C24F53-3A8C-4FEC-AA80-0234F802DB3C}" sibTransId="{5D684922-08ED-4478-A2E1-0F9A1C32D1CF}"/>
    <dgm:cxn modelId="{A7292DCE-1D98-4549-B7AD-7FDE282D0A6A}" type="presOf" srcId="{6D47BB6F-B8A1-41DC-A9FE-69E701F03041}" destId="{CA6A4690-2554-4470-84B9-D0F0F29F9045}" srcOrd="0" destOrd="0" presId="urn:microsoft.com/office/officeart/2005/8/layout/process1"/>
    <dgm:cxn modelId="{55B271D0-9EAA-4A77-91D7-0D6D8038A35B}" type="presOf" srcId="{5D684922-08ED-4478-A2E1-0F9A1C32D1CF}" destId="{EAAC118D-8DAB-464E-BE48-8BCB0D90EEEF}" srcOrd="1" destOrd="0" presId="urn:microsoft.com/office/officeart/2005/8/layout/process1"/>
    <dgm:cxn modelId="{9282AB8E-E2EC-4CAD-909B-46162515B2A4}" type="presOf" srcId="{0F5403C1-F7FE-4CB9-971F-9B091C205366}" destId="{D44B6F86-B497-41BB-987E-7FD4395F0995}" srcOrd="0" destOrd="0" presId="urn:microsoft.com/office/officeart/2005/8/layout/process1"/>
    <dgm:cxn modelId="{C7BCC998-8EDB-4314-891C-5E63417E1A3D}" type="presOf" srcId="{5D684922-08ED-4478-A2E1-0F9A1C32D1CF}" destId="{AB380D59-E758-4797-B146-E4A3754FE041}" srcOrd="0" destOrd="0" presId="urn:microsoft.com/office/officeart/2005/8/layout/process1"/>
    <dgm:cxn modelId="{C87A933C-9BC0-4F49-B500-E66A3D3B83F8}" type="presOf" srcId="{CF39B60D-7486-4ADD-AF59-80BC1790308D}" destId="{E26ADBF7-DD08-4989-914B-B08A0AE07403}" srcOrd="0" destOrd="0" presId="urn:microsoft.com/office/officeart/2005/8/layout/process1"/>
    <dgm:cxn modelId="{CAC566EE-539C-473F-B664-ACB3F383E5DF}" type="presOf" srcId="{8D30263D-4D30-48F5-AF1B-65BE045CE3F7}" destId="{11F2B961-D917-413E-B001-ECB2FAAB6068}" srcOrd="0" destOrd="0" presId="urn:microsoft.com/office/officeart/2005/8/layout/process1"/>
    <dgm:cxn modelId="{05B52446-D5A6-4C91-90A0-7A04DDB83EDE}" srcId="{8B3E056C-B36B-44BB-9D34-F6BC462A9DEE}" destId="{F595DEB2-E619-42A8-9F01-2FC82B62C1DD}" srcOrd="6" destOrd="0" parTransId="{BB8F3C7D-B971-4706-924E-273B678B4520}" sibTransId="{B27AF0D4-6BA4-4226-AD10-66B6D89A5546}"/>
    <dgm:cxn modelId="{0DBF4099-CA0D-405F-84F2-2C5A5A76B550}" srcId="{8B3E056C-B36B-44BB-9D34-F6BC462A9DEE}" destId="{09A58ACC-84D2-4F5F-B868-8DBA98B753A0}" srcOrd="1" destOrd="0" parTransId="{9F2143B2-9234-4365-815D-7E7B1928F14E}" sibTransId="{917206F1-EB56-47CD-8C82-14DC6429C04C}"/>
    <dgm:cxn modelId="{F148B7D0-586B-4C7B-A36B-994F9519B716}" type="presOf" srcId="{8B3E056C-B36B-44BB-9D34-F6BC462A9DEE}" destId="{E2484CD5-A0F3-40A9-879F-0A314CFA0C49}" srcOrd="0" destOrd="0" presId="urn:microsoft.com/office/officeart/2005/8/layout/process1"/>
    <dgm:cxn modelId="{C0B8ADEA-6521-4AC7-ADAB-4EDB6C4F2D08}" type="presOf" srcId="{F595DEB2-E619-42A8-9F01-2FC82B62C1DD}" destId="{FE166252-C150-4903-8E9C-F69CD5685359}" srcOrd="0" destOrd="0" presId="urn:microsoft.com/office/officeart/2005/8/layout/process1"/>
    <dgm:cxn modelId="{9FF889A9-92D4-46C4-A6F5-999D0620C6B6}" type="presOf" srcId="{243BE815-65F3-4A26-9F3A-5E3B1D5A463E}" destId="{0EAFD399-6F50-42E3-9563-E1DCFC98D666}" srcOrd="0" destOrd="0" presId="urn:microsoft.com/office/officeart/2005/8/layout/process1"/>
    <dgm:cxn modelId="{DC145696-D98E-420E-94C0-D32D9ECF2BBD}" type="presOf" srcId="{243BE815-65F3-4A26-9F3A-5E3B1D5A463E}" destId="{34154FD6-0351-4AFF-B5B2-599B8ADCAF91}" srcOrd="1" destOrd="0" presId="urn:microsoft.com/office/officeart/2005/8/layout/process1"/>
    <dgm:cxn modelId="{5FAEAB62-05EF-45A1-BF8A-74AAB9E7F687}" srcId="{8B3E056C-B36B-44BB-9D34-F6BC462A9DEE}" destId="{0F5403C1-F7FE-4CB9-971F-9B091C205366}" srcOrd="5" destOrd="0" parTransId="{754F0330-9C23-4296-954D-5C40589BBA78}" sibTransId="{517DE5C6-6FCA-45FC-812E-46CDF363D179}"/>
    <dgm:cxn modelId="{A90B1EE6-801B-40A8-A573-68F790279A7B}" type="presOf" srcId="{B41C13E8-B007-4E0F-8359-706D5816A53B}" destId="{B936C574-9653-4E5D-85EC-0665FAD350B7}" srcOrd="0" destOrd="0" presId="urn:microsoft.com/office/officeart/2005/8/layout/process1"/>
    <dgm:cxn modelId="{BFB20D25-F22C-4447-82C1-8126BF7EB397}" type="presOf" srcId="{3519A09F-AC19-4194-9C55-82F25FD1912E}" destId="{048C77AC-ED4C-4BEF-A104-08B231EFE41B}" srcOrd="0" destOrd="0" presId="urn:microsoft.com/office/officeart/2005/8/layout/process1"/>
    <dgm:cxn modelId="{B527F1B3-6FFB-42A3-A140-7EE372B47226}" type="presOf" srcId="{517DE5C6-6FCA-45FC-812E-46CDF363D179}" destId="{8E6AECAE-FAA7-4790-88AB-D9BFB6B7DBAA}" srcOrd="0" destOrd="0" presId="urn:microsoft.com/office/officeart/2005/8/layout/process1"/>
    <dgm:cxn modelId="{1742179B-B1EE-4BED-AEB1-B656ECF1302F}" type="presParOf" srcId="{E2484CD5-A0F3-40A9-879F-0A314CFA0C49}" destId="{D6EB651E-C2D8-49B4-87B8-9F26D069C104}" srcOrd="0" destOrd="0" presId="urn:microsoft.com/office/officeart/2005/8/layout/process1"/>
    <dgm:cxn modelId="{2CA14CA9-6BF8-4C5D-B2F6-E8A995E55F38}" type="presParOf" srcId="{E2484CD5-A0F3-40A9-879F-0A314CFA0C49}" destId="{AB380D59-E758-4797-B146-E4A3754FE041}" srcOrd="1" destOrd="0" presId="urn:microsoft.com/office/officeart/2005/8/layout/process1"/>
    <dgm:cxn modelId="{C0E8F3A7-92D1-4777-AB84-C9498BDEC25D}" type="presParOf" srcId="{AB380D59-E758-4797-B146-E4A3754FE041}" destId="{EAAC118D-8DAB-464E-BE48-8BCB0D90EEEF}" srcOrd="0" destOrd="0" presId="urn:microsoft.com/office/officeart/2005/8/layout/process1"/>
    <dgm:cxn modelId="{A09DC9B4-FA51-488F-B9C1-50EFFCF76473}" type="presParOf" srcId="{E2484CD5-A0F3-40A9-879F-0A314CFA0C49}" destId="{F4257985-DC88-4CF9-9959-485D2CAE47F7}" srcOrd="2" destOrd="0" presId="urn:microsoft.com/office/officeart/2005/8/layout/process1"/>
    <dgm:cxn modelId="{F553B1D6-F540-46B5-AEC3-3F77BEF0B1F8}" type="presParOf" srcId="{E2484CD5-A0F3-40A9-879F-0A314CFA0C49}" destId="{EC889378-E0D4-4B57-A858-3710E182389D}" srcOrd="3" destOrd="0" presId="urn:microsoft.com/office/officeart/2005/8/layout/process1"/>
    <dgm:cxn modelId="{5B707902-AB00-416A-9340-4547092BF77D}" type="presParOf" srcId="{EC889378-E0D4-4B57-A858-3710E182389D}" destId="{79B84B0F-85AB-4D23-937D-946BE952EE6D}" srcOrd="0" destOrd="0" presId="urn:microsoft.com/office/officeart/2005/8/layout/process1"/>
    <dgm:cxn modelId="{EAC92302-8A1B-47B1-BD11-A2E3C46ABA70}" type="presParOf" srcId="{E2484CD5-A0F3-40A9-879F-0A314CFA0C49}" destId="{CA6A4690-2554-4470-84B9-D0F0F29F9045}" srcOrd="4" destOrd="0" presId="urn:microsoft.com/office/officeart/2005/8/layout/process1"/>
    <dgm:cxn modelId="{BF468E52-1860-4BC9-B98E-783779D62440}" type="presParOf" srcId="{E2484CD5-A0F3-40A9-879F-0A314CFA0C49}" destId="{B936C574-9653-4E5D-85EC-0665FAD350B7}" srcOrd="5" destOrd="0" presId="urn:microsoft.com/office/officeart/2005/8/layout/process1"/>
    <dgm:cxn modelId="{AF4ECF57-67BA-4713-8A89-A43AFE75AFF9}" type="presParOf" srcId="{B936C574-9653-4E5D-85EC-0665FAD350B7}" destId="{3124FF7E-6D25-4FE7-8CCE-C5848545F7D6}" srcOrd="0" destOrd="0" presId="urn:microsoft.com/office/officeart/2005/8/layout/process1"/>
    <dgm:cxn modelId="{47BAA73C-399D-43C9-903C-476425A9C41A}" type="presParOf" srcId="{E2484CD5-A0F3-40A9-879F-0A314CFA0C49}" destId="{048C77AC-ED4C-4BEF-A104-08B231EFE41B}" srcOrd="6" destOrd="0" presId="urn:microsoft.com/office/officeart/2005/8/layout/process1"/>
    <dgm:cxn modelId="{1726BDB4-6EAA-4EE6-9A06-9443F92F0EB2}" type="presParOf" srcId="{E2484CD5-A0F3-40A9-879F-0A314CFA0C49}" destId="{11F2B961-D917-413E-B001-ECB2FAAB6068}" srcOrd="7" destOrd="0" presId="urn:microsoft.com/office/officeart/2005/8/layout/process1"/>
    <dgm:cxn modelId="{615C1D2D-3F26-4693-846C-1C2C1FC06B9E}" type="presParOf" srcId="{11F2B961-D917-413E-B001-ECB2FAAB6068}" destId="{49B9602A-2658-4484-9767-74502F22588D}" srcOrd="0" destOrd="0" presId="urn:microsoft.com/office/officeart/2005/8/layout/process1"/>
    <dgm:cxn modelId="{DCF3295D-676C-4C14-BCD8-767CE86EA40E}" type="presParOf" srcId="{E2484CD5-A0F3-40A9-879F-0A314CFA0C49}" destId="{E26ADBF7-DD08-4989-914B-B08A0AE07403}" srcOrd="8" destOrd="0" presId="urn:microsoft.com/office/officeart/2005/8/layout/process1"/>
    <dgm:cxn modelId="{9A46EF1F-870F-418F-BBCD-167D2B0EE9AB}" type="presParOf" srcId="{E2484CD5-A0F3-40A9-879F-0A314CFA0C49}" destId="{0EAFD399-6F50-42E3-9563-E1DCFC98D666}" srcOrd="9" destOrd="0" presId="urn:microsoft.com/office/officeart/2005/8/layout/process1"/>
    <dgm:cxn modelId="{B76FFB40-41E3-42CE-80D0-B87B1BFF5633}" type="presParOf" srcId="{0EAFD399-6F50-42E3-9563-E1DCFC98D666}" destId="{34154FD6-0351-4AFF-B5B2-599B8ADCAF91}" srcOrd="0" destOrd="0" presId="urn:microsoft.com/office/officeart/2005/8/layout/process1"/>
    <dgm:cxn modelId="{E389055B-8F2E-4D6D-93ED-D3CEDB8D9616}" type="presParOf" srcId="{E2484CD5-A0F3-40A9-879F-0A314CFA0C49}" destId="{D44B6F86-B497-41BB-987E-7FD4395F0995}" srcOrd="10" destOrd="0" presId="urn:microsoft.com/office/officeart/2005/8/layout/process1"/>
    <dgm:cxn modelId="{C0211FF7-4B98-4EE7-AA18-3B6D41CA4C0F}" type="presParOf" srcId="{E2484CD5-A0F3-40A9-879F-0A314CFA0C49}" destId="{8E6AECAE-FAA7-4790-88AB-D9BFB6B7DBAA}" srcOrd="11" destOrd="0" presId="urn:microsoft.com/office/officeart/2005/8/layout/process1"/>
    <dgm:cxn modelId="{38E9F342-7C3B-4D27-A9E0-632C6B083A72}" type="presParOf" srcId="{8E6AECAE-FAA7-4790-88AB-D9BFB6B7DBAA}" destId="{CA44EA86-883B-4341-BE7E-30F1CB49C343}" srcOrd="0" destOrd="0" presId="urn:microsoft.com/office/officeart/2005/8/layout/process1"/>
    <dgm:cxn modelId="{6A1562B4-1191-402C-AA09-3520A92DF882}" type="presParOf" srcId="{E2484CD5-A0F3-40A9-879F-0A314CFA0C49}" destId="{FE166252-C150-4903-8E9C-F69CD5685359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B651E-C2D8-49B4-87B8-9F26D069C104}">
      <dsp:nvSpPr>
        <dsp:cNvPr id="0" name=""/>
        <dsp:cNvSpPr/>
      </dsp:nvSpPr>
      <dsp:spPr>
        <a:xfrm>
          <a:off x="11441" y="117906"/>
          <a:ext cx="1262603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Told about reading task</a:t>
          </a:r>
          <a:endParaRPr lang="en-US" sz="2000" kern="1200" dirty="0"/>
        </a:p>
      </dsp:txBody>
      <dsp:txXfrm>
        <a:off x="48421" y="154886"/>
        <a:ext cx="1188643" cy="1543259"/>
      </dsp:txXfrm>
    </dsp:sp>
    <dsp:sp modelId="{AB380D59-E758-4797-B146-E4A3754FE041}">
      <dsp:nvSpPr>
        <dsp:cNvPr id="0" name=""/>
        <dsp:cNvSpPr/>
      </dsp:nvSpPr>
      <dsp:spPr>
        <a:xfrm>
          <a:off x="1390504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390504" y="839871"/>
        <a:ext cx="172825" cy="173290"/>
      </dsp:txXfrm>
    </dsp:sp>
    <dsp:sp modelId="{F4257985-DC88-4CF9-9959-485D2CAE47F7}">
      <dsp:nvSpPr>
        <dsp:cNvPr id="0" name=""/>
        <dsp:cNvSpPr/>
      </dsp:nvSpPr>
      <dsp:spPr>
        <a:xfrm>
          <a:off x="1739882" y="117906"/>
          <a:ext cx="1386388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Complete task motivation measure</a:t>
          </a:r>
          <a:endParaRPr lang="en-US" sz="2000" kern="1200" dirty="0"/>
        </a:p>
      </dsp:txBody>
      <dsp:txXfrm>
        <a:off x="1780488" y="158512"/>
        <a:ext cx="1305176" cy="1536007"/>
      </dsp:txXfrm>
    </dsp:sp>
    <dsp:sp modelId="{EC889378-E0D4-4B57-A858-3710E182389D}">
      <dsp:nvSpPr>
        <dsp:cNvPr id="0" name=""/>
        <dsp:cNvSpPr/>
      </dsp:nvSpPr>
      <dsp:spPr>
        <a:xfrm>
          <a:off x="3242729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242729" y="839871"/>
        <a:ext cx="172825" cy="173290"/>
      </dsp:txXfrm>
    </dsp:sp>
    <dsp:sp modelId="{CA6A4690-2554-4470-84B9-D0F0F29F9045}">
      <dsp:nvSpPr>
        <dsp:cNvPr id="0" name=""/>
        <dsp:cNvSpPr/>
      </dsp:nvSpPr>
      <dsp:spPr>
        <a:xfrm>
          <a:off x="3592107" y="117906"/>
          <a:ext cx="1416073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Complete ART</a:t>
          </a:r>
          <a:endParaRPr lang="en-US" sz="2000" kern="1200" dirty="0"/>
        </a:p>
      </dsp:txBody>
      <dsp:txXfrm>
        <a:off x="3633582" y="159381"/>
        <a:ext cx="1333123" cy="1534269"/>
      </dsp:txXfrm>
    </dsp:sp>
    <dsp:sp modelId="{B936C574-9653-4E5D-85EC-0665FAD350B7}">
      <dsp:nvSpPr>
        <dsp:cNvPr id="0" name=""/>
        <dsp:cNvSpPr/>
      </dsp:nvSpPr>
      <dsp:spPr>
        <a:xfrm>
          <a:off x="5124639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124639" y="839871"/>
        <a:ext cx="172825" cy="173290"/>
      </dsp:txXfrm>
    </dsp:sp>
    <dsp:sp modelId="{048C77AC-ED4C-4BEF-A104-08B231EFE41B}">
      <dsp:nvSpPr>
        <dsp:cNvPr id="0" name=""/>
        <dsp:cNvSpPr/>
      </dsp:nvSpPr>
      <dsp:spPr>
        <a:xfrm>
          <a:off x="5474017" y="117906"/>
          <a:ext cx="1164591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Given one of three types of feedback</a:t>
          </a:r>
          <a:endParaRPr lang="en-US" sz="2000" kern="1200" dirty="0"/>
        </a:p>
      </dsp:txBody>
      <dsp:txXfrm>
        <a:off x="5508127" y="152016"/>
        <a:ext cx="1096371" cy="1548999"/>
      </dsp:txXfrm>
    </dsp:sp>
    <dsp:sp modelId="{11F2B961-D917-413E-B001-ECB2FAAB6068}">
      <dsp:nvSpPr>
        <dsp:cNvPr id="0" name=""/>
        <dsp:cNvSpPr/>
      </dsp:nvSpPr>
      <dsp:spPr>
        <a:xfrm>
          <a:off x="6755068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755068" y="839871"/>
        <a:ext cx="172825" cy="173290"/>
      </dsp:txXfrm>
    </dsp:sp>
    <dsp:sp modelId="{E26ADBF7-DD08-4989-914B-B08A0AE07403}">
      <dsp:nvSpPr>
        <dsp:cNvPr id="0" name=""/>
        <dsp:cNvSpPr/>
      </dsp:nvSpPr>
      <dsp:spPr>
        <a:xfrm>
          <a:off x="7104445" y="117906"/>
          <a:ext cx="1164591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Told they have to do the task again.</a:t>
          </a:r>
          <a:endParaRPr lang="en-US" sz="2000" kern="1200" dirty="0"/>
        </a:p>
      </dsp:txBody>
      <dsp:txXfrm>
        <a:off x="7138555" y="152016"/>
        <a:ext cx="1096371" cy="1548999"/>
      </dsp:txXfrm>
    </dsp:sp>
    <dsp:sp modelId="{0EAFD399-6F50-42E3-9563-E1DCFC98D666}">
      <dsp:nvSpPr>
        <dsp:cNvPr id="0" name=""/>
        <dsp:cNvSpPr/>
      </dsp:nvSpPr>
      <dsp:spPr>
        <a:xfrm>
          <a:off x="8385496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8385496" y="839871"/>
        <a:ext cx="172825" cy="173290"/>
      </dsp:txXfrm>
    </dsp:sp>
    <dsp:sp modelId="{D44B6F86-B497-41BB-987E-7FD4395F0995}">
      <dsp:nvSpPr>
        <dsp:cNvPr id="0" name=""/>
        <dsp:cNvSpPr/>
      </dsp:nvSpPr>
      <dsp:spPr>
        <a:xfrm>
          <a:off x="8734874" y="117906"/>
          <a:ext cx="1371970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Complete task motivation measure</a:t>
          </a:r>
          <a:endParaRPr lang="en-US" sz="2000" kern="1200" dirty="0"/>
        </a:p>
      </dsp:txBody>
      <dsp:txXfrm>
        <a:off x="8775058" y="158090"/>
        <a:ext cx="1291602" cy="1536851"/>
      </dsp:txXfrm>
    </dsp:sp>
    <dsp:sp modelId="{8E6AECAE-FAA7-4790-88AB-D9BFB6B7DBAA}">
      <dsp:nvSpPr>
        <dsp:cNvPr id="0" name=""/>
        <dsp:cNvSpPr/>
      </dsp:nvSpPr>
      <dsp:spPr>
        <a:xfrm>
          <a:off x="10223303" y="782107"/>
          <a:ext cx="246893" cy="288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0223303" y="839871"/>
        <a:ext cx="172825" cy="173290"/>
      </dsp:txXfrm>
    </dsp:sp>
    <dsp:sp modelId="{FE166252-C150-4903-8E9C-F69CD5685359}">
      <dsp:nvSpPr>
        <dsp:cNvPr id="0" name=""/>
        <dsp:cNvSpPr/>
      </dsp:nvSpPr>
      <dsp:spPr>
        <a:xfrm>
          <a:off x="10572681" y="117906"/>
          <a:ext cx="1352952" cy="1617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Thanked and debriefed.</a:t>
          </a:r>
          <a:endParaRPr lang="en-US" sz="2000" kern="1200" dirty="0"/>
        </a:p>
      </dsp:txBody>
      <dsp:txXfrm>
        <a:off x="10612308" y="157533"/>
        <a:ext cx="1273698" cy="153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5594-7EF1-456B-94E2-F7C5E07D758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A2957-EF26-4400-949E-D1B88DB8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9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Other measures can be employment (salary,</a:t>
            </a:r>
            <a:r>
              <a:rPr lang="en-GB" sz="1800" baseline="0" dirty="0" smtClean="0"/>
              <a:t> spit), student satisfaction – their perception of their success.</a:t>
            </a:r>
          </a:p>
          <a:p>
            <a:endParaRPr lang="en-GB" sz="1800" baseline="0" dirty="0" smtClean="0"/>
          </a:p>
          <a:p>
            <a:r>
              <a:rPr lang="en-GB" sz="1800" baseline="0" dirty="0" smtClean="0"/>
              <a:t>Cachia et al: </a:t>
            </a:r>
            <a:r>
              <a:rPr lang="en-GB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defined academic success as: the accomplishment of the learning process; gaining subject knowledge; and developing employability skills. Thematic analysis of the collected data resulted in two themes: intrinsic factors, including motivation, self-directed learning and personal skills; and extrinsic factors, including teaching content and the student support structure.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957-EF26-4400-949E-D1B88DB8A8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3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 Learners' Agentic Engagement With Feedback: A Systematic Review and a Taxonomy of </a:t>
            </a:r>
            <a:r>
              <a:rPr lang="en-GB" sz="18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Recipience</a:t>
            </a:r>
            <a:r>
              <a:rPr lang="en-GB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Processes.</a:t>
            </a:r>
          </a:p>
          <a:p>
            <a:endParaRPr lang="en-GB" sz="1800" dirty="0" smtClean="0"/>
          </a:p>
          <a:p>
            <a:r>
              <a:rPr lang="en-GB" sz="1800" dirty="0" smtClean="0"/>
              <a:t>We might ‘kill’ bad feedback to protect our self image. 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957-EF26-4400-949E-D1B88DB8A8F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6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957-EF26-4400-949E-D1B88DB8A8F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1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There’s a causal relationship to examine between feedback</a:t>
            </a:r>
            <a:r>
              <a:rPr lang="en-GB" sz="1800" baseline="0" dirty="0" smtClean="0"/>
              <a:t> orientation and </a:t>
            </a:r>
            <a:r>
              <a:rPr lang="en-GB" sz="1800" baseline="0" dirty="0" err="1" smtClean="0"/>
              <a:t>amotivation</a:t>
            </a:r>
            <a:r>
              <a:rPr lang="en-GB" sz="1800" baseline="0" dirty="0" smtClean="0"/>
              <a:t> – improve feedback orientation, reduce </a:t>
            </a:r>
            <a:r>
              <a:rPr lang="en-GB" sz="1800" baseline="0" dirty="0" err="1" smtClean="0"/>
              <a:t>amotivation</a:t>
            </a:r>
            <a:r>
              <a:rPr lang="en-GB" sz="1800" baseline="0" dirty="0" smtClean="0"/>
              <a:t>?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957-EF26-4400-949E-D1B88DB8A8F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318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They will complete the Adult Reading Test, giving written comprehension answers.</a:t>
            </a:r>
          </a:p>
          <a:p>
            <a:r>
              <a:rPr lang="en-GB" sz="1800" dirty="0" smtClean="0"/>
              <a:t>They will complete a Task Motivation Scale before completing the test.</a:t>
            </a:r>
          </a:p>
          <a:p>
            <a:endParaRPr lang="en-GB" sz="1800" dirty="0" smtClean="0"/>
          </a:p>
          <a:p>
            <a:r>
              <a:rPr lang="en-GB" sz="1800" dirty="0" smtClean="0"/>
              <a:t>First is a within pp IV – everyone does both conditions</a:t>
            </a:r>
          </a:p>
          <a:p>
            <a:endParaRPr lang="en-GB" sz="1800" dirty="0" smtClean="0"/>
          </a:p>
          <a:p>
            <a:r>
              <a:rPr lang="en-GB" sz="1800" dirty="0" smtClean="0"/>
              <a:t>Second</a:t>
            </a:r>
            <a:r>
              <a:rPr lang="en-GB" sz="1800" baseline="0" dirty="0" smtClean="0"/>
              <a:t> is a between pp IV – they are randomly assigned to one group</a:t>
            </a:r>
            <a:endParaRPr lang="en-GB" sz="1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957-EF26-4400-949E-D1B88DB8A8F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0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4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2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77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7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6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7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7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6030A0-2F39-4229-B813-94614DB4CB4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FAE969-C831-46F0-9C49-1D654784A10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1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A quantitative study of the relationship between feedback orientation and students’ motivation to </a:t>
            </a:r>
            <a:r>
              <a:rPr lang="en-GB" sz="6000" dirty="0" smtClean="0"/>
              <a:t>learn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Rosemary Stock, Siobhan Lynam and Moira Cachia</a:t>
            </a:r>
          </a:p>
          <a:p>
            <a:r>
              <a:rPr lang="en-GB" dirty="0" smtClean="0"/>
              <a:t>School of Human and Social Sciences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2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200" dirty="0" smtClean="0"/>
              <a:t>Feedback </a:t>
            </a:r>
            <a:r>
              <a:rPr lang="en-GB" sz="2200" dirty="0"/>
              <a:t>Orientation will positively predict </a:t>
            </a:r>
            <a:r>
              <a:rPr lang="en-GB" sz="2200" dirty="0" smtClean="0"/>
              <a:t>grade – Rho (126) = .07, p &gt; .05</a:t>
            </a:r>
            <a:endParaRPr lang="en-GB" sz="2200" dirty="0"/>
          </a:p>
          <a:p>
            <a:pPr>
              <a:buFont typeface="Wingdings" panose="05000000000000000000" pitchFamily="2" charset="2"/>
              <a:buChar char="q"/>
            </a:pPr>
            <a:endParaRPr lang="en-GB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200" dirty="0"/>
              <a:t>Motivation will predict grade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err="1"/>
              <a:t>Amotivation</a:t>
            </a:r>
            <a:r>
              <a:rPr lang="en-GB" sz="2200" dirty="0"/>
              <a:t> showing a negative </a:t>
            </a:r>
            <a:r>
              <a:rPr lang="en-GB" sz="2200" dirty="0" smtClean="0"/>
              <a:t>relationship – Rho (127) = -.20,  p&lt; .05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/>
              <a:t>Intrinsic showing a positive </a:t>
            </a:r>
            <a:r>
              <a:rPr lang="en-GB" sz="2200" dirty="0" smtClean="0"/>
              <a:t>relationship – Rho (127) = -.01, p &gt; .05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smtClean="0"/>
              <a:t>Extrinsic showing a ?????? </a:t>
            </a:r>
            <a:r>
              <a:rPr lang="en-GB" sz="2200" dirty="0"/>
              <a:t>r</a:t>
            </a:r>
            <a:r>
              <a:rPr lang="en-GB" sz="2200" dirty="0" smtClean="0"/>
              <a:t>elationship – Rho (128) = .07, p &gt; .05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q"/>
            </a:pPr>
            <a:endParaRPr lang="en-GB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200" dirty="0"/>
              <a:t>Feedback orientation will predict motivation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smtClean="0"/>
              <a:t>Extrinsic </a:t>
            </a:r>
            <a:r>
              <a:rPr lang="en-GB" sz="2200" dirty="0"/>
              <a:t>motivation showing a positive </a:t>
            </a:r>
            <a:r>
              <a:rPr lang="en-GB" sz="2200" dirty="0" smtClean="0"/>
              <a:t>relationship – Rho (129) = .26, p &lt; .01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err="1" smtClean="0"/>
              <a:t>Amotivation</a:t>
            </a:r>
            <a:r>
              <a:rPr lang="en-GB" sz="2200" dirty="0" smtClean="0"/>
              <a:t> showing a negative relationship – Rho (127) = -.20, p &lt; .05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/>
              <a:t>Intrinsic motivation showing a </a:t>
            </a:r>
            <a:r>
              <a:rPr lang="en-GB" sz="2200" dirty="0" smtClean="0"/>
              <a:t>positive </a:t>
            </a:r>
            <a:r>
              <a:rPr lang="en-GB" sz="2200" dirty="0"/>
              <a:t>r</a:t>
            </a:r>
            <a:r>
              <a:rPr lang="en-GB" sz="2200" dirty="0" smtClean="0"/>
              <a:t>elationship – Rho (128) = .22, p &lt; .05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3701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Apart from </a:t>
            </a:r>
            <a:r>
              <a:rPr lang="en-GB" dirty="0" err="1" smtClean="0"/>
              <a:t>Amotivation</a:t>
            </a:r>
            <a:r>
              <a:rPr lang="en-GB" dirty="0" smtClean="0"/>
              <a:t>, none of the expected predictors of grade</a:t>
            </a:r>
          </a:p>
          <a:p>
            <a:endParaRPr lang="en-GB" dirty="0"/>
          </a:p>
          <a:p>
            <a:r>
              <a:rPr lang="en-GB" dirty="0" smtClean="0"/>
              <a:t>We did observe all the expected relationships between Feedback Orientation and Motivation</a:t>
            </a:r>
          </a:p>
          <a:p>
            <a:endParaRPr lang="en-GB" dirty="0"/>
          </a:p>
          <a:p>
            <a:pPr lvl="1"/>
            <a:r>
              <a:rPr lang="en-GB" dirty="0" smtClean="0"/>
              <a:t>Those with high extrinsic motivation show higher Feedback Orientation</a:t>
            </a:r>
          </a:p>
          <a:p>
            <a:pPr lvl="1"/>
            <a:r>
              <a:rPr lang="en-GB" dirty="0" smtClean="0"/>
              <a:t>Those with higher intrinsic motivation show higher Feedback Orientation – but to a lesser extent</a:t>
            </a:r>
          </a:p>
          <a:p>
            <a:pPr lvl="1"/>
            <a:r>
              <a:rPr lang="en-GB" dirty="0" smtClean="0"/>
              <a:t>Those with higher </a:t>
            </a:r>
            <a:r>
              <a:rPr lang="en-GB" dirty="0" err="1" smtClean="0"/>
              <a:t>amotivation</a:t>
            </a:r>
            <a:r>
              <a:rPr lang="en-GB" dirty="0" smtClean="0"/>
              <a:t> show lower Feedback Orientation</a:t>
            </a:r>
          </a:p>
          <a:p>
            <a:pPr lvl="1"/>
            <a:endParaRPr lang="en-GB" dirty="0"/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0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– additional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63177" cy="4023360"/>
          </a:xfrm>
        </p:spPr>
        <p:txBody>
          <a:bodyPr/>
          <a:lstStyle/>
          <a:p>
            <a:r>
              <a:rPr lang="en-GB" dirty="0" smtClean="0"/>
              <a:t>As a small tangent: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No association between grade and gender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No association between grade and family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Association between grade and ethnicity does not reach significance, but a trend is visible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457" y="1845734"/>
            <a:ext cx="5495498" cy="44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846491" cy="4023360"/>
          </a:xfrm>
        </p:spPr>
        <p:txBody>
          <a:bodyPr/>
          <a:lstStyle/>
          <a:p>
            <a:r>
              <a:rPr lang="en-GB" dirty="0" smtClean="0"/>
              <a:t>Feedback orientation and motivation do not have straightforward relationships with grade – future research should look at the subscales of each measure. </a:t>
            </a:r>
          </a:p>
          <a:p>
            <a:endParaRPr lang="en-GB" dirty="0"/>
          </a:p>
          <a:p>
            <a:r>
              <a:rPr lang="en-GB" dirty="0" smtClean="0"/>
              <a:t>The relationships between motivation and feedback orientation are as expected and indicate that further examination is necessary. </a:t>
            </a:r>
          </a:p>
          <a:p>
            <a:endParaRPr lang="en-GB" dirty="0"/>
          </a:p>
          <a:p>
            <a:r>
              <a:rPr lang="en-GB" dirty="0" smtClean="0"/>
              <a:t>Although previous findings (by the same researchers) suggest that self-reported grades are very accurate, they still may contain error.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9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Previous research indicates that external rewards can damage intrinsic motivation – and intrinsic motivation is the best predictor of grades. </a:t>
            </a:r>
          </a:p>
          <a:p>
            <a:endParaRPr lang="en-GB" dirty="0" smtClean="0"/>
          </a:p>
          <a:p>
            <a:r>
              <a:rPr lang="en-GB" dirty="0" smtClean="0"/>
              <a:t>We suggest that feedback is an external reward.</a:t>
            </a:r>
          </a:p>
          <a:p>
            <a:endParaRPr lang="en-GB" dirty="0"/>
          </a:p>
          <a:p>
            <a:r>
              <a:rPr lang="en-GB" dirty="0" smtClean="0"/>
              <a:t>Therefore, the experiment is designed to examine whether receiving feedback on an academic task does (negatively) affect the student participants’ intrinsic motivation for completing that task. </a:t>
            </a:r>
          </a:p>
          <a:p>
            <a:endParaRPr lang="en-GB" dirty="0"/>
          </a:p>
          <a:p>
            <a:r>
              <a:rPr lang="en-GB" dirty="0"/>
              <a:t>An additional aim is to assess the internal reliability of a new measure of task specific </a:t>
            </a:r>
            <a:r>
              <a:rPr lang="en-GB" dirty="0" smtClean="0"/>
              <a:t>motivation.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48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/>
              <a:t>Positive and informational feedback increase competence, resulting in enhanced intrinsic motivation (</a:t>
            </a:r>
            <a:r>
              <a:rPr lang="en-GB" i="1" dirty="0" err="1"/>
              <a:t>Harackiewicz</a:t>
            </a:r>
            <a:r>
              <a:rPr lang="en-GB" i="1" dirty="0"/>
              <a:t>, 1979; Ryan, 1982; </a:t>
            </a:r>
            <a:r>
              <a:rPr lang="en-GB" i="1" dirty="0" err="1"/>
              <a:t>Deci</a:t>
            </a:r>
            <a:r>
              <a:rPr lang="en-GB" i="1" dirty="0"/>
              <a:t>, </a:t>
            </a:r>
            <a:r>
              <a:rPr lang="en-GB" i="1" dirty="0" err="1"/>
              <a:t>Koestner</a:t>
            </a:r>
            <a:r>
              <a:rPr lang="en-GB" i="1" dirty="0"/>
              <a:t>, &amp; Ryan, 1999). </a:t>
            </a:r>
          </a:p>
          <a:p>
            <a:r>
              <a:rPr lang="en-GB" i="1" dirty="0"/>
              <a:t>But extrinsic rewards in the form of performance-related feedback, can be perceived as pressuring and experienced as more controlling, therefore could reduce intrinsic motivation (</a:t>
            </a:r>
            <a:r>
              <a:rPr lang="en-GB" i="1" dirty="0" smtClean="0"/>
              <a:t>Gagne </a:t>
            </a:r>
            <a:r>
              <a:rPr lang="en-GB" i="1" dirty="0"/>
              <a:t>&amp; </a:t>
            </a:r>
            <a:r>
              <a:rPr lang="en-GB" i="1" dirty="0" err="1"/>
              <a:t>Deci</a:t>
            </a:r>
            <a:r>
              <a:rPr lang="en-GB" i="1" dirty="0"/>
              <a:t>, 2005).</a:t>
            </a:r>
          </a:p>
          <a:p>
            <a:endParaRPr lang="en-GB" dirty="0" smtClean="0"/>
          </a:p>
          <a:p>
            <a:r>
              <a:rPr lang="en-GB" dirty="0" smtClean="0"/>
              <a:t>Feedback given in this study will be performance related, and not informational, therefore: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There will be an effect of feedback upon motivation, such that feedback will cause an increase in extrinsic motivation, and a decrease in intrinsic motivation.</a:t>
            </a:r>
          </a:p>
          <a:p>
            <a:endParaRPr lang="en-GB" dirty="0"/>
          </a:p>
          <a:p>
            <a:r>
              <a:rPr lang="en-GB" dirty="0" smtClean="0"/>
              <a:t>Those high in Feedback Orientation will be more susceptible to any such effect.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82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Participants from the survey stage will be invited to take part.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Factor one - timing of the task motivation measure, (pre and post feedback).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Factor two – Random feedback given, either positive (‘you have above average scores’), negative (‘you have below average scores’) or no feedback (control).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 The Dependent Variable is task motivation, with Feedback Orientation being used as a covariate.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3835432"/>
              </p:ext>
            </p:extLst>
          </p:nvPr>
        </p:nvGraphicFramePr>
        <p:xfrm>
          <a:off x="133004" y="4282068"/>
          <a:ext cx="11937076" cy="1853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58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 smtClean="0"/>
              <a:t>Experiment: Possible findings and implications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May find that:</a:t>
            </a:r>
          </a:p>
          <a:p>
            <a:r>
              <a:rPr lang="en-GB" dirty="0"/>
              <a:t>Effect of timing of motivation measure, whereby students are </a:t>
            </a:r>
            <a:r>
              <a:rPr lang="en-GB" i="1" dirty="0"/>
              <a:t>less</a:t>
            </a:r>
            <a:r>
              <a:rPr lang="en-GB" dirty="0"/>
              <a:t> motivated for the second </a:t>
            </a:r>
            <a:r>
              <a:rPr lang="en-GB" dirty="0" smtClean="0"/>
              <a:t>iteration </a:t>
            </a:r>
            <a:r>
              <a:rPr lang="en-GB" dirty="0"/>
              <a:t>(regardless of feedback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Effect of feedback on motivation, whereby feedback will cause a </a:t>
            </a:r>
            <a:r>
              <a:rPr lang="en-GB" i="1" dirty="0"/>
              <a:t>decrease</a:t>
            </a:r>
            <a:r>
              <a:rPr lang="en-GB" dirty="0"/>
              <a:t> in intrinsic motivation, an </a:t>
            </a:r>
            <a:r>
              <a:rPr lang="en-GB" i="1" dirty="0"/>
              <a:t>increase</a:t>
            </a:r>
            <a:r>
              <a:rPr lang="en-GB" dirty="0"/>
              <a:t> in </a:t>
            </a:r>
            <a:r>
              <a:rPr lang="en-GB" dirty="0" err="1"/>
              <a:t>amotivation</a:t>
            </a:r>
            <a:r>
              <a:rPr lang="en-GB" dirty="0"/>
              <a:t>. </a:t>
            </a:r>
          </a:p>
          <a:p>
            <a:r>
              <a:rPr lang="en-GB" dirty="0"/>
              <a:t>The effect of feedback being mediated by Feedback Orientation – those with high Feedback Orientation, especially the Social Awareness </a:t>
            </a:r>
            <a:r>
              <a:rPr lang="en-GB" dirty="0" smtClean="0"/>
              <a:t>subscale, </a:t>
            </a:r>
            <a:r>
              <a:rPr lang="en-GB" dirty="0"/>
              <a:t>showing an </a:t>
            </a:r>
            <a:r>
              <a:rPr lang="en-GB" i="1" dirty="0"/>
              <a:t>increase</a:t>
            </a:r>
            <a:r>
              <a:rPr lang="en-GB" dirty="0"/>
              <a:t> in extrinsic motivation after feedback.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04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600" dirty="0" smtClean="0"/>
              <a:t>Overall Conclusions and Future Directions</a:t>
            </a:r>
            <a:endParaRPr lang="en-GB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point of feedback?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To develop intrinsic motivation, not extrinsic motivation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next?</a:t>
            </a:r>
          </a:p>
          <a:p>
            <a:r>
              <a:rPr lang="en-GB" dirty="0" smtClean="0"/>
              <a:t>If we find that feedback is affecting intrinsic motivation, the next step is to further examine:</a:t>
            </a:r>
          </a:p>
          <a:p>
            <a:pPr lvl="1"/>
            <a:r>
              <a:rPr lang="en-GB" dirty="0" smtClean="0"/>
              <a:t>Which kind of feedback is better? How much is too much?</a:t>
            </a:r>
          </a:p>
          <a:p>
            <a:pPr lvl="1"/>
            <a:r>
              <a:rPr lang="en-GB" dirty="0" smtClean="0"/>
              <a:t>What kind of students are most affected? How can we help them?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 students:</a:t>
            </a:r>
          </a:p>
          <a:p>
            <a:r>
              <a:rPr lang="en-GB" dirty="0" err="1" smtClean="0"/>
              <a:t>Allesio</a:t>
            </a:r>
            <a:r>
              <a:rPr lang="en-GB" dirty="0" smtClean="0"/>
              <a:t> DiVito – data collection and analysis</a:t>
            </a:r>
          </a:p>
          <a:p>
            <a:r>
              <a:rPr lang="en-GB" dirty="0" smtClean="0"/>
              <a:t>Chanelle Robertson – data collection</a:t>
            </a:r>
          </a:p>
          <a:p>
            <a:r>
              <a:rPr lang="en-GB" dirty="0" smtClean="0"/>
              <a:t>Sara Hassan Maki – data collection</a:t>
            </a:r>
          </a:p>
          <a:p>
            <a:endParaRPr lang="en-GB" dirty="0" smtClean="0"/>
          </a:p>
          <a:p>
            <a:r>
              <a:rPr lang="en-GB" dirty="0"/>
              <a:t>Alumni:</a:t>
            </a:r>
          </a:p>
          <a:p>
            <a:r>
              <a:rPr lang="en-GB" dirty="0"/>
              <a:t>Robyn Butcher – support with design and creation of survey</a:t>
            </a:r>
          </a:p>
          <a:p>
            <a:r>
              <a:rPr lang="en-GB" dirty="0"/>
              <a:t>Valentina Benedetti – support with literature review and identification of measures</a:t>
            </a:r>
          </a:p>
          <a:p>
            <a:endParaRPr lang="en-GB" dirty="0"/>
          </a:p>
          <a:p>
            <a:r>
              <a:rPr lang="en-GB" dirty="0" smtClean="0"/>
              <a:t>Everyone who disseminated the link to our study, and all the students who took part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883" y="522200"/>
            <a:ext cx="4675533" cy="33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Two stage research – survey and experiment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Survey rationale, hypotheses, methods and findings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Conclusions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Experiment rationale, hypotheses, methods and . . . . . Possible findings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Future directions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2" y="1845734"/>
            <a:ext cx="11775882" cy="402336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/>
              <a:t>Asikainen</a:t>
            </a:r>
            <a:r>
              <a:rPr lang="en-GB" sz="1000" dirty="0"/>
              <a:t>, H., </a:t>
            </a:r>
            <a:r>
              <a:rPr lang="en-GB" sz="1000" dirty="0" err="1"/>
              <a:t>Parpala</a:t>
            </a:r>
            <a:r>
              <a:rPr lang="en-GB" sz="1000" dirty="0"/>
              <a:t>, A., Virtanen, V. &amp; </a:t>
            </a:r>
            <a:r>
              <a:rPr lang="en-GB" sz="1000" dirty="0" err="1"/>
              <a:t>Lindblom-Ylänne</a:t>
            </a:r>
            <a:r>
              <a:rPr lang="en-GB" sz="1000" dirty="0"/>
              <a:t>, S. (</a:t>
            </a:r>
            <a:r>
              <a:rPr lang="en-GB" sz="1000" dirty="0" smtClean="0"/>
              <a:t>2013). </a:t>
            </a:r>
            <a:r>
              <a:rPr lang="en-GB" sz="1000" dirty="0"/>
              <a:t>The relationship between student learning process, study success and the nature of assessment: A qualitative study. </a:t>
            </a:r>
            <a:r>
              <a:rPr lang="en-GB" sz="1000" i="1" dirty="0"/>
              <a:t>Studies in Educational Evaluation, 39</a:t>
            </a:r>
            <a:r>
              <a:rPr lang="en-GB" sz="1000" dirty="0"/>
              <a:t>(4), 211–217. </a:t>
            </a:r>
            <a:endParaRPr lang="en-GB" sz="1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smtClean="0"/>
              <a:t>Cachia</a:t>
            </a:r>
            <a:r>
              <a:rPr lang="en-GB" sz="1000" dirty="0"/>
              <a:t>, </a:t>
            </a:r>
            <a:r>
              <a:rPr lang="en-GB" sz="1000" dirty="0" smtClean="0"/>
              <a:t>Lynam </a:t>
            </a:r>
            <a:r>
              <a:rPr lang="en-GB" sz="1000" dirty="0"/>
              <a:t>&amp; </a:t>
            </a:r>
            <a:r>
              <a:rPr lang="en-GB" sz="1000" dirty="0" smtClean="0"/>
              <a:t>Stock</a:t>
            </a:r>
            <a:r>
              <a:rPr lang="en-GB" sz="1000" dirty="0"/>
              <a:t> (2018) Academic success: Is it just about the grades?, Higher Education Pedagogies, 3:1, </a:t>
            </a:r>
            <a:r>
              <a:rPr lang="en-GB" sz="1000" dirty="0" smtClean="0"/>
              <a:t>434-439.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Deci</a:t>
            </a:r>
            <a:r>
              <a:rPr lang="en-GB" sz="1000" dirty="0"/>
              <a:t>, E. L., </a:t>
            </a:r>
            <a:r>
              <a:rPr lang="en-GB" sz="1000" dirty="0" err="1"/>
              <a:t>Koestner</a:t>
            </a:r>
            <a:r>
              <a:rPr lang="en-GB" sz="1000" dirty="0"/>
              <a:t>, R., Ryan, R.M. (1999). A meta-analytic review of experiments examining the effects of extrinsic rewards on intrinsic motivation. </a:t>
            </a:r>
            <a:r>
              <a:rPr lang="en-GB" sz="1000" i="1" dirty="0"/>
              <a:t>Psychological Bulletin, 125</a:t>
            </a:r>
            <a:r>
              <a:rPr lang="en-GB" sz="1000" dirty="0"/>
              <a:t>, 627-668.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Deci</a:t>
            </a:r>
            <a:r>
              <a:rPr lang="en-GB" sz="1000" dirty="0"/>
              <a:t>, E.L</a:t>
            </a:r>
            <a:r>
              <a:rPr lang="en-GB" sz="1000" dirty="0" smtClean="0"/>
              <a:t>., &amp; </a:t>
            </a:r>
            <a:r>
              <a:rPr lang="en-GB" sz="1000" dirty="0"/>
              <a:t>Ryan, R.M., 1987. The support of autonomy and the control of </a:t>
            </a:r>
            <a:r>
              <a:rPr lang="en-GB" sz="1000" dirty="0" err="1"/>
              <a:t>behavior</a:t>
            </a:r>
            <a:r>
              <a:rPr lang="en-GB" sz="1000" dirty="0"/>
              <a:t>. </a:t>
            </a:r>
            <a:r>
              <a:rPr lang="en-GB" sz="1000" i="1" dirty="0"/>
              <a:t>Journal of Personality and Social Psychology, 53</a:t>
            </a:r>
            <a:r>
              <a:rPr lang="en-GB" sz="1000" dirty="0"/>
              <a:t>(6), 1024–1037</a:t>
            </a:r>
            <a:r>
              <a:rPr lang="en-GB" sz="10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/>
              <a:t>Deci</a:t>
            </a:r>
            <a:r>
              <a:rPr lang="en-GB" sz="1000" dirty="0"/>
              <a:t>, E. L., &amp; Ryan, R. M. (1985</a:t>
            </a:r>
            <a:r>
              <a:rPr lang="en-GB" sz="1000" i="1" dirty="0"/>
              <a:t>). Intrinsic motivation and self-determination in human </a:t>
            </a:r>
            <a:r>
              <a:rPr lang="en-GB" sz="1000" i="1" dirty="0" err="1"/>
              <a:t>behavior</a:t>
            </a:r>
            <a:r>
              <a:rPr lang="en-GB" sz="1000" dirty="0"/>
              <a:t>. New York: Plenum.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/>
              <a:t>Deci</a:t>
            </a:r>
            <a:r>
              <a:rPr lang="en-GB" sz="1000" dirty="0"/>
              <a:t>, E. L., &amp; Ryan, R. M. (2008). Self-determination theory: A </a:t>
            </a:r>
            <a:r>
              <a:rPr lang="en-GB" sz="1000" dirty="0" err="1"/>
              <a:t>macrotheory</a:t>
            </a:r>
            <a:r>
              <a:rPr lang="en-GB" sz="1000" dirty="0"/>
              <a:t> of human motivation, development, and health. Canadian Psychology, 49(3), 182 - 185.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Gagné</a:t>
            </a:r>
            <a:r>
              <a:rPr lang="en-GB" sz="1000" dirty="0"/>
              <a:t>, M., &amp; </a:t>
            </a:r>
            <a:r>
              <a:rPr lang="en-GB" sz="1000" dirty="0" err="1"/>
              <a:t>Deci</a:t>
            </a:r>
            <a:r>
              <a:rPr lang="en-GB" sz="1000" dirty="0"/>
              <a:t>, E. L. (2005). Self-determination theory and work motivation. Journal of Organizational Behaviour, 26, </a:t>
            </a:r>
            <a:r>
              <a:rPr lang="en-GB" sz="1000" dirty="0" smtClean="0"/>
              <a:t>331–362.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Guay</a:t>
            </a:r>
            <a:r>
              <a:rPr lang="en-GB" sz="1000" dirty="0"/>
              <a:t>, F., </a:t>
            </a:r>
            <a:r>
              <a:rPr lang="en-GB" sz="1000" dirty="0" err="1"/>
              <a:t>Ratelle</a:t>
            </a:r>
            <a:r>
              <a:rPr lang="en-GB" sz="1000" dirty="0"/>
              <a:t>, C.F., &amp; </a:t>
            </a:r>
            <a:r>
              <a:rPr lang="en-GB" sz="1000" dirty="0" err="1"/>
              <a:t>Chanal</a:t>
            </a:r>
            <a:r>
              <a:rPr lang="en-GB" sz="1000" dirty="0"/>
              <a:t>, J. (2008). Optimal learning in optimal contexts: The role of self-determination in education. </a:t>
            </a:r>
            <a:r>
              <a:rPr lang="en-GB" sz="1000" i="1" dirty="0"/>
              <a:t>Canadian Psychology/</a:t>
            </a:r>
            <a:r>
              <a:rPr lang="en-GB" sz="1000" i="1" dirty="0" err="1"/>
              <a:t>Psychologie</a:t>
            </a:r>
            <a:r>
              <a:rPr lang="en-GB" sz="1000" i="1" dirty="0"/>
              <a:t> </a:t>
            </a:r>
            <a:r>
              <a:rPr lang="en-GB" sz="1000" i="1" dirty="0" err="1"/>
              <a:t>Canadienne</a:t>
            </a:r>
            <a:r>
              <a:rPr lang="en-GB" sz="1000" i="1" dirty="0"/>
              <a:t>, 49</a:t>
            </a:r>
            <a:r>
              <a:rPr lang="en-GB" sz="1000" dirty="0"/>
              <a:t>(3), 233-240.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/>
              <a:t>Harackiewicz</a:t>
            </a:r>
            <a:r>
              <a:rPr lang="en-GB" sz="1000" dirty="0"/>
              <a:t>, J. M. (1979). The effects of reward contingency and performance feedback on intrinsic motivation. </a:t>
            </a:r>
            <a:r>
              <a:rPr lang="en-GB" sz="1000" i="1" dirty="0"/>
              <a:t>Journal of Personality and Social Psychology, 37</a:t>
            </a:r>
            <a:r>
              <a:rPr lang="en-GB" sz="1000" dirty="0"/>
              <a:t>, 1352-1363.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/>
              <a:t>Kluger</a:t>
            </a:r>
            <a:r>
              <a:rPr lang="en-GB" sz="1000" dirty="0"/>
              <a:t>, A. N., &amp; </a:t>
            </a:r>
            <a:r>
              <a:rPr lang="en-GB" sz="1000" dirty="0" err="1"/>
              <a:t>DeNisi</a:t>
            </a:r>
            <a:r>
              <a:rPr lang="en-GB" sz="1000" dirty="0"/>
              <a:t>, A. ( 1996). The effects of feedback interventions on performance: A historical review, meta-analysis, and a preliminary feedback intervention theory. Psychological Bulletin, 119, 254– 284. </a:t>
            </a:r>
            <a:endParaRPr lang="en-GB" sz="1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Linderbaum</a:t>
            </a:r>
            <a:r>
              <a:rPr lang="en-GB" sz="1000" dirty="0"/>
              <a:t>, B. A., &amp; Levy, P. E. (2010). The development and validation of the feedback orientation scale (FOS). </a:t>
            </a:r>
            <a:r>
              <a:rPr lang="en-GB" sz="1000" i="1" dirty="0"/>
              <a:t>Journal of Management</a:t>
            </a:r>
            <a:r>
              <a:rPr lang="en-GB" sz="1000" dirty="0"/>
              <a:t>, </a:t>
            </a:r>
            <a:r>
              <a:rPr lang="en-GB" sz="1000" i="1" dirty="0"/>
              <a:t>36</a:t>
            </a:r>
            <a:r>
              <a:rPr lang="en-GB" sz="1000" dirty="0"/>
              <a:t>, 1372–1405.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Vansteenkiste</a:t>
            </a:r>
            <a:r>
              <a:rPr lang="en-GB" sz="1000" dirty="0"/>
              <a:t>, </a:t>
            </a:r>
            <a:r>
              <a:rPr lang="en-GB" sz="1000" dirty="0" smtClean="0"/>
              <a:t>M. Lens W. </a:t>
            </a:r>
            <a:r>
              <a:rPr lang="en-GB" sz="1000" dirty="0"/>
              <a:t>&amp; Edward L. </a:t>
            </a:r>
            <a:r>
              <a:rPr lang="en-GB" sz="1000" dirty="0" err="1" smtClean="0"/>
              <a:t>Deci</a:t>
            </a:r>
            <a:r>
              <a:rPr lang="en-GB" sz="1000" dirty="0" smtClean="0"/>
              <a:t>, E. L. </a:t>
            </a:r>
            <a:r>
              <a:rPr lang="en-GB" sz="1000" dirty="0"/>
              <a:t>(2010) </a:t>
            </a:r>
            <a:r>
              <a:rPr lang="en-GB" sz="1000" dirty="0" smtClean="0"/>
              <a:t>Intrinsic versus extrinsic goal contents in self-determination theory: another look at the quality of academic motivation,</a:t>
            </a:r>
            <a:r>
              <a:rPr lang="en-GB" sz="1000" i="1" dirty="0" smtClean="0"/>
              <a:t> </a:t>
            </a:r>
            <a:r>
              <a:rPr lang="en-GB" sz="1000" i="1" dirty="0"/>
              <a:t>Educational Psychologist</a:t>
            </a:r>
            <a:r>
              <a:rPr lang="en-GB" sz="1000" dirty="0"/>
              <a:t>, 41(1), 19-31. </a:t>
            </a:r>
            <a:endParaRPr lang="en-GB" sz="1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/>
              <a:t>Ryan, R. M. </a:t>
            </a:r>
            <a:r>
              <a:rPr lang="en-GB" sz="1000" dirty="0" smtClean="0"/>
              <a:t>(1982</a:t>
            </a:r>
            <a:r>
              <a:rPr lang="en-GB" sz="1000" dirty="0"/>
              <a:t>). </a:t>
            </a:r>
            <a:r>
              <a:rPr lang="en-GB" sz="1000" dirty="0" smtClean="0"/>
              <a:t>Control </a:t>
            </a:r>
            <a:r>
              <a:rPr lang="en-GB" sz="1000" dirty="0"/>
              <a:t>and </a:t>
            </a:r>
            <a:r>
              <a:rPr lang="en-GB" sz="1000" dirty="0" smtClean="0"/>
              <a:t>information </a:t>
            </a:r>
            <a:r>
              <a:rPr lang="en-GB" sz="1000" dirty="0"/>
              <a:t>in the intrapersonal sphere: An extension of cognitive evaluation theory</a:t>
            </a:r>
            <a:r>
              <a:rPr lang="en-GB" sz="1000" i="1" dirty="0"/>
              <a:t>. Journal of </a:t>
            </a:r>
            <a:r>
              <a:rPr lang="en-GB" sz="1000" i="1" dirty="0" smtClean="0"/>
              <a:t>Personality </a:t>
            </a:r>
            <a:r>
              <a:rPr lang="en-GB" sz="1000" i="1" dirty="0"/>
              <a:t>and Social Psychology, 43</a:t>
            </a:r>
            <a:r>
              <a:rPr lang="en-GB" sz="1000" dirty="0"/>
              <a:t>, 450 461. </a:t>
            </a:r>
            <a:endParaRPr lang="en-GB" sz="1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smtClean="0"/>
              <a:t>Vallerand, R. J., Pelletier, L. G. </a:t>
            </a:r>
            <a:r>
              <a:rPr lang="en-GB" sz="1000" dirty="0" err="1" smtClean="0"/>
              <a:t>Blais</a:t>
            </a:r>
            <a:r>
              <a:rPr lang="en-GB" sz="1000" dirty="0" smtClean="0"/>
              <a:t>, M. R., </a:t>
            </a:r>
            <a:r>
              <a:rPr lang="en-GB" sz="1000" dirty="0" err="1" smtClean="0"/>
              <a:t>Briere</a:t>
            </a:r>
            <a:r>
              <a:rPr lang="en-GB" sz="1000" dirty="0" smtClean="0"/>
              <a:t>, N. M., </a:t>
            </a:r>
            <a:r>
              <a:rPr lang="en-GB" sz="1000" dirty="0" err="1" smtClean="0"/>
              <a:t>Senecal</a:t>
            </a:r>
            <a:r>
              <a:rPr lang="en-GB" sz="1000" dirty="0" smtClean="0"/>
              <a:t>, C. &amp; </a:t>
            </a:r>
            <a:r>
              <a:rPr lang="en-GB" sz="1000" dirty="0" err="1" smtClean="0"/>
              <a:t>Vallieres</a:t>
            </a:r>
            <a:r>
              <a:rPr lang="en-GB" sz="1000" dirty="0" smtClean="0"/>
              <a:t>, E. F. (1992). The academic motivation scale: a measure of intrinsic, extrinsic, and </a:t>
            </a:r>
            <a:r>
              <a:rPr lang="en-GB" sz="1000" dirty="0" err="1" smtClean="0"/>
              <a:t>amotivation</a:t>
            </a:r>
            <a:r>
              <a:rPr lang="en-GB" sz="1000" dirty="0" smtClean="0"/>
              <a:t> in education. </a:t>
            </a:r>
            <a:r>
              <a:rPr lang="en-GB" sz="1000" i="1" dirty="0" smtClean="0"/>
              <a:t>Education and Psychological Measurement, 52</a:t>
            </a:r>
            <a:r>
              <a:rPr lang="en-GB" sz="1000" dirty="0" smtClean="0"/>
              <a:t>(4) 1003-1017.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000" dirty="0" err="1" smtClean="0"/>
              <a:t>Winstone</a:t>
            </a:r>
            <a:r>
              <a:rPr lang="en-GB" sz="1000" dirty="0" smtClean="0"/>
              <a:t>, N. E., Nash, R. A., Parker, M. &amp; Rowntree, J. </a:t>
            </a:r>
            <a:r>
              <a:rPr lang="en-GB" sz="1000" dirty="0"/>
              <a:t>(2017). </a:t>
            </a:r>
            <a:r>
              <a:rPr lang="en-GB" sz="1000" dirty="0" smtClean="0"/>
              <a:t>Supporting learners’ agentic engagement with feedback: A systematic review and a taxonomy of </a:t>
            </a:r>
            <a:r>
              <a:rPr lang="en-GB" sz="1000" dirty="0" err="1" smtClean="0"/>
              <a:t>recipience</a:t>
            </a:r>
            <a:r>
              <a:rPr lang="en-GB" sz="1000" dirty="0" smtClean="0"/>
              <a:t> processes. Educational Psychologist, 52(1), 17-37.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59143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General research aim: Predicting Academic success</a:t>
            </a:r>
          </a:p>
          <a:p>
            <a:endParaRPr lang="en-GB" dirty="0"/>
          </a:p>
          <a:p>
            <a:r>
              <a:rPr lang="en-GB" dirty="0" smtClean="0"/>
              <a:t>We’re interested in the individual differences that are associated with students’ achievements – often, but not always, measured by grade. </a:t>
            </a:r>
          </a:p>
          <a:p>
            <a:endParaRPr lang="en-GB" dirty="0"/>
          </a:p>
          <a:p>
            <a:r>
              <a:rPr lang="en-GB" dirty="0" smtClean="0"/>
              <a:t>See Cachia, Lynam &amp; Stock, 2018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1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Motivation</a:t>
            </a:r>
            <a:r>
              <a:rPr lang="en-GB" dirty="0"/>
              <a:t> can be subdivided into intrinsic, extrinsic and </a:t>
            </a:r>
            <a:r>
              <a:rPr lang="en-GB" dirty="0" err="1"/>
              <a:t>amotivation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Deci</a:t>
            </a:r>
            <a:r>
              <a:rPr lang="en-GB" dirty="0" smtClean="0"/>
              <a:t> &amp; Ryan, </a:t>
            </a:r>
            <a:r>
              <a:rPr lang="en-GB" dirty="0"/>
              <a:t>1985). </a:t>
            </a:r>
            <a:endParaRPr lang="en-GB" dirty="0" smtClean="0"/>
          </a:p>
          <a:p>
            <a:r>
              <a:rPr lang="en-GB" dirty="0" smtClean="0"/>
              <a:t>Intrinsic </a:t>
            </a:r>
            <a:r>
              <a:rPr lang="en-GB" dirty="0"/>
              <a:t>motivation has been shown to produce better academic outcomes (Asikainen et al., 2013), driving long-lasting good habits and attitudes. </a:t>
            </a:r>
            <a:endParaRPr lang="en-GB" dirty="0" smtClean="0"/>
          </a:p>
          <a:p>
            <a:pPr lvl="1"/>
            <a:r>
              <a:rPr lang="en-GB" dirty="0"/>
              <a:t>E</a:t>
            </a:r>
            <a:r>
              <a:rPr lang="en-GB" dirty="0" smtClean="0"/>
              <a:t>xternal </a:t>
            </a:r>
            <a:r>
              <a:rPr lang="en-GB" dirty="0"/>
              <a:t>rewards can reduce the intrinsic intention to perform </a:t>
            </a:r>
            <a:r>
              <a:rPr lang="en-GB" dirty="0" smtClean="0"/>
              <a:t>(</a:t>
            </a:r>
            <a:r>
              <a:rPr lang="en-GB" dirty="0" err="1" smtClean="0"/>
              <a:t>Deci</a:t>
            </a:r>
            <a:r>
              <a:rPr lang="en-GB" dirty="0" smtClean="0"/>
              <a:t> &amp; Ryan, </a:t>
            </a:r>
            <a:r>
              <a:rPr lang="en-GB" dirty="0"/>
              <a:t>2008; </a:t>
            </a:r>
            <a:r>
              <a:rPr lang="en-GB" dirty="0" err="1"/>
              <a:t>Guay</a:t>
            </a:r>
            <a:r>
              <a:rPr lang="en-GB" dirty="0"/>
              <a:t>, </a:t>
            </a:r>
            <a:r>
              <a:rPr lang="en-GB" dirty="0" err="1"/>
              <a:t>Ratelle</a:t>
            </a:r>
            <a:r>
              <a:rPr lang="en-GB" dirty="0"/>
              <a:t>, &amp; </a:t>
            </a:r>
            <a:r>
              <a:rPr lang="en-GB" dirty="0" err="1"/>
              <a:t>Chanal</a:t>
            </a:r>
            <a:r>
              <a:rPr lang="en-GB" dirty="0"/>
              <a:t>, </a:t>
            </a:r>
            <a:r>
              <a:rPr lang="en-GB" dirty="0" smtClean="0"/>
              <a:t>2008). </a:t>
            </a:r>
          </a:p>
          <a:p>
            <a:r>
              <a:rPr lang="en-GB" dirty="0"/>
              <a:t>C</a:t>
            </a:r>
            <a:r>
              <a:rPr lang="en-GB" dirty="0" smtClean="0"/>
              <a:t>ontrolling </a:t>
            </a:r>
            <a:r>
              <a:rPr lang="en-GB" dirty="0"/>
              <a:t>academic practices </a:t>
            </a:r>
            <a:r>
              <a:rPr lang="en-GB" dirty="0" smtClean="0"/>
              <a:t>negatively </a:t>
            </a:r>
            <a:r>
              <a:rPr lang="en-GB" dirty="0"/>
              <a:t>affect self-motivation </a:t>
            </a:r>
            <a:r>
              <a:rPr lang="en-GB" dirty="0" smtClean="0"/>
              <a:t>(</a:t>
            </a:r>
            <a:r>
              <a:rPr lang="en-GB" dirty="0" err="1" smtClean="0"/>
              <a:t>Deci</a:t>
            </a:r>
            <a:r>
              <a:rPr lang="en-GB" dirty="0" smtClean="0"/>
              <a:t> &amp; Ryan, 2008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This may be mediated </a:t>
            </a:r>
            <a:r>
              <a:rPr lang="en-GB" dirty="0"/>
              <a:t>by individual differences in autonomy or control causality orientation promoting a sense of perceived control </a:t>
            </a:r>
            <a:r>
              <a:rPr lang="en-GB" dirty="0" smtClean="0"/>
              <a:t>(</a:t>
            </a:r>
            <a:r>
              <a:rPr lang="en-GB" dirty="0" err="1" smtClean="0"/>
              <a:t>Deci</a:t>
            </a:r>
            <a:r>
              <a:rPr lang="en-GB" dirty="0" smtClean="0"/>
              <a:t> </a:t>
            </a:r>
            <a:r>
              <a:rPr lang="en-GB" dirty="0"/>
              <a:t>&amp; Ryan, 1987).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1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Feedback </a:t>
            </a:r>
            <a:r>
              <a:rPr lang="en-GB" b="1" dirty="0"/>
              <a:t>orientation </a:t>
            </a:r>
            <a:r>
              <a:rPr lang="en-GB" dirty="0"/>
              <a:t>(FO) refers to how feedback is internalised and utilised. </a:t>
            </a:r>
            <a:r>
              <a:rPr lang="en-GB" dirty="0" smtClean="0"/>
              <a:t>With higher </a:t>
            </a:r>
            <a:r>
              <a:rPr lang="en-GB" dirty="0"/>
              <a:t>levels of </a:t>
            </a:r>
            <a:r>
              <a:rPr lang="en-GB" dirty="0" smtClean="0"/>
              <a:t>FO, a student:</a:t>
            </a:r>
          </a:p>
          <a:p>
            <a:pPr lvl="1"/>
            <a:r>
              <a:rPr lang="en-GB" dirty="0" smtClean="0"/>
              <a:t>is </a:t>
            </a:r>
            <a:r>
              <a:rPr lang="en-GB" dirty="0"/>
              <a:t>receptive to feedback and likely to act on it. </a:t>
            </a:r>
            <a:endParaRPr lang="en-GB" dirty="0" smtClean="0"/>
          </a:p>
          <a:p>
            <a:pPr lvl="1"/>
            <a:r>
              <a:rPr lang="en-GB" dirty="0" smtClean="0"/>
              <a:t>shows larger </a:t>
            </a:r>
            <a:r>
              <a:rPr lang="en-GB" dirty="0"/>
              <a:t>improvements in performance, self-regulation and motivation </a:t>
            </a:r>
            <a:endParaRPr lang="en-GB" dirty="0" smtClean="0"/>
          </a:p>
          <a:p>
            <a:pPr lvl="1"/>
            <a:r>
              <a:rPr lang="en-GB" dirty="0" smtClean="0"/>
              <a:t>shows greater </a:t>
            </a:r>
            <a:r>
              <a:rPr lang="en-GB" dirty="0"/>
              <a:t>academic resilience and perseverance (</a:t>
            </a:r>
            <a:r>
              <a:rPr lang="en-GB" dirty="0" err="1"/>
              <a:t>Kluger</a:t>
            </a:r>
            <a:r>
              <a:rPr lang="en-GB" dirty="0"/>
              <a:t> &amp; </a:t>
            </a:r>
            <a:r>
              <a:rPr lang="en-GB" dirty="0" err="1"/>
              <a:t>DeNisi</a:t>
            </a:r>
            <a:r>
              <a:rPr lang="en-GB" dirty="0"/>
              <a:t>, 1996).</a:t>
            </a:r>
          </a:p>
          <a:p>
            <a:r>
              <a:rPr lang="en-GB" dirty="0" smtClean="0"/>
              <a:t>Positive </a:t>
            </a:r>
            <a:r>
              <a:rPr lang="en-GB" dirty="0"/>
              <a:t>and informational feedback increase competence, resulting in enhanced intrinsic motivation (</a:t>
            </a:r>
            <a:r>
              <a:rPr lang="en-GB" dirty="0" err="1"/>
              <a:t>Harackiewicz</a:t>
            </a:r>
            <a:r>
              <a:rPr lang="en-GB" dirty="0"/>
              <a:t>, 1979; Ryan, 1982; </a:t>
            </a:r>
            <a:r>
              <a:rPr lang="en-GB" dirty="0" err="1"/>
              <a:t>Deci</a:t>
            </a:r>
            <a:r>
              <a:rPr lang="en-GB" dirty="0"/>
              <a:t>, </a:t>
            </a:r>
            <a:r>
              <a:rPr lang="en-GB" dirty="0" err="1"/>
              <a:t>Koestner</a:t>
            </a:r>
            <a:r>
              <a:rPr lang="en-GB" dirty="0"/>
              <a:t>, &amp; Ryan, 1999). </a:t>
            </a:r>
            <a:endParaRPr lang="en-GB" dirty="0" smtClean="0"/>
          </a:p>
          <a:p>
            <a:r>
              <a:rPr lang="en-GB" dirty="0" smtClean="0"/>
              <a:t>But extrinsic </a:t>
            </a:r>
            <a:r>
              <a:rPr lang="en-GB" dirty="0"/>
              <a:t>rewards in the form of performance-related </a:t>
            </a:r>
            <a:r>
              <a:rPr lang="en-GB" dirty="0" smtClean="0"/>
              <a:t>feedback (e.g. grades), </a:t>
            </a:r>
            <a:r>
              <a:rPr lang="en-GB" dirty="0"/>
              <a:t>can be perceived as pressuring and experienced as more controlling, therefore could reduce intrinsic motivation (</a:t>
            </a:r>
            <a:r>
              <a:rPr lang="en-GB" dirty="0" smtClean="0"/>
              <a:t>Gagne </a:t>
            </a:r>
            <a:r>
              <a:rPr lang="en-GB" dirty="0"/>
              <a:t>&amp; </a:t>
            </a:r>
            <a:r>
              <a:rPr lang="en-GB" dirty="0" err="1"/>
              <a:t>Deci</a:t>
            </a:r>
            <a:r>
              <a:rPr lang="en-GB" dirty="0"/>
              <a:t>, 2005).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92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Motivation and Feedback Orientation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Whether feedback affects motivation is unclear. A review by </a:t>
            </a:r>
            <a:r>
              <a:rPr lang="en-GB" dirty="0" err="1"/>
              <a:t>Winstone</a:t>
            </a:r>
            <a:r>
              <a:rPr lang="en-GB" dirty="0"/>
              <a:t> et </a:t>
            </a:r>
            <a:r>
              <a:rPr lang="en-GB" dirty="0" smtClean="0"/>
              <a:t>al. (2017) found some support for the fact that disappointing grades lead to greater engagement, but also support for the opposite.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</a:t>
            </a:r>
            <a:r>
              <a:rPr lang="en-GB" dirty="0" smtClean="0"/>
              <a:t>t </a:t>
            </a:r>
            <a:r>
              <a:rPr lang="en-GB" dirty="0"/>
              <a:t>is shown that task or feedback framing can encourage different types of motivation (</a:t>
            </a:r>
            <a:r>
              <a:rPr lang="en-GB" dirty="0" err="1"/>
              <a:t>Vansteenkiste</a:t>
            </a:r>
            <a:r>
              <a:rPr lang="en-GB" dirty="0"/>
              <a:t>, Lens &amp; </a:t>
            </a:r>
            <a:r>
              <a:rPr lang="en-GB" dirty="0" err="1"/>
              <a:t>Deci</a:t>
            </a:r>
            <a:r>
              <a:rPr lang="en-GB" dirty="0"/>
              <a:t>, 2010).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are interested in whether individual differences in students can predict how they will respond to feedback, and whether this translates into improved academic achievement, as measured by grades.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6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200" dirty="0" smtClean="0"/>
              <a:t>Feedback Orientation will positively predict grade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200" dirty="0" smtClean="0"/>
              <a:t>Motivation will predict grade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err="1" smtClean="0"/>
              <a:t>Amotivation</a:t>
            </a:r>
            <a:r>
              <a:rPr lang="en-GB" sz="2200" dirty="0" smtClean="0"/>
              <a:t> showing a negative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smtClean="0"/>
              <a:t>Intrinsic showing a positive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/>
              <a:t>Extrinsic showing a ?????? relationship</a:t>
            </a:r>
            <a:endParaRPr lang="en-GB" sz="2200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GB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200" dirty="0" smtClean="0"/>
              <a:t>Feedback orientation will predict motivation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/>
              <a:t>E</a:t>
            </a:r>
            <a:r>
              <a:rPr lang="en-GB" sz="2200" dirty="0" smtClean="0"/>
              <a:t>xtrinsic motivation showing a positive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err="1"/>
              <a:t>Amotivation</a:t>
            </a:r>
            <a:r>
              <a:rPr lang="en-GB" sz="2200" dirty="0"/>
              <a:t> showing a negative </a:t>
            </a:r>
            <a:r>
              <a:rPr lang="en-GB" sz="2200" dirty="0" smtClean="0"/>
              <a:t>relationship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200" dirty="0" smtClean="0"/>
              <a:t>Intrinsic motivation showing a ????? relationship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 lvl="1"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5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Competed online:</a:t>
            </a:r>
          </a:p>
          <a:p>
            <a:r>
              <a:rPr lang="en-GB" dirty="0" smtClean="0"/>
              <a:t>Academic Motivation </a:t>
            </a:r>
            <a:r>
              <a:rPr lang="en-GB" dirty="0"/>
              <a:t>Scale (AMS; Vallerand et al., </a:t>
            </a:r>
            <a:r>
              <a:rPr lang="en-GB" dirty="0" smtClean="0"/>
              <a:t>1992)</a:t>
            </a:r>
          </a:p>
          <a:p>
            <a:r>
              <a:rPr lang="en-GB" dirty="0"/>
              <a:t>Feedback Orientation Scale (FOS; </a:t>
            </a:r>
            <a:r>
              <a:rPr lang="en-GB" dirty="0" err="1"/>
              <a:t>Linderbaum</a:t>
            </a:r>
            <a:r>
              <a:rPr lang="en-GB" dirty="0"/>
              <a:t> &amp; Levy, 2010</a:t>
            </a:r>
            <a:r>
              <a:rPr lang="en-GB" dirty="0" smtClean="0"/>
              <a:t>)</a:t>
            </a:r>
          </a:p>
          <a:p>
            <a:r>
              <a:rPr lang="en-GB" dirty="0" smtClean="0"/>
              <a:t>Grade – self-report</a:t>
            </a:r>
          </a:p>
          <a:p>
            <a:endParaRPr lang="en-GB" dirty="0"/>
          </a:p>
          <a:p>
            <a:r>
              <a:rPr lang="en-GB" dirty="0" smtClean="0"/>
              <a:t>Each scale does include subscales but our sample size does not allow us to examine these in detail.</a:t>
            </a:r>
          </a:p>
          <a:p>
            <a:endParaRPr lang="en-GB" dirty="0"/>
          </a:p>
          <a:p>
            <a:r>
              <a:rPr lang="en-GB" dirty="0" smtClean="0"/>
              <a:t>Demographic information: age, gender, ethnicity, </a:t>
            </a:r>
            <a:r>
              <a:rPr lang="en-GB" dirty="0" err="1" smtClean="0"/>
              <a:t>SpLD</a:t>
            </a:r>
            <a:r>
              <a:rPr lang="en-GB" dirty="0" smtClean="0"/>
              <a:t>, subject, whether student has family members with a degree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4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138 Participants</a:t>
            </a:r>
          </a:p>
          <a:p>
            <a:r>
              <a:rPr lang="en-GB" dirty="0" smtClean="0"/>
              <a:t>102 male, 38 female (1 missing)</a:t>
            </a:r>
          </a:p>
          <a:p>
            <a:r>
              <a:rPr lang="en-GB" dirty="0" smtClean="0"/>
              <a:t>Mean age 25.91, sd. 8.78 (2 missing)</a:t>
            </a:r>
          </a:p>
          <a:p>
            <a:r>
              <a:rPr lang="en-GB" dirty="0" smtClean="0"/>
              <a:t>14 have a </a:t>
            </a:r>
            <a:r>
              <a:rPr lang="en-GB" dirty="0" err="1" smtClean="0"/>
              <a:t>SpLD</a:t>
            </a:r>
            <a:r>
              <a:rPr lang="en-GB" dirty="0" smtClean="0"/>
              <a:t> (2 declined to say)</a:t>
            </a:r>
          </a:p>
          <a:p>
            <a:r>
              <a:rPr lang="en-GB" dirty="0" smtClean="0"/>
              <a:t>90 are studying psychology (5 missing)</a:t>
            </a:r>
          </a:p>
          <a:p>
            <a:r>
              <a:rPr lang="en-GB" dirty="0"/>
              <a:t>39 indicated that they do not have any immediate family members who have a degree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range of ethnicity and levels of study – overall, a nice representative sample.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8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611</TotalTime>
  <Words>1677</Words>
  <Application>Microsoft Office PowerPoint</Application>
  <PresentationFormat>Widescreen</PresentationFormat>
  <Paragraphs>185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Wingdings</vt:lpstr>
      <vt:lpstr>Retrospect</vt:lpstr>
      <vt:lpstr>A quantitative study of the relationship between feedback orientation and students’ motivation to learn</vt:lpstr>
      <vt:lpstr>Overview</vt:lpstr>
      <vt:lpstr>Survey Rationale</vt:lpstr>
      <vt:lpstr>Survey Rationale</vt:lpstr>
      <vt:lpstr>Survey Rationale</vt:lpstr>
      <vt:lpstr>Survey Rationale</vt:lpstr>
      <vt:lpstr>Survey Hypotheses</vt:lpstr>
      <vt:lpstr>Survey Method</vt:lpstr>
      <vt:lpstr>Survey Participants</vt:lpstr>
      <vt:lpstr>Survey Analysis</vt:lpstr>
      <vt:lpstr>Survey Results</vt:lpstr>
      <vt:lpstr>Survey – additional analysis</vt:lpstr>
      <vt:lpstr>Survey Conclusions</vt:lpstr>
      <vt:lpstr>Experiment Rationale</vt:lpstr>
      <vt:lpstr>Experiment Hypotheses</vt:lpstr>
      <vt:lpstr>Experiment Method</vt:lpstr>
      <vt:lpstr>Experiment: Possible findings and implications</vt:lpstr>
      <vt:lpstr>Overall Conclusions and Future Directions</vt:lpstr>
      <vt:lpstr>Acknowledgements 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quantitative study of the relationship between feedback orientation and students’ motivation to learn</dc:title>
  <dc:creator>Rosemary Stock</dc:creator>
  <cp:lastModifiedBy>Camille Regnault</cp:lastModifiedBy>
  <cp:revision>43</cp:revision>
  <dcterms:created xsi:type="dcterms:W3CDTF">2019-06-28T14:05:00Z</dcterms:created>
  <dcterms:modified xsi:type="dcterms:W3CDTF">2019-10-24T10:06:05Z</dcterms:modified>
</cp:coreProperties>
</file>