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57" r:id="rId4"/>
    <p:sldId id="286" r:id="rId5"/>
    <p:sldId id="260" r:id="rId6"/>
    <p:sldId id="258" r:id="rId7"/>
    <p:sldId id="259" r:id="rId8"/>
    <p:sldId id="262" r:id="rId9"/>
    <p:sldId id="280" r:id="rId10"/>
    <p:sldId id="289" r:id="rId11"/>
    <p:sldId id="290" r:id="rId12"/>
    <p:sldId id="279" r:id="rId13"/>
    <p:sldId id="272" r:id="rId14"/>
    <p:sldId id="275" r:id="rId15"/>
    <p:sldId id="287" r:id="rId16"/>
    <p:sldId id="276" r:id="rId17"/>
    <p:sldId id="277" r:id="rId18"/>
    <p:sldId id="278" r:id="rId19"/>
    <p:sldId id="282" r:id="rId20"/>
    <p:sldId id="274" r:id="rId21"/>
    <p:sldId id="281" r:id="rId22"/>
    <p:sldId id="283" r:id="rId23"/>
    <p:sldId id="28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21E02-3E8D-43F7-A81D-DF647846C22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4A05B3-BA20-4706-A888-92F7B16225D0}">
      <dgm:prSet phldrT="[Text]"/>
      <dgm:spPr/>
      <dgm:t>
        <a:bodyPr/>
        <a:lstStyle/>
        <a:p>
          <a:r>
            <a:rPr lang="en-GB" dirty="0" smtClean="0"/>
            <a:t>Future Hotel </a:t>
          </a:r>
          <a:endParaRPr lang="en-GB" dirty="0"/>
        </a:p>
      </dgm:t>
    </dgm:pt>
    <dgm:pt modelId="{264A10CF-851D-499A-BB4F-C3C1576C98AB}" type="parTrans" cxnId="{7C41C6E4-E90F-44C5-8E9E-BA65350CC94A}">
      <dgm:prSet/>
      <dgm:spPr/>
      <dgm:t>
        <a:bodyPr/>
        <a:lstStyle/>
        <a:p>
          <a:endParaRPr lang="en-GB"/>
        </a:p>
      </dgm:t>
    </dgm:pt>
    <dgm:pt modelId="{046A4398-7472-49A5-B284-AF886D3A10BD}" type="sibTrans" cxnId="{7C41C6E4-E90F-44C5-8E9E-BA65350CC94A}">
      <dgm:prSet/>
      <dgm:spPr/>
      <dgm:t>
        <a:bodyPr/>
        <a:lstStyle/>
        <a:p>
          <a:endParaRPr lang="en-GB"/>
        </a:p>
      </dgm:t>
    </dgm:pt>
    <dgm:pt modelId="{23D35F87-5032-4F9B-8066-30FEF8842312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Matchmaker</a:t>
          </a:r>
          <a:endParaRPr lang="en-GB" dirty="0"/>
        </a:p>
      </dgm:t>
    </dgm:pt>
    <dgm:pt modelId="{C93D08D7-33D9-4405-88CF-74F94EC6112A}" type="parTrans" cxnId="{FE36E145-4891-49C9-A4C7-DBFC3604ABD9}">
      <dgm:prSet/>
      <dgm:spPr/>
      <dgm:t>
        <a:bodyPr/>
        <a:lstStyle/>
        <a:p>
          <a:endParaRPr lang="en-GB"/>
        </a:p>
      </dgm:t>
    </dgm:pt>
    <dgm:pt modelId="{600E0E28-DB46-4796-AE19-BFAE100222F5}" type="sibTrans" cxnId="{FE36E145-4891-49C9-A4C7-DBFC3604ABD9}">
      <dgm:prSet/>
      <dgm:spPr/>
      <dgm:t>
        <a:bodyPr/>
        <a:lstStyle/>
        <a:p>
          <a:endParaRPr lang="en-GB"/>
        </a:p>
      </dgm:t>
    </dgm:pt>
    <dgm:pt modelId="{744B85EC-CAC9-4A73-A4A9-7CC04625F6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Neighbour</a:t>
          </a:r>
          <a:endParaRPr lang="en-GB" dirty="0"/>
        </a:p>
      </dgm:t>
    </dgm:pt>
    <dgm:pt modelId="{C3E567C6-03E5-4BEC-9ABB-D38615F2D41C}" type="parTrans" cxnId="{E58F8AE5-A216-4E07-A326-7546FECE9526}">
      <dgm:prSet/>
      <dgm:spPr/>
      <dgm:t>
        <a:bodyPr/>
        <a:lstStyle/>
        <a:p>
          <a:endParaRPr lang="en-GB"/>
        </a:p>
      </dgm:t>
    </dgm:pt>
    <dgm:pt modelId="{4E9D6EFA-47A8-4774-9E58-0051B626FD73}" type="sibTrans" cxnId="{E58F8AE5-A216-4E07-A326-7546FECE9526}">
      <dgm:prSet/>
      <dgm:spPr/>
      <dgm:t>
        <a:bodyPr/>
        <a:lstStyle/>
        <a:p>
          <a:endParaRPr lang="en-GB"/>
        </a:p>
      </dgm:t>
    </dgm:pt>
    <dgm:pt modelId="{5F12AB4A-B649-4BE4-A620-3EC5C55D8DDA}">
      <dgm:prSet/>
      <dgm:spPr>
        <a:solidFill>
          <a:srgbClr val="FF0000"/>
        </a:solidFill>
      </dgm:spPr>
      <dgm:t>
        <a:bodyPr/>
        <a:lstStyle/>
        <a:p>
          <a:r>
            <a:rPr lang="en-GB" b="1" i="1" smtClean="0"/>
            <a:t>Choreographer</a:t>
          </a:r>
          <a:endParaRPr lang="en-GB"/>
        </a:p>
      </dgm:t>
    </dgm:pt>
    <dgm:pt modelId="{E9605B1E-8E0A-400C-91F8-F1878E525D03}" type="parTrans" cxnId="{87F801EF-1964-443F-BE89-95FE0350EA32}">
      <dgm:prSet/>
      <dgm:spPr/>
      <dgm:t>
        <a:bodyPr/>
        <a:lstStyle/>
        <a:p>
          <a:endParaRPr lang="en-GB"/>
        </a:p>
      </dgm:t>
    </dgm:pt>
    <dgm:pt modelId="{025FE5DF-7061-49CC-B0C4-DB1710CBBB49}" type="sibTrans" cxnId="{87F801EF-1964-443F-BE89-95FE0350EA32}">
      <dgm:prSet/>
      <dgm:spPr/>
      <dgm:t>
        <a:bodyPr/>
        <a:lstStyle/>
        <a:p>
          <a:endParaRPr lang="en-GB"/>
        </a:p>
      </dgm:t>
    </dgm:pt>
    <dgm:pt modelId="{0A671B5A-D1C7-4FE1-B37A-EE1DEE3BFD18}" type="pres">
      <dgm:prSet presAssocID="{E3321E02-3E8D-43F7-A81D-DF647846C2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282DAF-0BC2-4669-8E6F-F7138C47B282}" type="pres">
      <dgm:prSet presAssocID="{B24A05B3-BA20-4706-A888-92F7B16225D0}" presName="centerShape" presStyleLbl="node0" presStyleIdx="0" presStyleCnt="1"/>
      <dgm:spPr/>
      <dgm:t>
        <a:bodyPr/>
        <a:lstStyle/>
        <a:p>
          <a:endParaRPr lang="en-GB"/>
        </a:p>
      </dgm:t>
    </dgm:pt>
    <dgm:pt modelId="{62E8521C-38D4-46F9-B433-FF6B10E4FCE5}" type="pres">
      <dgm:prSet presAssocID="{C93D08D7-33D9-4405-88CF-74F94EC6112A}" presName="parTrans" presStyleLbl="sibTrans2D1" presStyleIdx="0" presStyleCnt="3"/>
      <dgm:spPr/>
      <dgm:t>
        <a:bodyPr/>
        <a:lstStyle/>
        <a:p>
          <a:endParaRPr lang="en-GB"/>
        </a:p>
      </dgm:t>
    </dgm:pt>
    <dgm:pt modelId="{691C1F54-C3DE-4986-AAA1-FA9C8884594B}" type="pres">
      <dgm:prSet presAssocID="{C93D08D7-33D9-4405-88CF-74F94EC6112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2B2E916F-9338-4F02-9F99-60752CB42DF0}" type="pres">
      <dgm:prSet presAssocID="{23D35F87-5032-4F9B-8066-30FEF88423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7936B1-BCF7-4910-B449-8F417709DB8E}" type="pres">
      <dgm:prSet presAssocID="{C3E567C6-03E5-4BEC-9ABB-D38615F2D41C}" presName="parTrans" presStyleLbl="sibTrans2D1" presStyleIdx="1" presStyleCnt="3"/>
      <dgm:spPr/>
      <dgm:t>
        <a:bodyPr/>
        <a:lstStyle/>
        <a:p>
          <a:endParaRPr lang="en-GB"/>
        </a:p>
      </dgm:t>
    </dgm:pt>
    <dgm:pt modelId="{8CA765CB-A13C-4005-A617-E7C13ED2D446}" type="pres">
      <dgm:prSet presAssocID="{C3E567C6-03E5-4BEC-9ABB-D38615F2D41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C0260F2-2540-43B9-A9AF-1D98B04C7E71}" type="pres">
      <dgm:prSet presAssocID="{744B85EC-CAC9-4A73-A4A9-7CC04625F6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37BBE-5A39-4F9D-BE5A-D0B70AC9442D}" type="pres">
      <dgm:prSet presAssocID="{E9605B1E-8E0A-400C-91F8-F1878E525D03}" presName="parTrans" presStyleLbl="sibTrans2D1" presStyleIdx="2" presStyleCnt="3"/>
      <dgm:spPr/>
      <dgm:t>
        <a:bodyPr/>
        <a:lstStyle/>
        <a:p>
          <a:endParaRPr lang="en-GB"/>
        </a:p>
      </dgm:t>
    </dgm:pt>
    <dgm:pt modelId="{CD193422-FDAA-4291-AFF0-704375BA2795}" type="pres">
      <dgm:prSet presAssocID="{E9605B1E-8E0A-400C-91F8-F1878E525D0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11B8AF54-7E79-4284-92B5-E7C847A16848}" type="pres">
      <dgm:prSet presAssocID="{5F12AB4A-B649-4BE4-A620-3EC5C55D8D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795E79-5794-465D-AF3C-C85B54A01719}" type="presOf" srcId="{23D35F87-5032-4F9B-8066-30FEF8842312}" destId="{2B2E916F-9338-4F02-9F99-60752CB42DF0}" srcOrd="0" destOrd="0" presId="urn:microsoft.com/office/officeart/2005/8/layout/radial5"/>
    <dgm:cxn modelId="{7C41C6E4-E90F-44C5-8E9E-BA65350CC94A}" srcId="{E3321E02-3E8D-43F7-A81D-DF647846C22C}" destId="{B24A05B3-BA20-4706-A888-92F7B16225D0}" srcOrd="0" destOrd="0" parTransId="{264A10CF-851D-499A-BB4F-C3C1576C98AB}" sibTransId="{046A4398-7472-49A5-B284-AF886D3A10BD}"/>
    <dgm:cxn modelId="{0CBA3DFE-8AC6-4AE9-AC2C-8A875CBDF883}" type="presOf" srcId="{C93D08D7-33D9-4405-88CF-74F94EC6112A}" destId="{691C1F54-C3DE-4986-AAA1-FA9C8884594B}" srcOrd="1" destOrd="0" presId="urn:microsoft.com/office/officeart/2005/8/layout/radial5"/>
    <dgm:cxn modelId="{5D8A62EA-0C3A-467C-9F00-0618891E7584}" type="presOf" srcId="{B24A05B3-BA20-4706-A888-92F7B16225D0}" destId="{5A282DAF-0BC2-4669-8E6F-F7138C47B282}" srcOrd="0" destOrd="0" presId="urn:microsoft.com/office/officeart/2005/8/layout/radial5"/>
    <dgm:cxn modelId="{87F801EF-1964-443F-BE89-95FE0350EA32}" srcId="{B24A05B3-BA20-4706-A888-92F7B16225D0}" destId="{5F12AB4A-B649-4BE4-A620-3EC5C55D8DDA}" srcOrd="2" destOrd="0" parTransId="{E9605B1E-8E0A-400C-91F8-F1878E525D03}" sibTransId="{025FE5DF-7061-49CC-B0C4-DB1710CBBB49}"/>
    <dgm:cxn modelId="{17E71185-5EFE-4F55-86A3-3BC52614BB7D}" type="presOf" srcId="{E9605B1E-8E0A-400C-91F8-F1878E525D03}" destId="{DE437BBE-5A39-4F9D-BE5A-D0B70AC9442D}" srcOrd="0" destOrd="0" presId="urn:microsoft.com/office/officeart/2005/8/layout/radial5"/>
    <dgm:cxn modelId="{41F553A1-7C2E-4103-BDF7-FC64644E4FC7}" type="presOf" srcId="{C3E567C6-03E5-4BEC-9ABB-D38615F2D41C}" destId="{8CA765CB-A13C-4005-A617-E7C13ED2D446}" srcOrd="1" destOrd="0" presId="urn:microsoft.com/office/officeart/2005/8/layout/radial5"/>
    <dgm:cxn modelId="{5D84286A-FBCF-419B-9164-A7D10657D14E}" type="presOf" srcId="{E9605B1E-8E0A-400C-91F8-F1878E525D03}" destId="{CD193422-FDAA-4291-AFF0-704375BA2795}" srcOrd="1" destOrd="0" presId="urn:microsoft.com/office/officeart/2005/8/layout/radial5"/>
    <dgm:cxn modelId="{409499D0-B99E-45CB-9CA3-FB468FDA149A}" type="presOf" srcId="{744B85EC-CAC9-4A73-A4A9-7CC04625F63F}" destId="{7C0260F2-2540-43B9-A9AF-1D98B04C7E71}" srcOrd="0" destOrd="0" presId="urn:microsoft.com/office/officeart/2005/8/layout/radial5"/>
    <dgm:cxn modelId="{E58F8AE5-A216-4E07-A326-7546FECE9526}" srcId="{B24A05B3-BA20-4706-A888-92F7B16225D0}" destId="{744B85EC-CAC9-4A73-A4A9-7CC04625F63F}" srcOrd="1" destOrd="0" parTransId="{C3E567C6-03E5-4BEC-9ABB-D38615F2D41C}" sibTransId="{4E9D6EFA-47A8-4774-9E58-0051B626FD73}"/>
    <dgm:cxn modelId="{65EE9205-9649-47FB-920E-FA6358C949CE}" type="presOf" srcId="{E3321E02-3E8D-43F7-A81D-DF647846C22C}" destId="{0A671B5A-D1C7-4FE1-B37A-EE1DEE3BFD18}" srcOrd="0" destOrd="0" presId="urn:microsoft.com/office/officeart/2005/8/layout/radial5"/>
    <dgm:cxn modelId="{C7410BE2-2233-4402-90AE-217613BC1377}" type="presOf" srcId="{5F12AB4A-B649-4BE4-A620-3EC5C55D8DDA}" destId="{11B8AF54-7E79-4284-92B5-E7C847A16848}" srcOrd="0" destOrd="0" presId="urn:microsoft.com/office/officeart/2005/8/layout/radial5"/>
    <dgm:cxn modelId="{F4C2F36C-7F67-43F6-8272-34EAC889C330}" type="presOf" srcId="{C3E567C6-03E5-4BEC-9ABB-D38615F2D41C}" destId="{147936B1-BCF7-4910-B449-8F417709DB8E}" srcOrd="0" destOrd="0" presId="urn:microsoft.com/office/officeart/2005/8/layout/radial5"/>
    <dgm:cxn modelId="{FE36E145-4891-49C9-A4C7-DBFC3604ABD9}" srcId="{B24A05B3-BA20-4706-A888-92F7B16225D0}" destId="{23D35F87-5032-4F9B-8066-30FEF8842312}" srcOrd="0" destOrd="0" parTransId="{C93D08D7-33D9-4405-88CF-74F94EC6112A}" sibTransId="{600E0E28-DB46-4796-AE19-BFAE100222F5}"/>
    <dgm:cxn modelId="{42754FAD-67D7-4E81-9AC8-FBE5177080B6}" type="presOf" srcId="{C93D08D7-33D9-4405-88CF-74F94EC6112A}" destId="{62E8521C-38D4-46F9-B433-FF6B10E4FCE5}" srcOrd="0" destOrd="0" presId="urn:microsoft.com/office/officeart/2005/8/layout/radial5"/>
    <dgm:cxn modelId="{49606CDB-1584-4F7E-8179-B5216474DFFF}" type="presParOf" srcId="{0A671B5A-D1C7-4FE1-B37A-EE1DEE3BFD18}" destId="{5A282DAF-0BC2-4669-8E6F-F7138C47B282}" srcOrd="0" destOrd="0" presId="urn:microsoft.com/office/officeart/2005/8/layout/radial5"/>
    <dgm:cxn modelId="{0C12A3FD-06CD-45EA-83BE-C09A9FCB912F}" type="presParOf" srcId="{0A671B5A-D1C7-4FE1-B37A-EE1DEE3BFD18}" destId="{62E8521C-38D4-46F9-B433-FF6B10E4FCE5}" srcOrd="1" destOrd="0" presId="urn:microsoft.com/office/officeart/2005/8/layout/radial5"/>
    <dgm:cxn modelId="{37A4C975-24A2-429D-8C81-47D90332B24F}" type="presParOf" srcId="{62E8521C-38D4-46F9-B433-FF6B10E4FCE5}" destId="{691C1F54-C3DE-4986-AAA1-FA9C8884594B}" srcOrd="0" destOrd="0" presId="urn:microsoft.com/office/officeart/2005/8/layout/radial5"/>
    <dgm:cxn modelId="{43B72533-71E0-47FA-9A72-77BE21BD8323}" type="presParOf" srcId="{0A671B5A-D1C7-4FE1-B37A-EE1DEE3BFD18}" destId="{2B2E916F-9338-4F02-9F99-60752CB42DF0}" srcOrd="2" destOrd="0" presId="urn:microsoft.com/office/officeart/2005/8/layout/radial5"/>
    <dgm:cxn modelId="{F44C2A2E-B993-47F1-88FB-53CB361D0CCF}" type="presParOf" srcId="{0A671B5A-D1C7-4FE1-B37A-EE1DEE3BFD18}" destId="{147936B1-BCF7-4910-B449-8F417709DB8E}" srcOrd="3" destOrd="0" presId="urn:microsoft.com/office/officeart/2005/8/layout/radial5"/>
    <dgm:cxn modelId="{3BF853A1-88CC-417E-8CA3-81DD4C49A745}" type="presParOf" srcId="{147936B1-BCF7-4910-B449-8F417709DB8E}" destId="{8CA765CB-A13C-4005-A617-E7C13ED2D446}" srcOrd="0" destOrd="0" presId="urn:microsoft.com/office/officeart/2005/8/layout/radial5"/>
    <dgm:cxn modelId="{3488FEB3-30A3-4499-A857-640211D91387}" type="presParOf" srcId="{0A671B5A-D1C7-4FE1-B37A-EE1DEE3BFD18}" destId="{7C0260F2-2540-43B9-A9AF-1D98B04C7E71}" srcOrd="4" destOrd="0" presId="urn:microsoft.com/office/officeart/2005/8/layout/radial5"/>
    <dgm:cxn modelId="{FD128312-7599-4802-95F1-69CAB70C530B}" type="presParOf" srcId="{0A671B5A-D1C7-4FE1-B37A-EE1DEE3BFD18}" destId="{DE437BBE-5A39-4F9D-BE5A-D0B70AC9442D}" srcOrd="5" destOrd="0" presId="urn:microsoft.com/office/officeart/2005/8/layout/radial5"/>
    <dgm:cxn modelId="{C505D877-A35C-4465-8FDA-6C18AFCA88C6}" type="presParOf" srcId="{DE437BBE-5A39-4F9D-BE5A-D0B70AC9442D}" destId="{CD193422-FDAA-4291-AFF0-704375BA2795}" srcOrd="0" destOrd="0" presId="urn:microsoft.com/office/officeart/2005/8/layout/radial5"/>
    <dgm:cxn modelId="{0B61AB60-6062-4EB6-A0FD-D87A6BCBE3D0}" type="presParOf" srcId="{0A671B5A-D1C7-4FE1-B37A-EE1DEE3BFD18}" destId="{11B8AF54-7E79-4284-92B5-E7C847A1684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82DAF-0BC2-4669-8E6F-F7138C47B282}">
      <dsp:nvSpPr>
        <dsp:cNvPr id="0" name=""/>
        <dsp:cNvSpPr/>
      </dsp:nvSpPr>
      <dsp:spPr>
        <a:xfrm>
          <a:off x="2452682" y="2012504"/>
          <a:ext cx="1216035" cy="121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Future Hotel </a:t>
          </a:r>
          <a:endParaRPr lang="en-GB" sz="2300" kern="1200" dirty="0"/>
        </a:p>
      </dsp:txBody>
      <dsp:txXfrm>
        <a:off x="2630766" y="2190588"/>
        <a:ext cx="859867" cy="859867"/>
      </dsp:txXfrm>
    </dsp:sp>
    <dsp:sp modelId="{62E8521C-38D4-46F9-B433-FF6B10E4FCE5}">
      <dsp:nvSpPr>
        <dsp:cNvPr id="0" name=""/>
        <dsp:cNvSpPr/>
      </dsp:nvSpPr>
      <dsp:spPr>
        <a:xfrm rot="16200000">
          <a:off x="2931212" y="1569473"/>
          <a:ext cx="258975" cy="412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970058" y="1690737"/>
        <a:ext cx="181283" cy="247252"/>
      </dsp:txXfrm>
    </dsp:sp>
    <dsp:sp modelId="{2B2E916F-9338-4F02-9F99-60752CB42DF0}">
      <dsp:nvSpPr>
        <dsp:cNvPr id="0" name=""/>
        <dsp:cNvSpPr/>
      </dsp:nvSpPr>
      <dsp:spPr>
        <a:xfrm>
          <a:off x="2300677" y="3826"/>
          <a:ext cx="1520044" cy="152004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Matchmaker</a:t>
          </a:r>
          <a:endParaRPr lang="en-GB" sz="1300" kern="1200" dirty="0"/>
        </a:p>
      </dsp:txBody>
      <dsp:txXfrm>
        <a:off x="2523282" y="226431"/>
        <a:ext cx="1074834" cy="1074834"/>
      </dsp:txXfrm>
    </dsp:sp>
    <dsp:sp modelId="{147936B1-BCF7-4910-B449-8F417709DB8E}">
      <dsp:nvSpPr>
        <dsp:cNvPr id="0" name=""/>
        <dsp:cNvSpPr/>
      </dsp:nvSpPr>
      <dsp:spPr>
        <a:xfrm rot="1800000">
          <a:off x="3663007" y="2836980"/>
          <a:ext cx="258975" cy="412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668211" y="2899975"/>
        <a:ext cx="181283" cy="247252"/>
      </dsp:txXfrm>
    </dsp:sp>
    <dsp:sp modelId="{7C0260F2-2540-43B9-A9AF-1D98B04C7E71}">
      <dsp:nvSpPr>
        <dsp:cNvPr id="0" name=""/>
        <dsp:cNvSpPr/>
      </dsp:nvSpPr>
      <dsp:spPr>
        <a:xfrm>
          <a:off x="3908604" y="2788836"/>
          <a:ext cx="1520044" cy="152004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Neighbour</a:t>
          </a:r>
          <a:endParaRPr lang="en-GB" sz="1300" kern="1200" dirty="0"/>
        </a:p>
      </dsp:txBody>
      <dsp:txXfrm>
        <a:off x="4131209" y="3011441"/>
        <a:ext cx="1074834" cy="1074834"/>
      </dsp:txXfrm>
    </dsp:sp>
    <dsp:sp modelId="{DE437BBE-5A39-4F9D-BE5A-D0B70AC9442D}">
      <dsp:nvSpPr>
        <dsp:cNvPr id="0" name=""/>
        <dsp:cNvSpPr/>
      </dsp:nvSpPr>
      <dsp:spPr>
        <a:xfrm rot="9000000">
          <a:off x="2199416" y="2836980"/>
          <a:ext cx="258975" cy="412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2271904" y="2899975"/>
        <a:ext cx="181283" cy="247252"/>
      </dsp:txXfrm>
    </dsp:sp>
    <dsp:sp modelId="{11B8AF54-7E79-4284-92B5-E7C847A16848}">
      <dsp:nvSpPr>
        <dsp:cNvPr id="0" name=""/>
        <dsp:cNvSpPr/>
      </dsp:nvSpPr>
      <dsp:spPr>
        <a:xfrm>
          <a:off x="692751" y="2788836"/>
          <a:ext cx="1520044" cy="152004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i="1" kern="1200" smtClean="0"/>
            <a:t>Choreographer</a:t>
          </a:r>
          <a:endParaRPr lang="en-GB" sz="1300" kern="1200"/>
        </a:p>
      </dsp:txBody>
      <dsp:txXfrm>
        <a:off x="915356" y="3011441"/>
        <a:ext cx="1074834" cy="107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4F98-8742-4F1E-BB0D-38EADB7A026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2F514-A81F-4E48-B33D-7B2B30312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6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3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6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6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7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7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1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6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2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8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8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18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2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26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57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2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1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7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9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1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2F514-A81F-4E48-B33D-7B2B303129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2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6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0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2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6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2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3495-AAB5-4341-BAD3-8E07022407B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4032-1335-4B39-B265-FEB27464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us/en/pages/consumer-business/articles/hotel-of-the-future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us/en/pages/consumer-business/articles/hotel-of-the-futur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deloitte.com/us/en/pages/consumer-business/articles/hotel-of-the-futur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deloitte.com/us/en/pages/consumer-business/articles/hotel-of-the-futur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Zabin Visram</a:t>
            </a:r>
            <a:br>
              <a:rPr lang="en-GB" sz="3600" dirty="0" smtClean="0"/>
            </a:br>
            <a:r>
              <a:rPr lang="en-GB" sz="3600" dirty="0" smtClean="0"/>
              <a:t>Ingrid Kanuga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insight into the technologies used within the Hospitality and Tourism industry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0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74573"/>
            <a:ext cx="5157787" cy="4715090"/>
          </a:xfrm>
        </p:spPr>
        <p:txBody>
          <a:bodyPr/>
          <a:lstStyle/>
          <a:p>
            <a:r>
              <a:rPr lang="en-GB" dirty="0"/>
              <a:t>“The most exciting thing </a:t>
            </a:r>
            <a:r>
              <a:rPr lang="en-GB" dirty="0" smtClean="0"/>
              <a:t>- </a:t>
            </a:r>
            <a:r>
              <a:rPr lang="en-GB" dirty="0" smtClean="0">
                <a:solidFill>
                  <a:srgbClr val="FF0000"/>
                </a:solidFill>
              </a:rPr>
              <a:t>data </a:t>
            </a:r>
            <a:r>
              <a:rPr lang="en-GB" dirty="0">
                <a:solidFill>
                  <a:srgbClr val="FF0000"/>
                </a:solidFill>
              </a:rPr>
              <a:t>and analytics </a:t>
            </a:r>
            <a:r>
              <a:rPr lang="en-GB" dirty="0"/>
              <a:t>is having tools that can </a:t>
            </a:r>
            <a:r>
              <a:rPr lang="en-GB" dirty="0">
                <a:solidFill>
                  <a:srgbClr val="FF0000"/>
                </a:solidFill>
              </a:rPr>
              <a:t>forecast the </a:t>
            </a:r>
            <a:r>
              <a:rPr lang="en-GB" dirty="0" smtClean="0">
                <a:solidFill>
                  <a:srgbClr val="FF0000"/>
                </a:solidFill>
              </a:rPr>
              <a:t>future</a:t>
            </a:r>
            <a:r>
              <a:rPr lang="en-GB" dirty="0" smtClean="0"/>
              <a:t>.,” </a:t>
            </a:r>
            <a:endParaRPr lang="en-GB" dirty="0"/>
          </a:p>
          <a:p>
            <a:r>
              <a:rPr lang="en-GB" dirty="0"/>
              <a:t>says Eduardo Santander.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74572"/>
            <a:ext cx="5183188" cy="504979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“</a:t>
            </a:r>
            <a:r>
              <a:rPr lang="en-GB" dirty="0"/>
              <a:t>In December 2016, </a:t>
            </a:r>
            <a:r>
              <a:rPr lang="en-GB" dirty="0">
                <a:solidFill>
                  <a:srgbClr val="FF0000"/>
                </a:solidFill>
              </a:rPr>
              <a:t>Alpine regions in Europe didn’t see much snow,</a:t>
            </a:r>
            <a:r>
              <a:rPr lang="en-GB" dirty="0"/>
              <a:t> which has an impact on those travellers who might be </a:t>
            </a:r>
            <a:r>
              <a:rPr lang="en-GB" dirty="0">
                <a:solidFill>
                  <a:srgbClr val="FF0000"/>
                </a:solidFill>
              </a:rPr>
              <a:t>considering booking a skiing </a:t>
            </a:r>
            <a:r>
              <a:rPr lang="en-GB" dirty="0"/>
              <a:t>holiday.</a:t>
            </a:r>
          </a:p>
          <a:p>
            <a:r>
              <a:rPr lang="en-GB" dirty="0"/>
              <a:t> But </a:t>
            </a:r>
            <a:r>
              <a:rPr lang="en-GB" dirty="0">
                <a:solidFill>
                  <a:srgbClr val="FF0000"/>
                </a:solidFill>
              </a:rPr>
              <a:t>after Christmas, it started snowing </a:t>
            </a:r>
            <a:r>
              <a:rPr lang="en-GB" dirty="0"/>
              <a:t>heavily, </a:t>
            </a:r>
            <a:r>
              <a:rPr lang="en-GB" dirty="0">
                <a:solidFill>
                  <a:srgbClr val="FF0000"/>
                </a:solidFill>
              </a:rPr>
              <a:t>and bookings rocketed.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we </a:t>
            </a:r>
            <a:r>
              <a:rPr lang="en-GB" dirty="0">
                <a:solidFill>
                  <a:srgbClr val="FF0000"/>
                </a:solidFill>
              </a:rPr>
              <a:t>know there is snow coming </a:t>
            </a:r>
            <a:r>
              <a:rPr lang="en-GB" dirty="0"/>
              <a:t>to the Alps, we need to see how people react in real time, so that </a:t>
            </a:r>
            <a:r>
              <a:rPr lang="en-GB" dirty="0">
                <a:solidFill>
                  <a:srgbClr val="FF0000"/>
                </a:solidFill>
              </a:rPr>
              <a:t>destinations can plan accordingly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6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visualise these new hotel concepts?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7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3573" cy="4351338"/>
          </a:xfrm>
        </p:spPr>
        <p:txBody>
          <a:bodyPr/>
          <a:lstStyle/>
          <a:p>
            <a:r>
              <a:rPr lang="en-GB" dirty="0" smtClean="0"/>
              <a:t>Videos</a:t>
            </a:r>
          </a:p>
          <a:p>
            <a:r>
              <a:rPr lang="en-GB" dirty="0" smtClean="0"/>
              <a:t>360 degree views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Real life experiences</a:t>
            </a:r>
          </a:p>
          <a:p>
            <a:r>
              <a:rPr lang="en-GB" dirty="0" smtClean="0"/>
              <a:t>Allows creation of Branded world – that </a:t>
            </a:r>
            <a:r>
              <a:rPr lang="en-GB" dirty="0" smtClean="0">
                <a:solidFill>
                  <a:srgbClr val="FF0000"/>
                </a:solidFill>
              </a:rPr>
              <a:t>builds emotional bonds </a:t>
            </a:r>
            <a:r>
              <a:rPr lang="en-GB" dirty="0"/>
              <a:t>w</a:t>
            </a:r>
            <a:r>
              <a:rPr lang="en-GB" dirty="0" smtClean="0"/>
              <a:t>ith your customers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43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 in VR – is there a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0" y="1690688"/>
            <a:ext cx="10695339" cy="44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has invested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771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Large section of travel customers are </a:t>
            </a:r>
            <a:r>
              <a:rPr lang="en-GB" dirty="0" smtClean="0">
                <a:solidFill>
                  <a:srgbClr val="FF0000"/>
                </a:solidFill>
              </a:rPr>
              <a:t>willing to visit travel stores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FF0000"/>
                </a:solidFill>
              </a:rPr>
              <a:t>VR hardware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Thomas Cook Allows </a:t>
            </a:r>
            <a:r>
              <a:rPr lang="en-GB" dirty="0" smtClean="0"/>
              <a:t>them to </a:t>
            </a:r>
            <a:r>
              <a:rPr lang="en-GB" dirty="0" smtClean="0">
                <a:solidFill>
                  <a:srgbClr val="FF0000"/>
                </a:solidFill>
              </a:rPr>
              <a:t>experience destination</a:t>
            </a:r>
            <a:r>
              <a:rPr lang="en-GB" dirty="0" smtClean="0"/>
              <a:t> prompting booking. Several destinations can be experienced – Greece, Singapore, and New York. </a:t>
            </a:r>
            <a:endParaRPr lang="en-GB" dirty="0"/>
          </a:p>
          <a:p>
            <a:r>
              <a:rPr lang="en-GB" dirty="0" smtClean="0"/>
              <a:t>Virtualisation of </a:t>
            </a:r>
            <a:r>
              <a:rPr lang="en-GB" dirty="0" smtClean="0">
                <a:solidFill>
                  <a:srgbClr val="FF0000"/>
                </a:solidFill>
              </a:rPr>
              <a:t>Tours.</a:t>
            </a:r>
          </a:p>
          <a:p>
            <a:r>
              <a:rPr lang="en-GB" dirty="0" smtClean="0"/>
              <a:t>First few months have seen </a:t>
            </a:r>
            <a:r>
              <a:rPr lang="en-GB" dirty="0" smtClean="0">
                <a:solidFill>
                  <a:srgbClr val="FF0000"/>
                </a:solidFill>
              </a:rPr>
              <a:t>40% return </a:t>
            </a:r>
            <a:r>
              <a:rPr lang="en-GB" dirty="0" smtClean="0"/>
              <a:t>on investment.</a:t>
            </a:r>
          </a:p>
        </p:txBody>
      </p:sp>
    </p:spTree>
    <p:extLst>
      <p:ext uri="{BB962C8B-B14F-4D97-AF65-F5344CB8AC3E}">
        <p14:creationId xmlns:p14="http://schemas.microsoft.com/office/powerpoint/2010/main" val="337359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7382"/>
            <a:ext cx="5422557" cy="4351338"/>
          </a:xfrm>
        </p:spPr>
        <p:txBody>
          <a:bodyPr/>
          <a:lstStyle/>
          <a:p>
            <a:r>
              <a:rPr lang="en-GB" dirty="0"/>
              <a:t>Quantas developed VR apps – allowing </a:t>
            </a:r>
            <a:r>
              <a:rPr lang="en-GB" dirty="0">
                <a:solidFill>
                  <a:srgbClr val="FF0000"/>
                </a:solidFill>
              </a:rPr>
              <a:t>visitors to experience </a:t>
            </a:r>
            <a:r>
              <a:rPr lang="en-GB" dirty="0"/>
              <a:t>Hamilton Island, Sydney and </a:t>
            </a:r>
            <a:r>
              <a:rPr lang="en-GB" dirty="0">
                <a:solidFill>
                  <a:srgbClr val="FF0000"/>
                </a:solidFill>
              </a:rPr>
              <a:t>national parks</a:t>
            </a:r>
          </a:p>
          <a:p>
            <a:r>
              <a:rPr lang="en-GB" dirty="0"/>
              <a:t>Ski holiday simulations – slope 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1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into booking process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5163" y="2200275"/>
            <a:ext cx="5183188" cy="3684588"/>
          </a:xfrm>
        </p:spPr>
        <p:txBody>
          <a:bodyPr>
            <a:normAutofit/>
          </a:bodyPr>
          <a:lstStyle/>
          <a:p>
            <a:r>
              <a:rPr lang="en-GB" dirty="0"/>
              <a:t>Allows users to “</a:t>
            </a:r>
            <a:r>
              <a:rPr lang="en-GB" dirty="0">
                <a:solidFill>
                  <a:srgbClr val="FF0000"/>
                </a:solidFill>
              </a:rPr>
              <a:t>Road test</a:t>
            </a:r>
            <a:r>
              <a:rPr lang="en-GB" dirty="0"/>
              <a:t>” their </a:t>
            </a:r>
            <a:r>
              <a:rPr lang="en-GB" dirty="0" smtClean="0"/>
              <a:t>holiday, in a </a:t>
            </a:r>
            <a:r>
              <a:rPr lang="en-GB" dirty="0" smtClean="0">
                <a:solidFill>
                  <a:srgbClr val="FF0000"/>
                </a:solidFill>
              </a:rPr>
              <a:t>way still pictures cannot.</a:t>
            </a:r>
          </a:p>
          <a:p>
            <a:r>
              <a:rPr lang="en-GB" dirty="0" smtClean="0"/>
              <a:t>As technologies advance </a:t>
            </a:r>
            <a:r>
              <a:rPr lang="en-GB" dirty="0" smtClean="0">
                <a:solidFill>
                  <a:srgbClr val="FF0000"/>
                </a:solidFill>
              </a:rPr>
              <a:t>videos can be integrated into the booking systems</a:t>
            </a:r>
            <a:r>
              <a:rPr lang="en-GB" dirty="0" smtClean="0"/>
              <a:t>, enabling customers to </a:t>
            </a:r>
            <a:r>
              <a:rPr lang="en-GB" dirty="0" smtClean="0">
                <a:solidFill>
                  <a:srgbClr val="FF0000"/>
                </a:solidFill>
              </a:rPr>
              <a:t>select the room </a:t>
            </a:r>
            <a:r>
              <a:rPr lang="en-GB" dirty="0" smtClean="0"/>
              <a:t>that’s appropriate for their stay.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46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Hotels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8750"/>
            <a:ext cx="6648450" cy="474821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2015 Marriott and Shangri-La Hotels announced VR services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VR simulator is being used to </a:t>
            </a:r>
            <a:r>
              <a:rPr lang="en-GB" sz="2400" dirty="0" smtClean="0">
                <a:solidFill>
                  <a:srgbClr val="FF0000"/>
                </a:solidFill>
              </a:rPr>
              <a:t>train front office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housekeeping, maintenance and breakfast staff </a:t>
            </a:r>
            <a:r>
              <a:rPr lang="en-GB" sz="2400" dirty="0" smtClean="0"/>
              <a:t>to develop the program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740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Hotel entertainment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565189" y="1962150"/>
            <a:ext cx="9790199" cy="4895850"/>
          </a:xfrm>
        </p:spPr>
        <p:txBody>
          <a:bodyPr>
            <a:normAutofit/>
          </a:bodyPr>
          <a:lstStyle/>
          <a:p>
            <a:r>
              <a:rPr lang="en-GB" b="1" dirty="0" smtClean="0"/>
              <a:t>Possible </a:t>
            </a:r>
            <a:r>
              <a:rPr lang="en-GB" b="1" dirty="0"/>
              <a:t>Uses: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Create your own branded showroom. </a:t>
            </a:r>
            <a:endParaRPr lang="en-GB" dirty="0" smtClean="0"/>
          </a:p>
          <a:p>
            <a:r>
              <a:rPr lang="en-GB" dirty="0" smtClean="0"/>
              <a:t>Let </a:t>
            </a:r>
            <a:r>
              <a:rPr lang="en-GB" dirty="0"/>
              <a:t>customers </a:t>
            </a:r>
            <a:r>
              <a:rPr lang="en-GB" dirty="0">
                <a:solidFill>
                  <a:srgbClr val="FF0000"/>
                </a:solidFill>
              </a:rPr>
              <a:t>stroll and engage with </a:t>
            </a:r>
            <a:r>
              <a:rPr lang="en-GB" dirty="0" smtClean="0">
                <a:solidFill>
                  <a:srgbClr val="FF0000"/>
                </a:solidFill>
              </a:rPr>
              <a:t>your hotel facilities </a:t>
            </a:r>
            <a:r>
              <a:rPr lang="en-GB" dirty="0" smtClean="0"/>
              <a:t>and  </a:t>
            </a:r>
            <a:r>
              <a:rPr lang="en-GB" dirty="0"/>
              <a:t>products </a:t>
            </a:r>
            <a:br>
              <a:rPr lang="en-GB" dirty="0"/>
            </a:br>
            <a:r>
              <a:rPr lang="en-GB" dirty="0"/>
              <a:t>* Build a </a:t>
            </a:r>
            <a:r>
              <a:rPr lang="en-GB" dirty="0">
                <a:solidFill>
                  <a:srgbClr val="FF0000"/>
                </a:solidFill>
              </a:rPr>
              <a:t>sports newsroom with streaming video content on monitors or walls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* Create a </a:t>
            </a:r>
            <a:r>
              <a:rPr lang="en-GB" dirty="0">
                <a:solidFill>
                  <a:srgbClr val="FF0000"/>
                </a:solidFill>
              </a:rPr>
              <a:t>fantasy space </a:t>
            </a:r>
            <a:r>
              <a:rPr lang="en-GB" dirty="0"/>
              <a:t>for customers to interact with </a:t>
            </a:r>
            <a:r>
              <a:rPr lang="en-GB" dirty="0">
                <a:solidFill>
                  <a:srgbClr val="FF0000"/>
                </a:solidFill>
              </a:rPr>
              <a:t>animated brand icons</a:t>
            </a:r>
          </a:p>
        </p:txBody>
      </p:sp>
    </p:spTree>
    <p:extLst>
      <p:ext uri="{BB962C8B-B14F-4D97-AF65-F5344CB8AC3E}">
        <p14:creationId xmlns:p14="http://schemas.microsoft.com/office/powerpoint/2010/main" val="306782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in hotels and restaurants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VR in hotels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https://www.youtube.com/watch?v=H_VxlcdP0Kk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VR in restaurants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https://www.youtube.com/watch?v=U3ZCHxynXRU&amp;feature=youtu.be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331678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Future - changing face of hotel – spurred on by technology wave.</a:t>
            </a:r>
          </a:p>
          <a:p>
            <a:r>
              <a:rPr lang="en-GB" dirty="0" smtClean="0"/>
              <a:t>New concept design – Matchmaker, Neighbour, Choreographer</a:t>
            </a:r>
          </a:p>
          <a:p>
            <a:r>
              <a:rPr lang="en-GB" dirty="0" smtClean="0"/>
              <a:t>Big Data</a:t>
            </a:r>
          </a:p>
          <a:p>
            <a:r>
              <a:rPr lang="en-GB" dirty="0" smtClean="0"/>
              <a:t>Virtual Reality (VR)</a:t>
            </a:r>
          </a:p>
          <a:p>
            <a:r>
              <a:rPr lang="en-GB" dirty="0" smtClean="0"/>
              <a:t>Robotics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VR adoption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9822" cy="4351338"/>
          </a:xfrm>
        </p:spPr>
        <p:txBody>
          <a:bodyPr/>
          <a:lstStyle/>
          <a:p>
            <a:r>
              <a:rPr lang="en-GB" dirty="0" smtClean="0"/>
              <a:t>Cost</a:t>
            </a:r>
          </a:p>
          <a:p>
            <a:r>
              <a:rPr lang="en-GB" dirty="0" smtClean="0"/>
              <a:t>Designing content – 360  degree views are difficult to design the content as filming needs to cover Sky and ground views.</a:t>
            </a:r>
          </a:p>
          <a:p>
            <a:endParaRPr lang="en-GB" dirty="0"/>
          </a:p>
        </p:txBody>
      </p:sp>
      <p:sp>
        <p:nvSpPr>
          <p:cNvPr id="6" name="AutoShape 2" descr="Image result for cos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Robotics – how will they be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79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Robot butlers – brings </a:t>
            </a:r>
            <a:r>
              <a:rPr lang="en-GB" dirty="0" smtClean="0">
                <a:solidFill>
                  <a:srgbClr val="FF0000"/>
                </a:solidFill>
              </a:rPr>
              <a:t>guests amenities </a:t>
            </a:r>
            <a:r>
              <a:rPr lang="en-GB" dirty="0" smtClean="0"/>
              <a:t>toothbrushes, towels and room service. </a:t>
            </a:r>
          </a:p>
          <a:p>
            <a:r>
              <a:rPr lang="en-GB" dirty="0" smtClean="0"/>
              <a:t>Can be controlled via smart phone.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Japan</a:t>
            </a:r>
            <a:r>
              <a:rPr lang="en-GB" dirty="0" smtClean="0"/>
              <a:t> – using robots to </a:t>
            </a:r>
            <a:r>
              <a:rPr lang="en-GB" dirty="0" smtClean="0">
                <a:solidFill>
                  <a:srgbClr val="FF0000"/>
                </a:solidFill>
              </a:rPr>
              <a:t>reduce staff by 90% . Receptionists, robot cooks, delivery service, concierge service.</a:t>
            </a:r>
          </a:p>
          <a:p>
            <a:r>
              <a:rPr lang="en-GB" dirty="0" smtClean="0"/>
              <a:t>New York – robots are used to </a:t>
            </a:r>
            <a:r>
              <a:rPr lang="en-GB" dirty="0" smtClean="0">
                <a:solidFill>
                  <a:srgbClr val="FF0000"/>
                </a:solidFill>
              </a:rPr>
              <a:t>help carry luggage </a:t>
            </a:r>
            <a:r>
              <a:rPr lang="en-GB" dirty="0" smtClean="0"/>
              <a:t>and store luggage for hotels. </a:t>
            </a:r>
          </a:p>
          <a:p>
            <a:r>
              <a:rPr lang="en-GB" dirty="0" smtClean="0"/>
              <a:t>Pengheng Space Capsules Hotel  located in Shenzhen China – </a:t>
            </a:r>
            <a:r>
              <a:rPr lang="en-GB" dirty="0" smtClean="0">
                <a:solidFill>
                  <a:srgbClr val="FF0000"/>
                </a:solidFill>
              </a:rPr>
              <a:t>hotel based on </a:t>
            </a:r>
            <a:r>
              <a:rPr lang="en-GB" dirty="0" smtClean="0"/>
              <a:t>s</a:t>
            </a:r>
            <a:r>
              <a:rPr lang="en-GB" dirty="0" smtClean="0">
                <a:solidFill>
                  <a:srgbClr val="FF0000"/>
                </a:solidFill>
              </a:rPr>
              <a:t>pace-theme operated almost by robots.</a:t>
            </a:r>
          </a:p>
          <a:p>
            <a:r>
              <a:rPr lang="en-GB" dirty="0" smtClean="0"/>
              <a:t>Ghent Marriot hotel in Belgium gas </a:t>
            </a:r>
            <a:r>
              <a:rPr lang="en-GB" dirty="0" smtClean="0">
                <a:solidFill>
                  <a:srgbClr val="FF0000"/>
                </a:solidFill>
              </a:rPr>
              <a:t>robot ‘Mario’ acts a receptionist and is positioned in MICE  (meetings, incentives, conventions, exhibitions</a:t>
            </a:r>
            <a:r>
              <a:rPr lang="en-GB" dirty="0" smtClean="0"/>
              <a:t>) and speaks </a:t>
            </a:r>
            <a:r>
              <a:rPr lang="en-GB" dirty="0"/>
              <a:t>1</a:t>
            </a:r>
            <a:r>
              <a:rPr lang="en-GB" dirty="0" smtClean="0"/>
              <a:t>9 languages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56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Robotics in Hotels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https://www.youtube.com/watch?v=b8IKfQLGIRQ&amp;feature=youtu.be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363568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885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US" dirty="0" smtClean="0"/>
              <a:t>Discuss </a:t>
            </a:r>
            <a:r>
              <a:rPr lang="en-US" dirty="0"/>
              <a:t>the challenges these new technologies bring to the industries and the graduate employment market.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311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https://www2.deloitte.com/us/en/pages/consumer-business/articles/hotel-of-the-future.html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http://www.amadeus.com/documents/travel-intelligence/TI-DMO-smart-decisions-for-smart-destinations-using-big-data_WhitePaper.pdf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face of hotels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24000"/>
            <a:ext cx="7105650" cy="4652963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Traditionally hotel brands represented </a:t>
            </a:r>
            <a:r>
              <a:rPr lang="en-GB" sz="2600" dirty="0" smtClean="0">
                <a:solidFill>
                  <a:srgbClr val="FF0000"/>
                </a:solidFill>
              </a:rPr>
              <a:t>a certain style and value. Standardisation </a:t>
            </a:r>
          </a:p>
          <a:p>
            <a:r>
              <a:rPr lang="en-GB" sz="2600" dirty="0" smtClean="0"/>
              <a:t>In the future </a:t>
            </a:r>
            <a:r>
              <a:rPr lang="en-GB" sz="2600" dirty="0" smtClean="0">
                <a:solidFill>
                  <a:srgbClr val="FF0000"/>
                </a:solidFill>
              </a:rPr>
              <a:t>delivering the same brand to every customer wont be enough</a:t>
            </a:r>
            <a:r>
              <a:rPr lang="en-GB" sz="2600" dirty="0" smtClean="0"/>
              <a:t>. Each guest is looking </a:t>
            </a:r>
            <a:r>
              <a:rPr lang="en-GB" sz="2600" dirty="0" smtClean="0">
                <a:solidFill>
                  <a:srgbClr val="FF0000"/>
                </a:solidFill>
              </a:rPr>
              <a:t>for new adventure, opportunities to </a:t>
            </a:r>
            <a:r>
              <a:rPr lang="en-GB" sz="2600" dirty="0" smtClean="0"/>
              <a:t>build their businesses and </a:t>
            </a:r>
            <a:r>
              <a:rPr lang="en-GB" sz="2600" dirty="0" smtClean="0">
                <a:solidFill>
                  <a:srgbClr val="FF0000"/>
                </a:solidFill>
              </a:rPr>
              <a:t>new experiences</a:t>
            </a:r>
            <a:r>
              <a:rPr lang="en-GB" sz="2600" dirty="0" smtClean="0"/>
              <a:t>. </a:t>
            </a:r>
          </a:p>
          <a:p>
            <a:r>
              <a:rPr lang="en-GB" sz="2600" dirty="0" smtClean="0"/>
              <a:t>Technology can be an </a:t>
            </a:r>
            <a:r>
              <a:rPr lang="en-GB" sz="2600" dirty="0" smtClean="0">
                <a:solidFill>
                  <a:srgbClr val="FF0000"/>
                </a:solidFill>
              </a:rPr>
              <a:t>enabling catalyst</a:t>
            </a:r>
            <a:r>
              <a:rPr lang="en-GB" sz="2600" dirty="0" smtClean="0"/>
              <a:t>. They potential they provide can help reshape the concept of a hotel.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hotels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151" cy="4351338"/>
          </a:xfrm>
        </p:spPr>
        <p:txBody>
          <a:bodyPr/>
          <a:lstStyle/>
          <a:p>
            <a:r>
              <a:rPr lang="en-GB" dirty="0"/>
              <a:t>Future hotels will be (even more) about people</a:t>
            </a:r>
          </a:p>
          <a:p>
            <a:r>
              <a:rPr lang="en-GB" dirty="0"/>
              <a:t>Hospitality will always be </a:t>
            </a:r>
            <a:r>
              <a:rPr lang="en-GB" dirty="0" smtClean="0"/>
              <a:t>cantered  </a:t>
            </a:r>
            <a:r>
              <a:rPr lang="en-GB" dirty="0"/>
              <a:t>- around </a:t>
            </a:r>
            <a:r>
              <a:rPr lang="en-GB" dirty="0">
                <a:solidFill>
                  <a:srgbClr val="FF0000"/>
                </a:solidFill>
              </a:rPr>
              <a:t>customer experiences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connecting with people</a:t>
            </a:r>
            <a:r>
              <a:rPr lang="en-GB" dirty="0"/>
              <a:t>. </a:t>
            </a:r>
          </a:p>
          <a:p>
            <a:r>
              <a:rPr lang="en-GB" dirty="0"/>
              <a:t>With new technologies – we can cater more to customer preferences, and address new competitive threats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70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Hotel Potential infrastructures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935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Technologies provide opportunities for new infrastructures.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Offering guests a memorable hotel experience </a:t>
            </a:r>
            <a:r>
              <a:rPr lang="en-GB" dirty="0" smtClean="0"/>
              <a:t>uniquely </a:t>
            </a:r>
            <a:r>
              <a:rPr lang="en-GB" dirty="0" smtClean="0">
                <a:solidFill>
                  <a:srgbClr val="FF0000"/>
                </a:solidFill>
              </a:rPr>
              <a:t>tailored to their expectations</a:t>
            </a:r>
            <a:r>
              <a:rPr lang="en-GB" dirty="0" smtClean="0"/>
              <a:t> for every stay.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6033159"/>
              </p:ext>
            </p:extLst>
          </p:nvPr>
        </p:nvGraphicFramePr>
        <p:xfrm>
          <a:off x="6070600" y="1803400"/>
          <a:ext cx="61214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2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Matchmaker: An integrator of people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2224"/>
            <a:ext cx="6686550" cy="5165725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matchmaker </a:t>
            </a:r>
            <a:r>
              <a:rPr lang="en-GB" sz="2400" dirty="0" smtClean="0"/>
              <a:t>provides opportunities for guests to </a:t>
            </a:r>
            <a:r>
              <a:rPr lang="en-GB" sz="2400" dirty="0" smtClean="0">
                <a:solidFill>
                  <a:srgbClr val="FF0000"/>
                </a:solidFill>
              </a:rPr>
              <a:t>play a role </a:t>
            </a:r>
            <a:r>
              <a:rPr lang="en-GB" sz="2400" dirty="0">
                <a:solidFill>
                  <a:srgbClr val="FF0000"/>
                </a:solidFill>
              </a:rPr>
              <a:t>in </a:t>
            </a:r>
            <a:r>
              <a:rPr lang="en-GB" sz="2400" dirty="0"/>
              <a:t>building personal connections with the </a:t>
            </a:r>
            <a:r>
              <a:rPr lang="en-GB" sz="2400" dirty="0">
                <a:solidFill>
                  <a:srgbClr val="FF0000"/>
                </a:solidFill>
              </a:rPr>
              <a:t>hotel brand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FF0000"/>
                </a:solidFill>
              </a:rPr>
              <a:t>between guests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400" dirty="0" smtClean="0"/>
              <a:t>Using </a:t>
            </a:r>
            <a:r>
              <a:rPr lang="en-GB" sz="2400" dirty="0" smtClean="0">
                <a:solidFill>
                  <a:srgbClr val="FF0000"/>
                </a:solidFill>
              </a:rPr>
              <a:t>APP technology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400" dirty="0"/>
              <a:t>A matchmaker </a:t>
            </a:r>
            <a:r>
              <a:rPr lang="en-GB" sz="2400" dirty="0" smtClean="0"/>
              <a:t>concept of a hotel - extends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FF0000"/>
                </a:solidFill>
              </a:rPr>
              <a:t>deepens relationships with guests by creating a culture around the brand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Guests can use the APP to </a:t>
            </a:r>
            <a:r>
              <a:rPr lang="en-GB" sz="2400" dirty="0" smtClean="0">
                <a:solidFill>
                  <a:srgbClr val="FF0000"/>
                </a:solidFill>
              </a:rPr>
              <a:t>identify other people in the hotel who have an interest in their business or shared interest e.g. photography, </a:t>
            </a:r>
            <a:r>
              <a:rPr lang="en-GB" sz="2400" dirty="0" smtClean="0"/>
              <a:t>reading club or </a:t>
            </a:r>
            <a:r>
              <a:rPr lang="en-GB" sz="2400" dirty="0" smtClean="0">
                <a:solidFill>
                  <a:srgbClr val="FF0000"/>
                </a:solidFill>
              </a:rPr>
              <a:t>pottery</a:t>
            </a:r>
            <a:r>
              <a:rPr lang="en-GB" sz="2400" dirty="0" smtClean="0"/>
              <a:t> - once a network is established the app can be used to book a conference room for discussions.</a:t>
            </a:r>
          </a:p>
          <a:p>
            <a:r>
              <a:rPr lang="en-GB" sz="2400" dirty="0"/>
              <a:t>These connections can last beyond the trip. </a:t>
            </a:r>
            <a:r>
              <a:rPr lang="en-GB" sz="2400" dirty="0">
                <a:solidFill>
                  <a:srgbClr val="FF0000"/>
                </a:solidFill>
              </a:rPr>
              <a:t>They can follow each other on Blogs, set up by the hotel – arrange to have annual away days together </a:t>
            </a:r>
            <a:r>
              <a:rPr lang="en-GB" sz="2400" dirty="0"/>
              <a:t>and rebook in the hotel – all using APP and Blog technology</a:t>
            </a:r>
          </a:p>
          <a:p>
            <a:endParaRPr lang="en-GB" sz="2400" dirty="0" smtClean="0"/>
          </a:p>
          <a:p>
            <a:r>
              <a:rPr lang="en-GB" dirty="0">
                <a:hlinkClick r:id="rId3"/>
              </a:rPr>
              <a:t>https://www2.deloitte.com/us/en/pages/consumer-business/articles/hotel-of-the-future.html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36248" y="1433384"/>
            <a:ext cx="3009546" cy="262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3924" y="6203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248" y="4300152"/>
            <a:ext cx="3088736" cy="23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Neighbour: An integrator of cultures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6553200" cy="56388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The neighbour </a:t>
            </a:r>
            <a:r>
              <a:rPr lang="en-GB" sz="2400" dirty="0"/>
              <a:t>expands the hotel into the community and engages locals. </a:t>
            </a:r>
            <a:endParaRPr lang="en-GB" sz="2400" dirty="0" smtClean="0"/>
          </a:p>
          <a:p>
            <a:r>
              <a:rPr lang="en-GB" sz="2400" dirty="0" smtClean="0"/>
              <a:t>It’s a </a:t>
            </a:r>
            <a:r>
              <a:rPr lang="en-GB" sz="2400" dirty="0" smtClean="0">
                <a:solidFill>
                  <a:srgbClr val="FF0000"/>
                </a:solidFill>
              </a:rPr>
              <a:t>portal for local culture</a:t>
            </a:r>
            <a:r>
              <a:rPr lang="en-GB" sz="2400" dirty="0" smtClean="0"/>
              <a:t>, so </a:t>
            </a:r>
            <a:r>
              <a:rPr lang="en-GB" sz="2400" dirty="0" smtClean="0">
                <a:solidFill>
                  <a:srgbClr val="FF0000"/>
                </a:solidFill>
              </a:rPr>
              <a:t>guests can feel immersed within the community </a:t>
            </a:r>
            <a:r>
              <a:rPr lang="en-GB" sz="2400" dirty="0" smtClean="0"/>
              <a:t>– using APP technology guests can identify </a:t>
            </a:r>
            <a:r>
              <a:rPr lang="en-GB" sz="2400" dirty="0" smtClean="0">
                <a:solidFill>
                  <a:srgbClr val="FF0000"/>
                </a:solidFill>
              </a:rPr>
              <a:t>festivals within that area and have a community representative visit them and introduce them to local communities.</a:t>
            </a:r>
          </a:p>
          <a:p>
            <a:r>
              <a:rPr lang="en-GB" sz="2400" dirty="0" smtClean="0"/>
              <a:t>They could do community based projects to improve the area around the hotel – improving the neighbourhood, providing work or voluntary opportunities for the youth. </a:t>
            </a:r>
            <a:endParaRPr lang="en-GB" sz="2400" dirty="0"/>
          </a:p>
          <a:p>
            <a:r>
              <a:rPr lang="en-GB" sz="2400" dirty="0"/>
              <a:t>Other ventures could </a:t>
            </a:r>
            <a:r>
              <a:rPr lang="en-GB" sz="2400" dirty="0">
                <a:solidFill>
                  <a:srgbClr val="FF0000"/>
                </a:solidFill>
              </a:rPr>
              <a:t>include using their conference rooms to host local artists paintings. Using APP technology, online newsletters to advertise events.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026" y="1690688"/>
            <a:ext cx="4156254" cy="4234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60714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https://www2.deloitte.com/us/en/pages/consumer-business/articles/hotel-of-the-future.html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Choreographer: An integrator of processes</a:t>
            </a:r>
            <a:br>
              <a:rPr lang="en-GB" b="1" i="1" dirty="0" smtClean="0"/>
            </a:br>
            <a:r>
              <a:rPr lang="en-GB" b="1" i="1" dirty="0" smtClean="0"/>
              <a:t>Big Data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09700"/>
            <a:ext cx="7277100" cy="4995863"/>
          </a:xfrm>
        </p:spPr>
        <p:txBody>
          <a:bodyPr>
            <a:normAutofit/>
          </a:bodyPr>
          <a:lstStyle/>
          <a:p>
            <a:r>
              <a:rPr lang="en-GB" dirty="0" smtClean="0"/>
              <a:t>It’s </a:t>
            </a:r>
            <a:r>
              <a:rPr lang="en-GB" dirty="0"/>
              <a:t>the virtual concierge and the logistics guru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The choreographer integrates </a:t>
            </a:r>
            <a:r>
              <a:rPr lang="en-GB" dirty="0" smtClean="0"/>
              <a:t>services.</a:t>
            </a:r>
          </a:p>
          <a:p>
            <a:r>
              <a:rPr lang="en-GB" dirty="0" smtClean="0"/>
              <a:t>E.g. they can have a </a:t>
            </a:r>
            <a:r>
              <a:rPr lang="en-GB" dirty="0" smtClean="0">
                <a:solidFill>
                  <a:srgbClr val="FF0000"/>
                </a:solidFill>
              </a:rPr>
              <a:t>taxi prearranged to pick up the customer at the airport</a:t>
            </a:r>
            <a:r>
              <a:rPr lang="en-GB" dirty="0" smtClean="0"/>
              <a:t>, they can have the </a:t>
            </a:r>
            <a:r>
              <a:rPr lang="en-GB" dirty="0" smtClean="0">
                <a:solidFill>
                  <a:srgbClr val="FF0000"/>
                </a:solidFill>
              </a:rPr>
              <a:t>room accustomed </a:t>
            </a:r>
            <a:r>
              <a:rPr lang="en-GB" dirty="0" smtClean="0"/>
              <a:t>to the guest needs – information can be obtained from their</a:t>
            </a:r>
            <a:r>
              <a:rPr lang="en-GB" dirty="0" smtClean="0">
                <a:solidFill>
                  <a:srgbClr val="FF0000"/>
                </a:solidFill>
              </a:rPr>
              <a:t> loyalty cards </a:t>
            </a:r>
            <a:r>
              <a:rPr lang="en-GB" dirty="0" smtClean="0"/>
              <a:t>and using via </a:t>
            </a:r>
            <a:r>
              <a:rPr lang="en-GB" dirty="0" smtClean="0">
                <a:solidFill>
                  <a:srgbClr val="FF0000"/>
                </a:solidFill>
              </a:rPr>
              <a:t>drilling</a:t>
            </a:r>
            <a:r>
              <a:rPr lang="en-GB" dirty="0" smtClean="0"/>
              <a:t> down technology to manage big data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1" y="1409700"/>
            <a:ext cx="3981450" cy="42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9426" y="5828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https://www2.deloitte.com/us/en/pages/consumer-business/articles/hotel-of-the-future.html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55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3006812" y="2505075"/>
            <a:ext cx="7241059" cy="2435740"/>
          </a:xfrm>
        </p:spPr>
        <p:txBody>
          <a:bodyPr>
            <a:noAutofit/>
          </a:bodyPr>
          <a:lstStyle/>
          <a:p>
            <a:r>
              <a:rPr lang="en-GB" sz="2000" dirty="0" smtClean="0"/>
              <a:t>Targeted Marketing campaigns.</a:t>
            </a:r>
          </a:p>
          <a:p>
            <a:r>
              <a:rPr lang="en-GB" sz="2000" dirty="0" smtClean="0"/>
              <a:t>Helps to understand </a:t>
            </a:r>
            <a:r>
              <a:rPr lang="en-GB" sz="2000" dirty="0"/>
              <a:t>today’s travellers, predict their behaviour through </a:t>
            </a:r>
            <a:r>
              <a:rPr lang="en-GB" sz="2000" dirty="0" smtClean="0"/>
              <a:t>data.</a:t>
            </a:r>
          </a:p>
          <a:p>
            <a:endParaRPr lang="en-GB" sz="2000" dirty="0" smtClean="0"/>
          </a:p>
          <a:p>
            <a:r>
              <a:rPr lang="en-GB" sz="2000" dirty="0" smtClean="0"/>
              <a:t>Targeted Guest services – taxi, rooms settings, temperature, mini bar, customised tours etc.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787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1063</Words>
  <Application>Microsoft Office PowerPoint</Application>
  <PresentationFormat>Widescreen</PresentationFormat>
  <Paragraphs>130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Zabin Visram Ingrid Kanuga </vt:lpstr>
      <vt:lpstr>Outline of Presentation</vt:lpstr>
      <vt:lpstr>Changing face of hotels</vt:lpstr>
      <vt:lpstr>Future hotels</vt:lpstr>
      <vt:lpstr>Future Hotel Potential infrastructures</vt:lpstr>
      <vt:lpstr>Matchmaker: An integrator of people </vt:lpstr>
      <vt:lpstr>Neighbour: An integrator of cultures </vt:lpstr>
      <vt:lpstr>Choreographer: An integrator of processes Big Data  </vt:lpstr>
      <vt:lpstr>Big Data</vt:lpstr>
      <vt:lpstr>Big Data</vt:lpstr>
      <vt:lpstr>How can we visualise these new hotel concepts?</vt:lpstr>
      <vt:lpstr>Virtual Reality</vt:lpstr>
      <vt:lpstr>Interest in VR – is there a need?</vt:lpstr>
      <vt:lpstr>Who has invested</vt:lpstr>
      <vt:lpstr>Quantas</vt:lpstr>
      <vt:lpstr>Integrated into booking process</vt:lpstr>
      <vt:lpstr>Hotels</vt:lpstr>
      <vt:lpstr>Hotel entertainment</vt:lpstr>
      <vt:lpstr>VR in hotels and restaurants</vt:lpstr>
      <vt:lpstr>Barriers to VR adoption</vt:lpstr>
      <vt:lpstr>Robotics – how will they be used</vt:lpstr>
      <vt:lpstr>Robotics in Hotels</vt:lpstr>
      <vt:lpstr>Discussion</vt:lpstr>
      <vt:lpstr>References</vt:lpstr>
    </vt:vector>
  </TitlesOfParts>
  <Company>University of West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Zabin Visram</dc:creator>
  <cp:lastModifiedBy>Zabin Visram</cp:lastModifiedBy>
  <cp:revision>34</cp:revision>
  <dcterms:created xsi:type="dcterms:W3CDTF">2017-06-26T15:30:00Z</dcterms:created>
  <dcterms:modified xsi:type="dcterms:W3CDTF">2017-07-03T13:39:03Z</dcterms:modified>
</cp:coreProperties>
</file>