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562" r:id="rId2"/>
    <p:sldId id="745" r:id="rId3"/>
    <p:sldId id="564" r:id="rId4"/>
    <p:sldId id="751" r:id="rId5"/>
    <p:sldId id="779" r:id="rId6"/>
    <p:sldId id="626" r:id="rId7"/>
    <p:sldId id="708" r:id="rId8"/>
    <p:sldId id="749" r:id="rId9"/>
    <p:sldId id="623" r:id="rId10"/>
    <p:sldId id="730" r:id="rId11"/>
    <p:sldId id="740" r:id="rId12"/>
    <p:sldId id="742" r:id="rId13"/>
    <p:sldId id="738" r:id="rId14"/>
    <p:sldId id="763" r:id="rId15"/>
    <p:sldId id="746" r:id="rId16"/>
    <p:sldId id="754" r:id="rId17"/>
    <p:sldId id="748" r:id="rId18"/>
    <p:sldId id="757" r:id="rId19"/>
    <p:sldId id="761" r:id="rId20"/>
    <p:sldId id="755" r:id="rId21"/>
    <p:sldId id="758" r:id="rId22"/>
    <p:sldId id="764" r:id="rId23"/>
    <p:sldId id="766" r:id="rId24"/>
    <p:sldId id="781" r:id="rId25"/>
    <p:sldId id="780" r:id="rId26"/>
    <p:sldId id="767" r:id="rId27"/>
    <p:sldId id="782" r:id="rId28"/>
    <p:sldId id="759" r:id="rId29"/>
    <p:sldId id="760" r:id="rId30"/>
    <p:sldId id="259" r:id="rId31"/>
    <p:sldId id="777" r:id="rId32"/>
    <p:sldId id="260" r:id="rId33"/>
    <p:sldId id="743" r:id="rId34"/>
    <p:sldId id="597" r:id="rId35"/>
    <p:sldId id="700" r:id="rId36"/>
    <p:sldId id="729" r:id="rId37"/>
    <p:sldId id="573" r:id="rId38"/>
    <p:sldId id="669" r:id="rId39"/>
    <p:sldId id="64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F0FDC-8B19-4D52-A396-4B6C079A497B}" v="120" dt="2024-09-05T10:30:21.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7" d="100"/>
          <a:sy n="57" d="100"/>
        </p:scale>
        <p:origin x="948" y="44"/>
      </p:cViewPr>
      <p:guideLst/>
    </p:cSldViewPr>
  </p:slideViewPr>
  <p:notesTextViewPr>
    <p:cViewPr>
      <p:scale>
        <a:sx n="1" d="1"/>
        <a:sy n="1" d="1"/>
      </p:scale>
      <p:origin x="0" y="0"/>
    </p:cViewPr>
  </p:notesTextViewPr>
  <p:sorterViewPr>
    <p:cViewPr>
      <p:scale>
        <a:sx n="61" d="100"/>
        <a:sy n="61" d="100"/>
      </p:scale>
      <p:origin x="0" y="-4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Fernandes" userId="e9756176-d0fb-497d-a3b7-b3f151cdbc82" providerId="ADAL" clId="{261F0FDC-8B19-4D52-A396-4B6C079A497B}"/>
    <pc:docChg chg="undo custSel addSld delSld modSld sldOrd">
      <pc:chgData name="Janice Fernandes" userId="e9756176-d0fb-497d-a3b7-b3f151cdbc82" providerId="ADAL" clId="{261F0FDC-8B19-4D52-A396-4B6C079A497B}" dt="2024-09-05T10:31:39.369" v="1459" actId="6549"/>
      <pc:docMkLst>
        <pc:docMk/>
      </pc:docMkLst>
      <pc:sldChg chg="ord">
        <pc:chgData name="Janice Fernandes" userId="e9756176-d0fb-497d-a3b7-b3f151cdbc82" providerId="ADAL" clId="{261F0FDC-8B19-4D52-A396-4B6C079A497B}" dt="2024-09-05T10:31:02.502" v="1453"/>
        <pc:sldMkLst>
          <pc:docMk/>
          <pc:sldMk cId="2417751191" sldId="259"/>
        </pc:sldMkLst>
      </pc:sldChg>
      <pc:sldChg chg="modSp mod">
        <pc:chgData name="Janice Fernandes" userId="e9756176-d0fb-497d-a3b7-b3f151cdbc82" providerId="ADAL" clId="{261F0FDC-8B19-4D52-A396-4B6C079A497B}" dt="2024-09-04T12:55:39.071" v="1420" actId="14100"/>
        <pc:sldMkLst>
          <pc:docMk/>
          <pc:sldMk cId="555632945" sldId="564"/>
        </pc:sldMkLst>
        <pc:spChg chg="mod">
          <ac:chgData name="Janice Fernandes" userId="e9756176-d0fb-497d-a3b7-b3f151cdbc82" providerId="ADAL" clId="{261F0FDC-8B19-4D52-A396-4B6C079A497B}" dt="2024-09-04T12:55:39.071" v="1420" actId="14100"/>
          <ac:spMkLst>
            <pc:docMk/>
            <pc:sldMk cId="555632945" sldId="564"/>
            <ac:spMk id="7" creationId="{3EC6C78E-2BAB-44B5-9B40-41BB6D78C41F}"/>
          </ac:spMkLst>
        </pc:spChg>
      </pc:sldChg>
      <pc:sldChg chg="modSp mod">
        <pc:chgData name="Janice Fernandes" userId="e9756176-d0fb-497d-a3b7-b3f151cdbc82" providerId="ADAL" clId="{261F0FDC-8B19-4D52-A396-4B6C079A497B}" dt="2024-09-05T10:21:38.811" v="1447" actId="692"/>
        <pc:sldMkLst>
          <pc:docMk/>
          <pc:sldMk cId="2060241476" sldId="738"/>
        </pc:sldMkLst>
        <pc:picChg chg="mod">
          <ac:chgData name="Janice Fernandes" userId="e9756176-d0fb-497d-a3b7-b3f151cdbc82" providerId="ADAL" clId="{261F0FDC-8B19-4D52-A396-4B6C079A497B}" dt="2024-09-05T10:21:38.811" v="1447" actId="692"/>
          <ac:picMkLst>
            <pc:docMk/>
            <pc:sldMk cId="2060241476" sldId="738"/>
            <ac:picMk id="2" creationId="{41D3D65C-420F-5211-B520-BF40C3CBA60C}"/>
          </ac:picMkLst>
        </pc:picChg>
      </pc:sldChg>
      <pc:sldChg chg="modSp">
        <pc:chgData name="Janice Fernandes" userId="e9756176-d0fb-497d-a3b7-b3f151cdbc82" providerId="ADAL" clId="{261F0FDC-8B19-4D52-A396-4B6C079A497B}" dt="2024-09-05T10:21:20.331" v="1446" actId="207"/>
        <pc:sldMkLst>
          <pc:docMk/>
          <pc:sldMk cId="58148928" sldId="740"/>
        </pc:sldMkLst>
        <pc:spChg chg="mod">
          <ac:chgData name="Janice Fernandes" userId="e9756176-d0fb-497d-a3b7-b3f151cdbc82" providerId="ADAL" clId="{261F0FDC-8B19-4D52-A396-4B6C079A497B}" dt="2024-09-05T10:21:20.331" v="1446" actId="207"/>
          <ac:spMkLst>
            <pc:docMk/>
            <pc:sldMk cId="58148928" sldId="740"/>
            <ac:spMk id="23" creationId="{07474923-A143-437B-955F-0E3D29138866}"/>
          </ac:spMkLst>
        </pc:spChg>
      </pc:sldChg>
      <pc:sldChg chg="addSp delSp modSp mod delAnim modAnim">
        <pc:chgData name="Janice Fernandes" userId="e9756176-d0fb-497d-a3b7-b3f151cdbc82" providerId="ADAL" clId="{261F0FDC-8B19-4D52-A396-4B6C079A497B}" dt="2024-09-04T08:44:26.857" v="535"/>
        <pc:sldMkLst>
          <pc:docMk/>
          <pc:sldMk cId="3938271381" sldId="749"/>
        </pc:sldMkLst>
        <pc:spChg chg="mod">
          <ac:chgData name="Janice Fernandes" userId="e9756176-d0fb-497d-a3b7-b3f151cdbc82" providerId="ADAL" clId="{261F0FDC-8B19-4D52-A396-4B6C079A497B}" dt="2024-09-04T08:41:24.492" v="509" actId="14100"/>
          <ac:spMkLst>
            <pc:docMk/>
            <pc:sldMk cId="3938271381" sldId="749"/>
            <ac:spMk id="6" creationId="{97253872-6193-0987-B0D5-69DE4FC52E0E}"/>
          </ac:spMkLst>
        </pc:spChg>
        <pc:spChg chg="add mod">
          <ac:chgData name="Janice Fernandes" userId="e9756176-d0fb-497d-a3b7-b3f151cdbc82" providerId="ADAL" clId="{261F0FDC-8B19-4D52-A396-4B6C079A497B}" dt="2024-09-04T08:42:30.032" v="519" actId="1076"/>
          <ac:spMkLst>
            <pc:docMk/>
            <pc:sldMk cId="3938271381" sldId="749"/>
            <ac:spMk id="7" creationId="{2073503A-50CA-4D3B-EEFA-5E3E1D3F31F7}"/>
          </ac:spMkLst>
        </pc:spChg>
        <pc:spChg chg="mod ord">
          <ac:chgData name="Janice Fernandes" userId="e9756176-d0fb-497d-a3b7-b3f151cdbc82" providerId="ADAL" clId="{261F0FDC-8B19-4D52-A396-4B6C079A497B}" dt="2024-09-04T08:42:20.167" v="516" actId="1076"/>
          <ac:spMkLst>
            <pc:docMk/>
            <pc:sldMk cId="3938271381" sldId="749"/>
            <ac:spMk id="9" creationId="{9560988B-F6A9-4EF0-DBAA-460D9F44808D}"/>
          </ac:spMkLst>
        </pc:spChg>
        <pc:picChg chg="add mod">
          <ac:chgData name="Janice Fernandes" userId="e9756176-d0fb-497d-a3b7-b3f151cdbc82" providerId="ADAL" clId="{261F0FDC-8B19-4D52-A396-4B6C079A497B}" dt="2024-09-04T08:42:16.062" v="515" actId="14100"/>
          <ac:picMkLst>
            <pc:docMk/>
            <pc:sldMk cId="3938271381" sldId="749"/>
            <ac:picMk id="5" creationId="{E607DA4B-2B8A-2757-208E-B672EE0B4899}"/>
          </ac:picMkLst>
        </pc:picChg>
        <pc:picChg chg="del">
          <ac:chgData name="Janice Fernandes" userId="e9756176-d0fb-497d-a3b7-b3f151cdbc82" providerId="ADAL" clId="{261F0FDC-8B19-4D52-A396-4B6C079A497B}" dt="2024-09-04T08:39:30.163" v="482" actId="478"/>
          <ac:picMkLst>
            <pc:docMk/>
            <pc:sldMk cId="3938271381" sldId="749"/>
            <ac:picMk id="8" creationId="{2DE413C4-64C9-5B17-FC0F-B400421669CE}"/>
          </ac:picMkLst>
        </pc:picChg>
        <pc:picChg chg="del">
          <ac:chgData name="Janice Fernandes" userId="e9756176-d0fb-497d-a3b7-b3f151cdbc82" providerId="ADAL" clId="{261F0FDC-8B19-4D52-A396-4B6C079A497B}" dt="2024-09-04T08:39:34.597" v="483" actId="478"/>
          <ac:picMkLst>
            <pc:docMk/>
            <pc:sldMk cId="3938271381" sldId="749"/>
            <ac:picMk id="11" creationId="{D2568688-9099-F6B3-9A36-070FA6B178F8}"/>
          </ac:picMkLst>
        </pc:picChg>
      </pc:sldChg>
      <pc:sldChg chg="addSp delSp modSp mod ord">
        <pc:chgData name="Janice Fernandes" userId="e9756176-d0fb-497d-a3b7-b3f151cdbc82" providerId="ADAL" clId="{261F0FDC-8B19-4D52-A396-4B6C079A497B}" dt="2024-09-05T10:31:35.755" v="1457"/>
        <pc:sldMkLst>
          <pc:docMk/>
          <pc:sldMk cId="1558697813" sldId="759"/>
        </pc:sldMkLst>
        <pc:spChg chg="add mod">
          <ac:chgData name="Janice Fernandes" userId="e9756176-d0fb-497d-a3b7-b3f151cdbc82" providerId="ADAL" clId="{261F0FDC-8B19-4D52-A396-4B6C079A497B}" dt="2024-09-04T08:54:18.084" v="633" actId="1076"/>
          <ac:spMkLst>
            <pc:docMk/>
            <pc:sldMk cId="1558697813" sldId="759"/>
            <ac:spMk id="4" creationId="{6F80BFE9-9539-1556-9DA3-D332647ECAE6}"/>
          </ac:spMkLst>
        </pc:spChg>
        <pc:spChg chg="del mod">
          <ac:chgData name="Janice Fernandes" userId="e9756176-d0fb-497d-a3b7-b3f151cdbc82" providerId="ADAL" clId="{261F0FDC-8B19-4D52-A396-4B6C079A497B}" dt="2024-09-04T08:51:22.405" v="619" actId="478"/>
          <ac:spMkLst>
            <pc:docMk/>
            <pc:sldMk cId="1558697813" sldId="759"/>
            <ac:spMk id="6" creationId="{565F405B-8FD6-EC9C-E294-DE725DA8F4D7}"/>
          </ac:spMkLst>
        </pc:spChg>
        <pc:spChg chg="add mod">
          <ac:chgData name="Janice Fernandes" userId="e9756176-d0fb-497d-a3b7-b3f151cdbc82" providerId="ADAL" clId="{261F0FDC-8B19-4D52-A396-4B6C079A497B}" dt="2024-09-05T10:31:28.417" v="1455" actId="6549"/>
          <ac:spMkLst>
            <pc:docMk/>
            <pc:sldMk cId="1558697813" sldId="759"/>
            <ac:spMk id="8" creationId="{BFAB32CF-A7FB-F19D-1ADD-DC1F3357F168}"/>
          </ac:spMkLst>
        </pc:spChg>
        <pc:picChg chg="del">
          <ac:chgData name="Janice Fernandes" userId="e9756176-d0fb-497d-a3b7-b3f151cdbc82" providerId="ADAL" clId="{261F0FDC-8B19-4D52-A396-4B6C079A497B}" dt="2024-09-04T08:52:26.414" v="623" actId="21"/>
          <ac:picMkLst>
            <pc:docMk/>
            <pc:sldMk cId="1558697813" sldId="759"/>
            <ac:picMk id="2" creationId="{F51FA05B-6390-54F9-31F2-C0E02632F682}"/>
          </ac:picMkLst>
        </pc:picChg>
        <pc:picChg chg="mod">
          <ac:chgData name="Janice Fernandes" userId="e9756176-d0fb-497d-a3b7-b3f151cdbc82" providerId="ADAL" clId="{261F0FDC-8B19-4D52-A396-4B6C079A497B}" dt="2024-09-04T08:54:11.392" v="631" actId="1076"/>
          <ac:picMkLst>
            <pc:docMk/>
            <pc:sldMk cId="1558697813" sldId="759"/>
            <ac:picMk id="5" creationId="{59672E1F-AD29-7F82-DB4E-6EA48FF64F17}"/>
          </ac:picMkLst>
        </pc:picChg>
        <pc:picChg chg="del">
          <ac:chgData name="Janice Fernandes" userId="e9756176-d0fb-497d-a3b7-b3f151cdbc82" providerId="ADAL" clId="{261F0FDC-8B19-4D52-A396-4B6C079A497B}" dt="2024-09-04T08:54:07.482" v="630" actId="478"/>
          <ac:picMkLst>
            <pc:docMk/>
            <pc:sldMk cId="1558697813" sldId="759"/>
            <ac:picMk id="10244" creationId="{4C2D2042-1018-2F95-7127-3E932A2FF75B}"/>
          </ac:picMkLst>
        </pc:picChg>
      </pc:sldChg>
      <pc:sldChg chg="modSp del mod">
        <pc:chgData name="Janice Fernandes" userId="e9756176-d0fb-497d-a3b7-b3f151cdbc82" providerId="ADAL" clId="{261F0FDC-8B19-4D52-A396-4B6C079A497B}" dt="2024-09-04T08:48:26.484" v="549" actId="2696"/>
        <pc:sldMkLst>
          <pc:docMk/>
          <pc:sldMk cId="2410536103" sldId="762"/>
        </pc:sldMkLst>
        <pc:spChg chg="mod">
          <ac:chgData name="Janice Fernandes" userId="e9756176-d0fb-497d-a3b7-b3f151cdbc82" providerId="ADAL" clId="{261F0FDC-8B19-4D52-A396-4B6C079A497B}" dt="2024-09-04T08:27:17.875" v="354" actId="6549"/>
          <ac:spMkLst>
            <pc:docMk/>
            <pc:sldMk cId="2410536103" sldId="762"/>
            <ac:spMk id="2" creationId="{85EA6015-6BDE-D6A7-D760-57BEA358C6B9}"/>
          </ac:spMkLst>
        </pc:spChg>
        <pc:spChg chg="mod">
          <ac:chgData name="Janice Fernandes" userId="e9756176-d0fb-497d-a3b7-b3f151cdbc82" providerId="ADAL" clId="{261F0FDC-8B19-4D52-A396-4B6C079A497B}" dt="2024-09-04T08:27:28.153" v="355" actId="1076"/>
          <ac:spMkLst>
            <pc:docMk/>
            <pc:sldMk cId="2410536103" sldId="762"/>
            <ac:spMk id="3" creationId="{F4F6D352-3AB5-8955-75B5-379CBC8AF4C3}"/>
          </ac:spMkLst>
        </pc:spChg>
      </pc:sldChg>
      <pc:sldChg chg="modSp mod">
        <pc:chgData name="Janice Fernandes" userId="e9756176-d0fb-497d-a3b7-b3f151cdbc82" providerId="ADAL" clId="{261F0FDC-8B19-4D52-A396-4B6C079A497B}" dt="2024-09-05T10:20:43.802" v="1444" actId="14100"/>
        <pc:sldMkLst>
          <pc:docMk/>
          <pc:sldMk cId="2441240855" sldId="763"/>
        </pc:sldMkLst>
        <pc:spChg chg="mod">
          <ac:chgData name="Janice Fernandes" userId="e9756176-d0fb-497d-a3b7-b3f151cdbc82" providerId="ADAL" clId="{261F0FDC-8B19-4D52-A396-4B6C079A497B}" dt="2024-09-05T10:20:32.513" v="1440" actId="1076"/>
          <ac:spMkLst>
            <pc:docMk/>
            <pc:sldMk cId="2441240855" sldId="763"/>
            <ac:spMk id="3" creationId="{BC4F8E5B-8DDB-CB35-7FB8-F01BB11DDB97}"/>
          </ac:spMkLst>
        </pc:spChg>
        <pc:spChg chg="mod">
          <ac:chgData name="Janice Fernandes" userId="e9756176-d0fb-497d-a3b7-b3f151cdbc82" providerId="ADAL" clId="{261F0FDC-8B19-4D52-A396-4B6C079A497B}" dt="2024-09-05T10:20:34.987" v="1441" actId="1076"/>
          <ac:spMkLst>
            <pc:docMk/>
            <pc:sldMk cId="2441240855" sldId="763"/>
            <ac:spMk id="5" creationId="{DBF48578-8C2F-6FC1-BA9C-8EBC8E4C23B2}"/>
          </ac:spMkLst>
        </pc:spChg>
        <pc:spChg chg="mod">
          <ac:chgData name="Janice Fernandes" userId="e9756176-d0fb-497d-a3b7-b3f151cdbc82" providerId="ADAL" clId="{261F0FDC-8B19-4D52-A396-4B6C079A497B}" dt="2024-09-05T10:20:43.802" v="1444" actId="14100"/>
          <ac:spMkLst>
            <pc:docMk/>
            <pc:sldMk cId="2441240855" sldId="763"/>
            <ac:spMk id="7" creationId="{D2B1CF63-9089-339A-DCB2-3629E51DBFA4}"/>
          </ac:spMkLst>
        </pc:spChg>
      </pc:sldChg>
      <pc:sldChg chg="modAnim">
        <pc:chgData name="Janice Fernandes" userId="e9756176-d0fb-497d-a3b7-b3f151cdbc82" providerId="ADAL" clId="{261F0FDC-8B19-4D52-A396-4B6C079A497B}" dt="2024-09-04T08:47:54.981" v="548"/>
        <pc:sldMkLst>
          <pc:docMk/>
          <pc:sldMk cId="1529402327" sldId="766"/>
        </pc:sldMkLst>
      </pc:sldChg>
      <pc:sldChg chg="modSp">
        <pc:chgData name="Janice Fernandes" userId="e9756176-d0fb-497d-a3b7-b3f151cdbc82" providerId="ADAL" clId="{261F0FDC-8B19-4D52-A396-4B6C079A497B}" dt="2024-09-05T10:30:21.406" v="1449" actId="255"/>
        <pc:sldMkLst>
          <pc:docMk/>
          <pc:sldMk cId="842501450" sldId="767"/>
        </pc:sldMkLst>
        <pc:spChg chg="mod">
          <ac:chgData name="Janice Fernandes" userId="e9756176-d0fb-497d-a3b7-b3f151cdbc82" providerId="ADAL" clId="{261F0FDC-8B19-4D52-A396-4B6C079A497B}" dt="2024-09-05T10:30:21.406" v="1449" actId="255"/>
          <ac:spMkLst>
            <pc:docMk/>
            <pc:sldMk cId="842501450" sldId="767"/>
            <ac:spMk id="7" creationId="{9099BC5D-F588-61E3-0CDC-D11EF7BE59F6}"/>
          </ac:spMkLst>
        </pc:spChg>
      </pc:sldChg>
      <pc:sldChg chg="del">
        <pc:chgData name="Janice Fernandes" userId="e9756176-d0fb-497d-a3b7-b3f151cdbc82" providerId="ADAL" clId="{261F0FDC-8B19-4D52-A396-4B6C079A497B}" dt="2024-09-05T10:16:11.312" v="1421" actId="2696"/>
        <pc:sldMkLst>
          <pc:docMk/>
          <pc:sldMk cId="392932988" sldId="776"/>
        </pc:sldMkLst>
      </pc:sldChg>
      <pc:sldChg chg="del">
        <pc:chgData name="Janice Fernandes" userId="e9756176-d0fb-497d-a3b7-b3f151cdbc82" providerId="ADAL" clId="{261F0FDC-8B19-4D52-A396-4B6C079A497B}" dt="2024-09-05T10:17:24.757" v="1422" actId="2696"/>
        <pc:sldMkLst>
          <pc:docMk/>
          <pc:sldMk cId="1442558212" sldId="778"/>
        </pc:sldMkLst>
      </pc:sldChg>
      <pc:sldChg chg="addSp modSp new mod">
        <pc:chgData name="Janice Fernandes" userId="e9756176-d0fb-497d-a3b7-b3f151cdbc82" providerId="ADAL" clId="{261F0FDC-8B19-4D52-A396-4B6C079A497B}" dt="2024-09-04T08:36:42.689" v="481" actId="20577"/>
        <pc:sldMkLst>
          <pc:docMk/>
          <pc:sldMk cId="569020312" sldId="780"/>
        </pc:sldMkLst>
        <pc:spChg chg="add mod">
          <ac:chgData name="Janice Fernandes" userId="e9756176-d0fb-497d-a3b7-b3f151cdbc82" providerId="ADAL" clId="{261F0FDC-8B19-4D52-A396-4B6C079A497B}" dt="2024-09-04T08:36:42.689" v="481" actId="20577"/>
          <ac:spMkLst>
            <pc:docMk/>
            <pc:sldMk cId="569020312" sldId="780"/>
            <ac:spMk id="3" creationId="{F2EFFD67-C07A-F360-D8CD-D5A07B20682A}"/>
          </ac:spMkLst>
        </pc:spChg>
        <pc:spChg chg="add mod">
          <ac:chgData name="Janice Fernandes" userId="e9756176-d0fb-497d-a3b7-b3f151cdbc82" providerId="ADAL" clId="{261F0FDC-8B19-4D52-A396-4B6C079A497B}" dt="2024-09-03T15:42:13.431" v="188" actId="1076"/>
          <ac:spMkLst>
            <pc:docMk/>
            <pc:sldMk cId="569020312" sldId="780"/>
            <ac:spMk id="5" creationId="{B60CE838-0CA4-51EB-2A54-A1C9B60F5900}"/>
          </ac:spMkLst>
        </pc:spChg>
      </pc:sldChg>
      <pc:sldChg chg="add">
        <pc:chgData name="Janice Fernandes" userId="e9756176-d0fb-497d-a3b7-b3f151cdbc82" providerId="ADAL" clId="{261F0FDC-8B19-4D52-A396-4B6C079A497B}" dt="2024-09-04T08:27:00.855" v="327" actId="2890"/>
        <pc:sldMkLst>
          <pc:docMk/>
          <pc:sldMk cId="1331003940" sldId="781"/>
        </pc:sldMkLst>
      </pc:sldChg>
      <pc:sldChg chg="addSp delSp modSp add mod">
        <pc:chgData name="Janice Fernandes" userId="e9756176-d0fb-497d-a3b7-b3f151cdbc82" providerId="ADAL" clId="{261F0FDC-8B19-4D52-A396-4B6C079A497B}" dt="2024-09-05T10:31:39.369" v="1459" actId="6549"/>
        <pc:sldMkLst>
          <pc:docMk/>
          <pc:sldMk cId="3045703697" sldId="782"/>
        </pc:sldMkLst>
        <pc:spChg chg="add mod">
          <ac:chgData name="Janice Fernandes" userId="e9756176-d0fb-497d-a3b7-b3f151cdbc82" providerId="ADAL" clId="{261F0FDC-8B19-4D52-A396-4B6C079A497B}" dt="2024-09-04T09:08:01.361" v="1396" actId="1076"/>
          <ac:spMkLst>
            <pc:docMk/>
            <pc:sldMk cId="3045703697" sldId="782"/>
            <ac:spMk id="3" creationId="{CBEE211B-A5AD-166F-31C3-A102110045CE}"/>
          </ac:spMkLst>
        </pc:spChg>
        <pc:spChg chg="add del mod">
          <ac:chgData name="Janice Fernandes" userId="e9756176-d0fb-497d-a3b7-b3f151cdbc82" providerId="ADAL" clId="{261F0FDC-8B19-4D52-A396-4B6C079A497B}" dt="2024-09-04T09:06:57.588" v="1386" actId="478"/>
          <ac:spMkLst>
            <pc:docMk/>
            <pc:sldMk cId="3045703697" sldId="782"/>
            <ac:spMk id="4" creationId="{6F80BFE9-9539-1556-9DA3-D332647ECAE6}"/>
          </ac:spMkLst>
        </pc:spChg>
        <pc:spChg chg="add mod">
          <ac:chgData name="Janice Fernandes" userId="e9756176-d0fb-497d-a3b7-b3f151cdbc82" providerId="ADAL" clId="{261F0FDC-8B19-4D52-A396-4B6C079A497B}" dt="2024-09-04T09:07:50.428" v="1394" actId="14100"/>
          <ac:spMkLst>
            <pc:docMk/>
            <pc:sldMk cId="3045703697" sldId="782"/>
            <ac:spMk id="7" creationId="{A3219224-D105-100D-EF36-069879A9F593}"/>
          </ac:spMkLst>
        </pc:spChg>
        <pc:spChg chg="mod">
          <ac:chgData name="Janice Fernandes" userId="e9756176-d0fb-497d-a3b7-b3f151cdbc82" providerId="ADAL" clId="{261F0FDC-8B19-4D52-A396-4B6C079A497B}" dt="2024-09-05T10:31:39.369" v="1459" actId="6549"/>
          <ac:spMkLst>
            <pc:docMk/>
            <pc:sldMk cId="3045703697" sldId="782"/>
            <ac:spMk id="8" creationId="{BFAB32CF-A7FB-F19D-1ADD-DC1F3357F168}"/>
          </ac:spMkLst>
        </pc:spChg>
        <pc:picChg chg="del">
          <ac:chgData name="Janice Fernandes" userId="e9756176-d0fb-497d-a3b7-b3f151cdbc82" providerId="ADAL" clId="{261F0FDC-8B19-4D52-A396-4B6C079A497B}" dt="2024-09-04T08:58:18.671" v="927" actId="478"/>
          <ac:picMkLst>
            <pc:docMk/>
            <pc:sldMk cId="3045703697" sldId="782"/>
            <ac:picMk id="5" creationId="{59672E1F-AD29-7F82-DB4E-6EA48FF64F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A20B0-4936-43BA-ACBF-B5B8371947C2}" type="datetimeFigureOut">
              <a:rPr lang="en-GB" smtClean="0"/>
              <a:t>05/09/2024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E4F41-A39F-406B-8A9C-0A287465CB34}" type="slidenum">
              <a:rPr lang="en-GB" smtClean="0"/>
              <a:t>‹#›</a:t>
            </a:fld>
            <a:endParaRPr lang="en-GB"/>
          </a:p>
        </p:txBody>
      </p:sp>
    </p:spTree>
    <p:extLst>
      <p:ext uri="{BB962C8B-B14F-4D97-AF65-F5344CB8AC3E}">
        <p14:creationId xmlns:p14="http://schemas.microsoft.com/office/powerpoint/2010/main" val="210384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ta.ai/ai-powered-research-topic-generator-too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odeornocode.com/generative-ai/ai-tools-for-researc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66A9A6F-AF16-4FB1-B380-67F79430009B}" type="slidenum">
              <a:rPr lang="en-GB" smtClean="0"/>
              <a:t>1</a:t>
            </a:fld>
            <a:endParaRPr lang="en-GB"/>
          </a:p>
        </p:txBody>
      </p:sp>
    </p:spTree>
    <p:extLst>
      <p:ext uri="{BB962C8B-B14F-4D97-AF65-F5344CB8AC3E}">
        <p14:creationId xmlns:p14="http://schemas.microsoft.com/office/powerpoint/2010/main" val="95186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Roboto" panose="02000000000000000000" pitchFamily="2" charset="0"/>
              </a:rPr>
              <a:t>Differences between a Reference List and a Bibliography</a:t>
            </a:r>
          </a:p>
          <a:p>
            <a:pPr algn="l"/>
            <a:endParaRPr lang="en-GB" b="0" i="0" dirty="0">
              <a:solidFill>
                <a:srgbClr val="000000"/>
              </a:solidFill>
              <a:effectLst/>
              <a:latin typeface="Roboto" panose="02000000000000000000" pitchFamily="2" charset="0"/>
            </a:endParaRPr>
          </a:p>
          <a:p>
            <a:pPr algn="just">
              <a:buFont typeface="Arial" panose="020B0604020202020204" pitchFamily="34" charset="0"/>
              <a:buChar char="•"/>
            </a:pPr>
            <a:r>
              <a:rPr lang="en-GB" b="0" i="0" dirty="0">
                <a:solidFill>
                  <a:srgbClr val="333333"/>
                </a:solidFill>
                <a:effectLst/>
                <a:latin typeface="Roboto" panose="02000000000000000000" pitchFamily="2" charset="0"/>
              </a:rPr>
              <a:t>The reference list is an alphabetical list of all the sources that you cited in the text of your assignment. </a:t>
            </a: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a:p>
            <a:pPr algn="just">
              <a:buFont typeface="Arial" panose="020B0604020202020204" pitchFamily="34" charset="0"/>
              <a:buChar char="•"/>
            </a:pPr>
            <a:r>
              <a:rPr lang="en-GB" b="0" i="0" dirty="0">
                <a:solidFill>
                  <a:srgbClr val="333333"/>
                </a:solidFill>
                <a:effectLst/>
                <a:latin typeface="Roboto" panose="02000000000000000000" pitchFamily="2" charset="0"/>
              </a:rPr>
              <a:t>A bibliography is a separate list, presented in the same format as a reference list, however, it includes all the sources you consulted in the preparation of your assignment, not just those you cited. </a:t>
            </a: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762648F6-8367-43DA-9F40-7315A082115A}" type="slidenum">
              <a:rPr lang="en-GB" smtClean="0"/>
              <a:t>3</a:t>
            </a:fld>
            <a:endParaRPr lang="en-GB"/>
          </a:p>
        </p:txBody>
      </p:sp>
      <p:sp>
        <p:nvSpPr>
          <p:cNvPr id="5" name="TextBox 4">
            <a:extLst>
              <a:ext uri="{FF2B5EF4-FFF2-40B4-BE49-F238E27FC236}">
                <a16:creationId xmlns:a16="http://schemas.microsoft.com/office/drawing/2014/main" id="{1DD6A4FE-89CD-4477-A839-2D1B53525676}"/>
              </a:ext>
            </a:extLst>
          </p:cNvPr>
          <p:cNvSpPr txBox="1"/>
          <p:nvPr/>
        </p:nvSpPr>
        <p:spPr>
          <a:xfrm>
            <a:off x="792321" y="6034783"/>
            <a:ext cx="4992994" cy="2308324"/>
          </a:xfrm>
          <a:prstGeom prst="rect">
            <a:avLst/>
          </a:prstGeom>
          <a:noFill/>
        </p:spPr>
        <p:txBody>
          <a:bodyPr wrap="square">
            <a:spAutoFit/>
          </a:bodyPr>
          <a:lstStyle/>
          <a:p>
            <a:pPr>
              <a:buFont typeface="Arial" panose="020B0604020202020204" pitchFamily="34" charset="0"/>
              <a:buNone/>
            </a:pPr>
            <a:r>
              <a:rPr lang="en-GB" sz="2400" dirty="0">
                <a:solidFill>
                  <a:schemeClr val="accent5">
                    <a:lumMod val="50000"/>
                  </a:schemeClr>
                </a:solidFill>
                <a:latin typeface="Arial Narrow" panose="020B0606020202030204" pitchFamily="34" charset="0"/>
                <a:cs typeface="Arial" panose="020B0604020202020204" pitchFamily="34" charset="0"/>
              </a:rPr>
              <a:t>Reference to the source of information used in your research. When you directly quote, paraphrase or summarize the essential elements of someone else's idea in your work, it is followed by an in-text citation.</a:t>
            </a:r>
          </a:p>
        </p:txBody>
      </p:sp>
    </p:spTree>
    <p:extLst>
      <p:ext uri="{BB962C8B-B14F-4D97-AF65-F5344CB8AC3E}">
        <p14:creationId xmlns:p14="http://schemas.microsoft.com/office/powerpoint/2010/main" val="151003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01828"/>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01828"/>
                </a:solidFill>
                <a:effectLst/>
                <a:highlight>
                  <a:srgbClr val="FFFFFF"/>
                </a:highlight>
                <a:latin typeface="Inter"/>
              </a:rPr>
              <a:t>Gemini is an AI chatbot from Google AI that can be used for a variety of research tasks, including finding information, summarizing texts, and generating creative text formats. It can be used for both primary and secondary research and it is great for creating content.</a:t>
            </a:r>
            <a:endParaRPr lang="en-GB" dirty="0"/>
          </a:p>
          <a:p>
            <a:endParaRPr lang="en-GB" dirty="0"/>
          </a:p>
        </p:txBody>
      </p:sp>
      <p:sp>
        <p:nvSpPr>
          <p:cNvPr id="4" name="Slide Number Placeholder 3"/>
          <p:cNvSpPr>
            <a:spLocks noGrp="1"/>
          </p:cNvSpPr>
          <p:nvPr>
            <p:ph type="sldNum" sz="quarter" idx="5"/>
          </p:nvPr>
        </p:nvSpPr>
        <p:spPr/>
        <p:txBody>
          <a:bodyPr/>
          <a:lstStyle/>
          <a:p>
            <a:fld id="{566A9A6F-AF16-4FB1-B380-67F79430009B}" type="slidenum">
              <a:rPr lang="en-GB" smtClean="0"/>
              <a:t>7</a:t>
            </a:fld>
            <a:endParaRPr lang="en-GB"/>
          </a:p>
        </p:txBody>
      </p:sp>
    </p:spTree>
    <p:extLst>
      <p:ext uri="{BB962C8B-B14F-4D97-AF65-F5344CB8AC3E}">
        <p14:creationId xmlns:p14="http://schemas.microsoft.com/office/powerpoint/2010/main" val="375337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9E4F41-A39F-406B-8A9C-0A287465CB34}" type="slidenum">
              <a:rPr lang="en-GB" smtClean="0"/>
              <a:t>19</a:t>
            </a:fld>
            <a:endParaRPr lang="en-GB"/>
          </a:p>
        </p:txBody>
      </p:sp>
    </p:spTree>
    <p:extLst>
      <p:ext uri="{BB962C8B-B14F-4D97-AF65-F5344CB8AC3E}">
        <p14:creationId xmlns:p14="http://schemas.microsoft.com/office/powerpoint/2010/main" val="1781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11111"/>
                </a:solidFill>
                <a:effectLst/>
                <a:highlight>
                  <a:srgbClr val="F9F9F9"/>
                </a:highlight>
                <a:latin typeface="-apple-system"/>
              </a:rPr>
              <a:t>Here are some </a:t>
            </a:r>
            <a:r>
              <a:rPr lang="en-GB" b="1" i="0" dirty="0">
                <a:solidFill>
                  <a:srgbClr val="111111"/>
                </a:solidFill>
                <a:effectLst/>
                <a:highlight>
                  <a:srgbClr val="F9F9F9"/>
                </a:highlight>
                <a:latin typeface="-apple-system"/>
              </a:rPr>
              <a:t>AI-powered tools</a:t>
            </a:r>
            <a:r>
              <a:rPr lang="en-GB" b="0" i="0" dirty="0">
                <a:solidFill>
                  <a:srgbClr val="111111"/>
                </a:solidFill>
                <a:effectLst/>
                <a:highlight>
                  <a:srgbClr val="F9F9F9"/>
                </a:highlight>
                <a:latin typeface="-apple-system"/>
              </a:rPr>
              <a:t> that can assist you in selecting a research topic:</a:t>
            </a:r>
          </a:p>
          <a:p>
            <a:pPr algn="l">
              <a:buFont typeface="+mj-lt"/>
              <a:buAutoNum type="arabicPeriod"/>
            </a:pPr>
            <a:r>
              <a:rPr lang="en-GB" b="1" i="0" dirty="0">
                <a:solidFill>
                  <a:srgbClr val="111111"/>
                </a:solidFill>
                <a:effectLst/>
                <a:highlight>
                  <a:srgbClr val="F9F9F9"/>
                </a:highlight>
                <a:latin typeface="-apple-system"/>
              </a:rPr>
              <a:t>Texta.ai</a:t>
            </a:r>
            <a:r>
              <a:rPr lang="en-GB" b="0" i="0" dirty="0">
                <a:solidFill>
                  <a:srgbClr val="111111"/>
                </a:solidFill>
                <a:effectLst/>
                <a:highlight>
                  <a:srgbClr val="F9F9F9"/>
                </a:highlight>
                <a:latin typeface="-apple-system"/>
              </a:rPr>
              <a:t>: This student-focused article generator uses cutting-edge AI and natural language technology to find and create relevant research for your topic in seconds. </a:t>
            </a:r>
            <a:r>
              <a:rPr lang="en-GB" b="0" i="0" dirty="0">
                <a:solidFill>
                  <a:srgbClr val="111111"/>
                </a:solidFill>
                <a:effectLst/>
                <a:highlight>
                  <a:srgbClr val="F9F9F9"/>
                </a:highlight>
                <a:latin typeface="-apple-system"/>
                <a:hlinkClick r:id="rId3"/>
              </a:rPr>
              <a:t>It’s a great way to say goodbye to endless hours of research</a:t>
            </a:r>
            <a:r>
              <a:rPr lang="en-GB" b="0" i="0" baseline="30000" dirty="0">
                <a:solidFill>
                  <a:srgbClr val="111111"/>
                </a:solidFill>
                <a:effectLst/>
                <a:highlight>
                  <a:srgbClr val="F9F9F9"/>
                </a:highlight>
                <a:latin typeface="-apple-system"/>
                <a:hlinkClick r:id="rId3"/>
              </a:rPr>
              <a:t>1</a:t>
            </a:r>
            <a:r>
              <a:rPr lang="en-GB" b="0" i="0" dirty="0">
                <a:solidFill>
                  <a:srgbClr val="111111"/>
                </a:solidFill>
                <a:effectLst/>
                <a:highlight>
                  <a:srgbClr val="F9F9F9"/>
                </a:highlight>
                <a:latin typeface="-apple-system"/>
              </a:rPr>
              <a:t>.</a:t>
            </a:r>
          </a:p>
          <a:p>
            <a:pPr algn="l">
              <a:buFont typeface="+mj-lt"/>
              <a:buAutoNum type="arabicPeriod"/>
            </a:pPr>
            <a:r>
              <a:rPr lang="en-GB" b="1" i="0" dirty="0">
                <a:solidFill>
                  <a:srgbClr val="111111"/>
                </a:solidFill>
                <a:effectLst/>
                <a:highlight>
                  <a:srgbClr val="F9F9F9"/>
                </a:highlight>
                <a:latin typeface="-apple-system"/>
                <a:hlinkClick r:id="rId4"/>
              </a:rPr>
              <a:t>Gemini</a:t>
            </a:r>
            <a:r>
              <a:rPr lang="en-GB" b="0" i="0" dirty="0">
                <a:solidFill>
                  <a:srgbClr val="111111"/>
                </a:solidFill>
                <a:effectLst/>
                <a:highlight>
                  <a:srgbClr val="F9F9F9"/>
                </a:highlight>
                <a:latin typeface="-apple-system"/>
                <a:hlinkClick r:id="rId4"/>
              </a:rPr>
              <a:t>: An AI chatbot from Google AI that can be used for various research tasks, including finding information, summarizing texts, and generating creative content</a:t>
            </a:r>
            <a:r>
              <a:rPr lang="en-GB" b="0" i="0" baseline="30000" dirty="0">
                <a:solidFill>
                  <a:srgbClr val="111111"/>
                </a:solidFill>
                <a:effectLst/>
                <a:highlight>
                  <a:srgbClr val="F9F9F9"/>
                </a:highlight>
                <a:latin typeface="-apple-system"/>
                <a:hlinkClick r:id="rId4"/>
              </a:rPr>
              <a:t>2</a:t>
            </a:r>
            <a:r>
              <a:rPr lang="en-GB" b="0" i="0" dirty="0">
                <a:solidFill>
                  <a:srgbClr val="111111"/>
                </a:solidFill>
                <a:effectLst/>
                <a:highlight>
                  <a:srgbClr val="F9F9F9"/>
                </a:highlight>
                <a:latin typeface="-apple-system"/>
              </a:rPr>
              <a:t>.</a:t>
            </a:r>
          </a:p>
          <a:p>
            <a:pPr algn="l">
              <a:buFont typeface="+mj-lt"/>
              <a:buAutoNum type="arabicPeriod"/>
            </a:pPr>
            <a:r>
              <a:rPr lang="en-GB" b="1" i="0" dirty="0">
                <a:solidFill>
                  <a:srgbClr val="111111"/>
                </a:solidFill>
                <a:effectLst/>
                <a:highlight>
                  <a:srgbClr val="F9F9F9"/>
                </a:highlight>
                <a:latin typeface="-apple-system"/>
                <a:hlinkClick r:id="rId4"/>
              </a:rPr>
              <a:t>Consensus</a:t>
            </a:r>
            <a:r>
              <a:rPr lang="en-GB" b="0" i="0" dirty="0">
                <a:solidFill>
                  <a:srgbClr val="111111"/>
                </a:solidFill>
                <a:effectLst/>
                <a:highlight>
                  <a:srgbClr val="F9F9F9"/>
                </a:highlight>
                <a:latin typeface="-apple-system"/>
                <a:hlinkClick r:id="rId4"/>
              </a:rPr>
              <a:t>: An AI-powered research tool designed to help you find and understand scientific research papers</a:t>
            </a:r>
            <a:r>
              <a:rPr lang="en-GB" b="0" i="0" baseline="30000" dirty="0">
                <a:solidFill>
                  <a:srgbClr val="111111"/>
                </a:solidFill>
                <a:effectLst/>
                <a:highlight>
                  <a:srgbClr val="F9F9F9"/>
                </a:highlight>
                <a:latin typeface="-apple-system"/>
                <a:hlinkClick r:id="rId4"/>
              </a:rPr>
              <a:t>2</a:t>
            </a:r>
            <a:r>
              <a:rPr lang="en-GB" b="0" i="0" dirty="0">
                <a:solidFill>
                  <a:srgbClr val="111111"/>
                </a:solidFill>
                <a:effectLst/>
                <a:highlight>
                  <a:srgbClr val="F9F9F9"/>
                </a:highlight>
                <a:latin typeface="-apple-system"/>
              </a:rPr>
              <a:t>.</a:t>
            </a:r>
          </a:p>
          <a:p>
            <a:pPr algn="l">
              <a:buFont typeface="+mj-lt"/>
              <a:buAutoNum type="arabicPeriod"/>
            </a:pPr>
            <a:r>
              <a:rPr lang="en-GB" b="1" i="0" dirty="0">
                <a:solidFill>
                  <a:srgbClr val="111111"/>
                </a:solidFill>
                <a:effectLst/>
                <a:highlight>
                  <a:srgbClr val="F9F9F9"/>
                </a:highlight>
                <a:latin typeface="-apple-system"/>
                <a:hlinkClick r:id="rId3"/>
              </a:rPr>
              <a:t>Scite.AI</a:t>
            </a:r>
            <a:r>
              <a:rPr lang="en-GB" b="0" i="0" dirty="0">
                <a:solidFill>
                  <a:srgbClr val="111111"/>
                </a:solidFill>
                <a:effectLst/>
                <a:highlight>
                  <a:srgbClr val="F9F9F9"/>
                </a:highlight>
                <a:latin typeface="-apple-system"/>
                <a:hlinkClick r:id="rId3"/>
              </a:rPr>
              <a:t>: A platform that provides context-aware citation analysis for scientific articles</a:t>
            </a:r>
            <a:r>
              <a:rPr lang="en-GB" b="0" i="0" baseline="30000" dirty="0">
                <a:solidFill>
                  <a:srgbClr val="111111"/>
                </a:solidFill>
                <a:effectLst/>
                <a:highlight>
                  <a:srgbClr val="F9F9F9"/>
                </a:highlight>
                <a:latin typeface="-apple-system"/>
                <a:hlinkClick r:id="rId4"/>
              </a:rPr>
              <a:t>2</a:t>
            </a:r>
            <a:r>
              <a:rPr lang="en-GB" b="0" i="0" dirty="0">
                <a:solidFill>
                  <a:srgbClr val="111111"/>
                </a:solidFill>
                <a:effectLst/>
                <a:highlight>
                  <a:srgbClr val="F9F9F9"/>
                </a:highlight>
                <a:latin typeface="-apple-system"/>
              </a:rPr>
              <a:t>.</a:t>
            </a:r>
          </a:p>
          <a:p>
            <a:pPr algn="l">
              <a:buFont typeface="+mj-lt"/>
              <a:buAutoNum type="arabicPeriod"/>
            </a:pPr>
            <a:r>
              <a:rPr lang="en-GB" b="1" i="0" dirty="0">
                <a:solidFill>
                  <a:srgbClr val="111111"/>
                </a:solidFill>
                <a:effectLst/>
                <a:highlight>
                  <a:srgbClr val="F9F9F9"/>
                </a:highlight>
                <a:latin typeface="-apple-system"/>
                <a:hlinkClick r:id="rId3"/>
              </a:rPr>
              <a:t>GPT4All</a:t>
            </a:r>
            <a:r>
              <a:rPr lang="en-GB" b="0" i="0" dirty="0">
                <a:solidFill>
                  <a:srgbClr val="111111"/>
                </a:solidFill>
                <a:effectLst/>
                <a:highlight>
                  <a:srgbClr val="F9F9F9"/>
                </a:highlight>
                <a:latin typeface="-apple-system"/>
                <a:hlinkClick r:id="rId3"/>
              </a:rPr>
              <a:t>: Leverage the power of GPT-4 language models for generating text, answering questions, and more</a:t>
            </a:r>
            <a:r>
              <a:rPr lang="en-GB" b="0" i="0" baseline="30000" dirty="0">
                <a:solidFill>
                  <a:srgbClr val="111111"/>
                </a:solidFill>
                <a:effectLst/>
                <a:highlight>
                  <a:srgbClr val="F9F9F9"/>
                </a:highlight>
                <a:latin typeface="-apple-system"/>
                <a:hlinkClick r:id="rId4"/>
              </a:rPr>
              <a:t>2</a:t>
            </a:r>
            <a:r>
              <a:rPr lang="en-GB" b="0" i="0" dirty="0">
                <a:solidFill>
                  <a:srgbClr val="111111"/>
                </a:solidFill>
                <a:effectLst/>
                <a:highlight>
                  <a:srgbClr val="F9F9F9"/>
                </a:highlight>
                <a:latin typeface="-apple-system"/>
              </a:rPr>
              <a:t>.</a:t>
            </a:r>
          </a:p>
          <a:p>
            <a:pPr algn="l">
              <a:buFont typeface="+mj-lt"/>
              <a:buAutoNum type="arabicPeriod"/>
            </a:pPr>
            <a:r>
              <a:rPr lang="en-GB" b="1" i="0" dirty="0" err="1">
                <a:solidFill>
                  <a:srgbClr val="111111"/>
                </a:solidFill>
                <a:effectLst/>
                <a:highlight>
                  <a:srgbClr val="F9F9F9"/>
                </a:highlight>
                <a:latin typeface="-apple-system"/>
                <a:hlinkClick r:id="rId3"/>
              </a:rPr>
              <a:t>AsReview</a:t>
            </a:r>
            <a:r>
              <a:rPr lang="en-GB" b="0" i="0" dirty="0">
                <a:solidFill>
                  <a:srgbClr val="111111"/>
                </a:solidFill>
                <a:effectLst/>
                <a:highlight>
                  <a:srgbClr val="F9F9F9"/>
                </a:highlight>
                <a:latin typeface="-apple-system"/>
                <a:hlinkClick r:id="rId3"/>
              </a:rPr>
              <a:t>: An AI tool for systematic literature reviews that helps you efficiently screen and select relevant research articles</a:t>
            </a:r>
            <a:r>
              <a:rPr lang="en-GB" b="0" i="0" baseline="30000" dirty="0">
                <a:solidFill>
                  <a:srgbClr val="111111"/>
                </a:solidFill>
                <a:effectLst/>
                <a:highlight>
                  <a:srgbClr val="F9F9F9"/>
                </a:highlight>
                <a:latin typeface="-apple-system"/>
                <a:hlinkClick r:id="rId4"/>
              </a:rPr>
              <a:t>2</a:t>
            </a:r>
            <a:r>
              <a:rPr lang="en-GB" b="0" i="0" dirty="0">
                <a:solidFill>
                  <a:srgbClr val="111111"/>
                </a:solidFill>
                <a:effectLst/>
                <a:highlight>
                  <a:srgbClr val="F9F9F9"/>
                </a:highlight>
                <a:latin typeface="-apple-system"/>
              </a:rPr>
              <a:t>.</a:t>
            </a:r>
          </a:p>
          <a:p>
            <a:pPr algn="l">
              <a:buFont typeface="+mj-lt"/>
              <a:buAutoNum type="arabicPeriod"/>
            </a:pPr>
            <a:r>
              <a:rPr lang="en-GB" b="1" i="0" dirty="0" err="1">
                <a:solidFill>
                  <a:srgbClr val="111111"/>
                </a:solidFill>
                <a:effectLst/>
                <a:highlight>
                  <a:srgbClr val="F9F9F9"/>
                </a:highlight>
                <a:latin typeface="-apple-system"/>
                <a:hlinkClick r:id="rId3"/>
              </a:rPr>
              <a:t>DeepL</a:t>
            </a:r>
            <a:r>
              <a:rPr lang="en-GB" b="0" i="0" dirty="0">
                <a:solidFill>
                  <a:srgbClr val="111111"/>
                </a:solidFill>
                <a:effectLst/>
                <a:highlight>
                  <a:srgbClr val="F9F9F9"/>
                </a:highlight>
                <a:latin typeface="-apple-system"/>
                <a:hlinkClick r:id="rId3"/>
              </a:rPr>
              <a:t>: While primarily known for translation, </a:t>
            </a:r>
            <a:r>
              <a:rPr lang="en-GB" b="0" i="0" dirty="0" err="1">
                <a:solidFill>
                  <a:srgbClr val="111111"/>
                </a:solidFill>
                <a:effectLst/>
                <a:highlight>
                  <a:srgbClr val="F9F9F9"/>
                </a:highlight>
                <a:latin typeface="-apple-system"/>
                <a:hlinkClick r:id="rId3"/>
              </a:rPr>
              <a:t>DeepL’s</a:t>
            </a:r>
            <a:r>
              <a:rPr lang="en-GB" b="0" i="0" dirty="0">
                <a:solidFill>
                  <a:srgbClr val="111111"/>
                </a:solidFill>
                <a:effectLst/>
                <a:highlight>
                  <a:srgbClr val="F9F9F9"/>
                </a:highlight>
                <a:latin typeface="-apple-system"/>
                <a:hlinkClick r:id="rId3"/>
              </a:rPr>
              <a:t> language models can also assist in generating content and understanding complex texts</a:t>
            </a:r>
            <a:r>
              <a:rPr lang="en-GB" b="0" i="0" baseline="30000" dirty="0">
                <a:solidFill>
                  <a:srgbClr val="111111"/>
                </a:solidFill>
                <a:effectLst/>
                <a:highlight>
                  <a:srgbClr val="F9F9F9"/>
                </a:highlight>
                <a:latin typeface="-apple-system"/>
                <a:hlinkClick r:id="rId4"/>
              </a:rPr>
              <a:t>2</a:t>
            </a:r>
            <a:r>
              <a:rPr lang="en-GB" b="0" i="0" dirty="0">
                <a:solidFill>
                  <a:srgbClr val="111111"/>
                </a:solidFill>
                <a:effectLst/>
                <a:highlight>
                  <a:srgbClr val="F9F9F9"/>
                </a:highlight>
                <a:latin typeface="-apple-system"/>
              </a:rPr>
              <a:t>.</a:t>
            </a:r>
          </a:p>
          <a:p>
            <a:pPr algn="l">
              <a:buFont typeface="+mj-lt"/>
              <a:buAutoNum type="arabicPeriod"/>
            </a:pPr>
            <a:r>
              <a:rPr lang="en-GB" b="1" i="0" dirty="0" err="1">
                <a:solidFill>
                  <a:srgbClr val="111111"/>
                </a:solidFill>
                <a:effectLst/>
                <a:highlight>
                  <a:srgbClr val="F9F9F9"/>
                </a:highlight>
                <a:latin typeface="-apple-system"/>
                <a:hlinkClick r:id="rId4"/>
              </a:rPr>
              <a:t>Humata</a:t>
            </a:r>
            <a:r>
              <a:rPr lang="en-GB" b="0" i="0" dirty="0">
                <a:solidFill>
                  <a:srgbClr val="111111"/>
                </a:solidFill>
                <a:effectLst/>
                <a:highlight>
                  <a:srgbClr val="F9F9F9"/>
                </a:highlight>
                <a:latin typeface="-apple-system"/>
                <a:hlinkClick r:id="rId4"/>
              </a:rPr>
              <a:t>: An AI tool that can summarize various types of content, making it useful for research purposes</a:t>
            </a:r>
            <a:r>
              <a:rPr lang="en-GB" b="0" i="0" baseline="30000" dirty="0">
                <a:solidFill>
                  <a:srgbClr val="111111"/>
                </a:solidFill>
                <a:effectLst/>
                <a:highlight>
                  <a:srgbClr val="F9F9F9"/>
                </a:highlight>
                <a:latin typeface="-apple-system"/>
                <a:hlinkClick r:id="rId4"/>
              </a:rPr>
              <a:t>2</a:t>
            </a:r>
            <a:r>
              <a:rPr lang="en-GB" b="0" i="0" dirty="0">
                <a:solidFill>
                  <a:srgbClr val="111111"/>
                </a:solidFill>
                <a:effectLst/>
                <a:highlight>
                  <a:srgbClr val="F9F9F9"/>
                </a:highlight>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01828"/>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01828"/>
                </a:solidFill>
                <a:effectLst/>
                <a:highlight>
                  <a:srgbClr val="FFFFFF"/>
                </a:highlight>
                <a:latin typeface="Inter"/>
              </a:rPr>
              <a:t>Gemini is an AI chatbot from Google AI that can be used for a variety of research tasks, including finding information, summarizing texts, and generating creative text formats. It can be used for both primary and secondary research and it is great for creating content.</a:t>
            </a:r>
            <a:endParaRPr lang="en-GB" dirty="0"/>
          </a:p>
          <a:p>
            <a:endParaRPr lang="en-GB" dirty="0"/>
          </a:p>
        </p:txBody>
      </p:sp>
      <p:sp>
        <p:nvSpPr>
          <p:cNvPr id="4" name="Slide Number Placeholder 3"/>
          <p:cNvSpPr>
            <a:spLocks noGrp="1"/>
          </p:cNvSpPr>
          <p:nvPr>
            <p:ph type="sldNum" sz="quarter" idx="5"/>
          </p:nvPr>
        </p:nvSpPr>
        <p:spPr/>
        <p:txBody>
          <a:bodyPr/>
          <a:lstStyle/>
          <a:p>
            <a:fld id="{566A9A6F-AF16-4FB1-B380-67F79430009B}" type="slidenum">
              <a:rPr lang="en-GB" smtClean="0"/>
              <a:t>35</a:t>
            </a:fld>
            <a:endParaRPr lang="en-GB"/>
          </a:p>
        </p:txBody>
      </p:sp>
    </p:spTree>
    <p:extLst>
      <p:ext uri="{BB962C8B-B14F-4D97-AF65-F5344CB8AC3E}">
        <p14:creationId xmlns:p14="http://schemas.microsoft.com/office/powerpoint/2010/main" val="28660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a:solidFill>
                  <a:schemeClr val="tx1"/>
                </a:solidFill>
                <a:latin typeface="+mn-lt"/>
                <a:ea typeface="+mn-ea"/>
                <a:cs typeface="+mn-cs"/>
              </a:rPr>
              <a:t>Magazines</a:t>
            </a:r>
          </a:p>
          <a:p>
            <a:r>
              <a:rPr lang="en-GB" sz="1200" b="0" i="0" kern="1200">
                <a:solidFill>
                  <a:schemeClr val="tx1"/>
                </a:solidFill>
                <a:latin typeface="+mn-lt"/>
                <a:ea typeface="+mn-ea"/>
                <a:cs typeface="+mn-cs"/>
              </a:rPr>
              <a:t>Magazines publish articles on topics of popular interest and current events. The articles are written by journalists and are for the general public.</a:t>
            </a:r>
          </a:p>
          <a:p>
            <a:r>
              <a:rPr lang="en-GB" sz="1200" b="0" i="0" kern="1200">
                <a:solidFill>
                  <a:schemeClr val="tx1"/>
                </a:solidFill>
                <a:latin typeface="+mn-lt"/>
                <a:ea typeface="+mn-ea"/>
                <a:cs typeface="+mn-cs"/>
              </a:rPr>
              <a:t>Magazines, like journals and newspapers, are called "periodicals" because they are published at regular intervals throughout the year. You can find print magazines at newsstands and in libraries. Some are now available on the Web as electronic magazines.</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4D249-26AD-4187-850D-BF73810713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62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5D15-1373-6CE1-1411-206C44DE62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1784F7E-E9B1-A747-DA39-357C9C010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B180DE7-A6C6-2675-374F-1DE8BA00D676}"/>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5" name="Footer Placeholder 4">
            <a:extLst>
              <a:ext uri="{FF2B5EF4-FFF2-40B4-BE49-F238E27FC236}">
                <a16:creationId xmlns:a16="http://schemas.microsoft.com/office/drawing/2014/main" id="{DEE5D6B7-98E2-B7C7-A1DF-F6BF7B11B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4A7E2-38B8-36C5-EA25-0C87E1BC7E2D}"/>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379732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F0E7-21A9-7889-D40A-EA67ADD13A0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D0E0515-8FA2-FCF2-FA27-D16466EDBD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97C699-877B-7EBB-F74D-0DC41D011DC6}"/>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5" name="Footer Placeholder 4">
            <a:extLst>
              <a:ext uri="{FF2B5EF4-FFF2-40B4-BE49-F238E27FC236}">
                <a16:creationId xmlns:a16="http://schemas.microsoft.com/office/drawing/2014/main" id="{F5DE6AAA-730B-E71E-B94F-41E6C18B0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FDB64-0B02-BC68-DC78-D18DFDE13DF8}"/>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240742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E19BF-16E1-7B03-2501-643178FE68C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5B145E8-352F-E667-D91D-78A94432B9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707169-389C-2774-F07A-6EE019E41C3D}"/>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5" name="Footer Placeholder 4">
            <a:extLst>
              <a:ext uri="{FF2B5EF4-FFF2-40B4-BE49-F238E27FC236}">
                <a16:creationId xmlns:a16="http://schemas.microsoft.com/office/drawing/2014/main" id="{55627991-F841-C5C2-FAEC-557BF0E53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94F66-EAEB-36F7-0A0F-782B3F49D04A}"/>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50713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6E6F-F452-67FD-DD9D-1F1DE1CD2C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E6DD2F-3033-5123-DC6D-2C16719395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9CD166-81F7-39E3-6E95-5A247028AEFE}"/>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5" name="Footer Placeholder 4">
            <a:extLst>
              <a:ext uri="{FF2B5EF4-FFF2-40B4-BE49-F238E27FC236}">
                <a16:creationId xmlns:a16="http://schemas.microsoft.com/office/drawing/2014/main" id="{4DA92147-6BAA-47DD-5008-7342956DEC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53A61-17D7-B62C-8C0E-DD93995AE10D}"/>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74265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D245-2A1A-B8D4-98DD-118AED1335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57A4441-8640-C4BE-752A-E6C490677C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8903A3-45FA-0DCD-9D86-6E7C221375E0}"/>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5" name="Footer Placeholder 4">
            <a:extLst>
              <a:ext uri="{FF2B5EF4-FFF2-40B4-BE49-F238E27FC236}">
                <a16:creationId xmlns:a16="http://schemas.microsoft.com/office/drawing/2014/main" id="{2877D445-B95E-A3DC-360D-D2F378DCC2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5D5DD0-C530-8B1F-B0C2-9FE61370ED78}"/>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43880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1538-9D96-5C99-3544-F0B2CA3E513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971B751-270C-42CD-2738-7A791D7062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D165C65-ED36-0B29-D13C-1ADB930EC3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DEFB174-421C-27EF-C674-A85D9416E735}"/>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6" name="Footer Placeholder 5">
            <a:extLst>
              <a:ext uri="{FF2B5EF4-FFF2-40B4-BE49-F238E27FC236}">
                <a16:creationId xmlns:a16="http://schemas.microsoft.com/office/drawing/2014/main" id="{D3653CE1-CB3A-CFCB-23EC-03CD117528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6E5DB8-0287-BC47-04AC-7790434FAFC5}"/>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125241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8834-0761-B5C6-56C8-47949FE5C21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7A551D-F0DD-382F-51B8-FFFEC7087F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20981E-F152-C3B2-E563-732146174F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337F630-94AF-0ED3-5506-5D0C84BBC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A04CD3-FB19-7C67-7845-B3A9084368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74F0A00-5B12-F285-C0DA-5883BE296F81}"/>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8" name="Footer Placeholder 7">
            <a:extLst>
              <a:ext uri="{FF2B5EF4-FFF2-40B4-BE49-F238E27FC236}">
                <a16:creationId xmlns:a16="http://schemas.microsoft.com/office/drawing/2014/main" id="{48BADB92-6557-AC2A-5881-56A280EEB0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E2AD8D-4854-C2BF-EE7B-F15B439B9733}"/>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46519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C29F-FA63-250D-34B6-A25A32ED88D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646E064-289B-33D6-64DC-CCEEF1393891}"/>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4" name="Footer Placeholder 3">
            <a:extLst>
              <a:ext uri="{FF2B5EF4-FFF2-40B4-BE49-F238E27FC236}">
                <a16:creationId xmlns:a16="http://schemas.microsoft.com/office/drawing/2014/main" id="{4881666E-0F08-41FB-80DA-0C5102DB10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51D923-AFCE-A13E-22C2-F6693CE5E168}"/>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418292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C62E5-13B3-97E7-51E0-2CEEFCF788F7}"/>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3" name="Footer Placeholder 2">
            <a:extLst>
              <a:ext uri="{FF2B5EF4-FFF2-40B4-BE49-F238E27FC236}">
                <a16:creationId xmlns:a16="http://schemas.microsoft.com/office/drawing/2014/main" id="{71B02628-6060-B006-2DD0-2BB8D3B473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5A6501-FD55-FB2A-E495-2AFD66EACCD6}"/>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339604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769F-AD89-B879-E2F1-CC414C1EFB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EC88CE-D60F-D020-7278-F75C43654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105D13C-A0B8-5F77-CF07-CDE4BAA3D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FADCF4-21BA-2983-ECAA-C6A5364CB418}"/>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6" name="Footer Placeholder 5">
            <a:extLst>
              <a:ext uri="{FF2B5EF4-FFF2-40B4-BE49-F238E27FC236}">
                <a16:creationId xmlns:a16="http://schemas.microsoft.com/office/drawing/2014/main" id="{93542742-E71F-9E14-7937-B6C000EC80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051049-1F49-A40A-3486-586C42A9CF48}"/>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356082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6A9E-0FA9-2C68-B634-BC3BF20348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35A17C4-B5F4-E668-A08E-CCF976036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C637DA-C723-E7A9-3A3F-D6AF8B37A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4EF598-4B61-479F-2D34-8196DDEE5CDF}"/>
              </a:ext>
            </a:extLst>
          </p:cNvPr>
          <p:cNvSpPr>
            <a:spLocks noGrp="1"/>
          </p:cNvSpPr>
          <p:nvPr>
            <p:ph type="dt" sz="half" idx="10"/>
          </p:nvPr>
        </p:nvSpPr>
        <p:spPr/>
        <p:txBody>
          <a:bodyPr/>
          <a:lstStyle/>
          <a:p>
            <a:fld id="{C8F55113-EEE8-4764-8253-267C3F450FA7}" type="datetimeFigureOut">
              <a:rPr lang="en-GB" smtClean="0"/>
              <a:t>05/09/2024</a:t>
            </a:fld>
            <a:endParaRPr lang="en-GB"/>
          </a:p>
        </p:txBody>
      </p:sp>
      <p:sp>
        <p:nvSpPr>
          <p:cNvPr id="6" name="Footer Placeholder 5">
            <a:extLst>
              <a:ext uri="{FF2B5EF4-FFF2-40B4-BE49-F238E27FC236}">
                <a16:creationId xmlns:a16="http://schemas.microsoft.com/office/drawing/2014/main" id="{A4DB4275-E7A8-1F49-0323-8092CCBB06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523E7D-5C17-6D38-DFFB-1F09B78735EE}"/>
              </a:ext>
            </a:extLst>
          </p:cNvPr>
          <p:cNvSpPr>
            <a:spLocks noGrp="1"/>
          </p:cNvSpPr>
          <p:nvPr>
            <p:ph type="sldNum" sz="quarter" idx="12"/>
          </p:nvPr>
        </p:nvSpPr>
        <p:spPr/>
        <p:txBody>
          <a:bodyPr/>
          <a:lstStyle/>
          <a:p>
            <a:fld id="{74447E40-824C-4755-ACAA-FFE9718F83BE}" type="slidenum">
              <a:rPr lang="en-GB" smtClean="0"/>
              <a:t>‹#›</a:t>
            </a:fld>
            <a:endParaRPr lang="en-GB"/>
          </a:p>
        </p:txBody>
      </p:sp>
    </p:spTree>
    <p:extLst>
      <p:ext uri="{BB962C8B-B14F-4D97-AF65-F5344CB8AC3E}">
        <p14:creationId xmlns:p14="http://schemas.microsoft.com/office/powerpoint/2010/main" val="63857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9403C-3293-9BE0-572F-EB4B3A0F5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7366926-7475-DD60-0FC5-94E515AD7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266005-CA76-9238-0FD4-625E0B1D1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F55113-EEE8-4764-8253-267C3F450FA7}" type="datetimeFigureOut">
              <a:rPr lang="en-GB" smtClean="0"/>
              <a:t>05/09/2024</a:t>
            </a:fld>
            <a:endParaRPr lang="en-GB"/>
          </a:p>
        </p:txBody>
      </p:sp>
      <p:sp>
        <p:nvSpPr>
          <p:cNvPr id="5" name="Footer Placeholder 4">
            <a:extLst>
              <a:ext uri="{FF2B5EF4-FFF2-40B4-BE49-F238E27FC236}">
                <a16:creationId xmlns:a16="http://schemas.microsoft.com/office/drawing/2014/main" id="{E0B50209-AAD9-5375-563C-A15718EB5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6C176B1-F64C-FE61-0761-D479D9495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447E40-824C-4755-ACAA-FFE9718F83BE}" type="slidenum">
              <a:rPr lang="en-GB" smtClean="0"/>
              <a:t>‹#›</a:t>
            </a:fld>
            <a:endParaRPr lang="en-GB"/>
          </a:p>
        </p:txBody>
      </p:sp>
    </p:spTree>
    <p:extLst>
      <p:ext uri="{BB962C8B-B14F-4D97-AF65-F5344CB8AC3E}">
        <p14:creationId xmlns:p14="http://schemas.microsoft.com/office/powerpoint/2010/main" val="130660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s://www.humata.a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reepik.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hyperlink" Target="https://app.presentations.ai/"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ur01.safelinks.protection.outlook.com/?url=https%3A%2F%2Fwww.uwl.ac.uk%2Fcurrent-students%2Fsupport-students%2Fstudy-support%2Fartificial-intelligence%23%3A~%3Atext%3DSubmitting%2520work%2520generated%2520by%2520an%2Ceven%2520withdrawal%2520from%2520the%2520course.&amp;data=05%7C02%7Cjanice.fernandes%40uwl.ac.uk%7Ceca90e866fa44de53f2408dcc90666ca%7Cb0abd1ed496642749f1959dd663e81f5%7C0%7C0%7C638606276526784590%7CUnknown%7CTWFpbGZsb3d8eyJWIjoiMC4wLjAwMDAiLCJQIjoiV2luMzIiLCJBTiI6Ik1haWwiLCJXVCI6Mn0%3D%7C0%7C%7C%7C&amp;sdata=2yM0HeK3IlCP%2FKJprr86eQEy79ZlNqJr56AVABKqBIQ%3D&amp;reserved=0" TargetMode="External"/><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hyperlink" Target="https://eur01.safelinks.protection.outlook.com/?url=https%3A%2F%2Fwww.uwl.ac.uk%2Fabout-us%2Fpolicies-and-regulations%2Ffair-access-to-assessment-policy%23assessment&amp;data=05%7C02%7Cjanice.fernandes%40uwl.ac.uk%7Ceca90e866fa44de53f2408dcc90666ca%7Cb0abd1ed496642749f1959dd663e81f5%7C0%7C0%7C638606276526765178%7CUnknown%7CTWFpbGZsb3d8eyJWIjoiMC4wLjAwMDAiLCJQIjoiV2luMzIiLCJBTiI6Ik1haWwiLCJXVCI6Mn0%3D%7C0%7C%7C%7C&amp;sdata=jfskSGaiCQ8RmqfI7foGrmwUXjj5qy2pO9YIJ8yDQ9Q%3D&amp;reserved=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uwl.ac.uk/current-students/support-students/study-support/artificial-intelligence#:~:text=Submitting%20work%20generated%20by%20an,even%20withdrawal%20from%20the%20course." TargetMode="External"/><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chronicle.com/article/im-a-student-you-have-no-idea-how-much-were-using-chatgpt"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washingtonpost.com/technology/interactive/2023/ai-generated-images-bias-racism-sexism-stereotypes/" TargetMode="External"/><Relationship Id="rId4" Type="http://schemas.openxmlformats.org/officeDocument/2006/relationships/hyperlink" Target="https://news.sky.com/story/fake-ai-images-keep-going-viral-here-are-eight-that-have-caught-people-out-13028547"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s://www.citethemrightonline.com/sourcetype?docid=b-9781350927964&amp;tocid=b-9781350927964-217" TargetMode="Externa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way.cloud.microsoft/cZsykCCdilhxlo8f?ref=Lin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infodiagram.com/slides/ai-development-timelin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iforgood.itu.int/speaker/nadine/#:~:text=Nadine%20is%20a%20humanoid%20social,at%20the%20University%20of%20Geneva"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piceworks.com/tech/artificial-intelligence/articles/what-is-chatgpt/"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81867E-7FA9-427D-B82E-3945B03BFBAE}"/>
              </a:ext>
            </a:extLst>
          </p:cNvPr>
          <p:cNvSpPr txBox="1"/>
          <p:nvPr/>
        </p:nvSpPr>
        <p:spPr>
          <a:xfrm>
            <a:off x="7925345" y="5117114"/>
            <a:ext cx="3657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Dr.</a:t>
            </a:r>
            <a:r>
              <a:rPr kumimoji="0" lang="en-GB" sz="1600" b="1" u="none" strike="noStrike" kern="1200" cap="none" spc="0" normalizeH="0" baseline="0" noProof="0" dirty="0">
                <a:ln>
                  <a:noFill/>
                </a:ln>
                <a:solidFill>
                  <a:srgbClr val="5B9BD5">
                    <a:lumMod val="50000"/>
                  </a:srgbClr>
                </a:solidFill>
                <a:effectLst/>
                <a:uLnTx/>
                <a:uFillTx/>
                <a:latin typeface="Arial" panose="020B0604020202020204" pitchFamily="34" charset="0"/>
                <a:ea typeface="Tahoma" panose="020B0604030504040204" pitchFamily="34" charset="0"/>
                <a:cs typeface="Arial" panose="020B0604020202020204" pitchFamily="34" charset="0"/>
              </a:rPr>
              <a:t> Janice Fernandes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5B9BD5">
                    <a:lumMod val="50000"/>
                  </a:srgbClr>
                </a:solidFill>
                <a:latin typeface="Arial" panose="020B0604020202020204" pitchFamily="34" charset="0"/>
                <a:ea typeface="Tahoma" panose="020B0604030504040204" pitchFamily="34" charset="0"/>
                <a:cs typeface="Arial" panose="020B0604020202020204" pitchFamily="34" charset="0"/>
              </a:rPr>
              <a:t>Academic Support Manager</a:t>
            </a:r>
          </a:p>
        </p:txBody>
      </p:sp>
      <p:sp>
        <p:nvSpPr>
          <p:cNvPr id="8" name="TextBox 7">
            <a:extLst>
              <a:ext uri="{FF2B5EF4-FFF2-40B4-BE49-F238E27FC236}">
                <a16:creationId xmlns:a16="http://schemas.microsoft.com/office/drawing/2014/main" id="{ECEDB380-3332-4273-A3A1-4E30816B9AC8}"/>
              </a:ext>
            </a:extLst>
          </p:cNvPr>
          <p:cNvSpPr txBox="1"/>
          <p:nvPr/>
        </p:nvSpPr>
        <p:spPr>
          <a:xfrm>
            <a:off x="1295401" y="5378723"/>
            <a:ext cx="16356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4</a:t>
            </a:r>
            <a:r>
              <a:rPr kumimoji="0" lang="en-GB" sz="1400" b="1" i="0" u="none" strike="noStrike" kern="1200" cap="none" spc="0" normalizeH="0" baseline="3000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GB" sz="1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Sept  2024</a:t>
            </a:r>
          </a:p>
        </p:txBody>
      </p:sp>
      <p:sp>
        <p:nvSpPr>
          <p:cNvPr id="2" name="Slide Number Placeholder 1">
            <a:extLst>
              <a:ext uri="{FF2B5EF4-FFF2-40B4-BE49-F238E27FC236}">
                <a16:creationId xmlns:a16="http://schemas.microsoft.com/office/drawing/2014/main" id="{F3692F78-0F8D-48A1-A90D-4C93E1DB446B}"/>
              </a:ext>
            </a:extLst>
          </p:cNvPr>
          <p:cNvSpPr>
            <a:spLocks noGrp="1"/>
          </p:cNvSpPr>
          <p:nvPr>
            <p:ph type="sldNum" sz="quarter" idx="12"/>
          </p:nvPr>
        </p:nvSpPr>
        <p:spPr/>
        <p:txBody>
          <a:bodyPr/>
          <a:lstStyle/>
          <a:p>
            <a:fld id="{10B37B4D-B1ED-498C-8838-3D6A4F27AD60}" type="slidenum">
              <a:rPr lang="en-GB" smtClean="0"/>
              <a:t>1</a:t>
            </a:fld>
            <a:endParaRPr lang="en-GB"/>
          </a:p>
        </p:txBody>
      </p:sp>
      <p:sp>
        <p:nvSpPr>
          <p:cNvPr id="7" name="Title 3">
            <a:extLst>
              <a:ext uri="{FF2B5EF4-FFF2-40B4-BE49-F238E27FC236}">
                <a16:creationId xmlns:a16="http://schemas.microsoft.com/office/drawing/2014/main" id="{2DCB6481-1177-4168-90BB-154DD379A900}"/>
              </a:ext>
            </a:extLst>
          </p:cNvPr>
          <p:cNvSpPr txBox="1">
            <a:spLocks/>
          </p:cNvSpPr>
          <p:nvPr/>
        </p:nvSpPr>
        <p:spPr>
          <a:xfrm>
            <a:off x="1647165" y="310414"/>
            <a:ext cx="9130052" cy="1636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latin typeface="Amasis MT Pro Black" panose="02040A04050005020304" pitchFamily="18" charset="0"/>
              </a:rPr>
              <a:t>Artificial Intelligence Tools </a:t>
            </a:r>
            <a:endParaRPr lang="en-GB" sz="4200" b="1" dirty="0">
              <a:solidFill>
                <a:srgbClr val="C00000"/>
              </a:solidFill>
            </a:endParaRPr>
          </a:p>
          <a:p>
            <a:pPr algn="ctr"/>
            <a:r>
              <a:rPr lang="en-GB" sz="4200" b="1" dirty="0">
                <a:solidFill>
                  <a:srgbClr val="C00000"/>
                </a:solidFill>
              </a:rPr>
              <a:t>Tips and Tricks</a:t>
            </a:r>
            <a:endParaRPr lang="en-US" sz="4200" b="1" dirty="0">
              <a:solidFill>
                <a:srgbClr val="C00000"/>
              </a:solidFill>
            </a:endParaRPr>
          </a:p>
        </p:txBody>
      </p:sp>
      <p:sp>
        <p:nvSpPr>
          <p:cNvPr id="11" name="TextBox 10">
            <a:extLst>
              <a:ext uri="{FF2B5EF4-FFF2-40B4-BE49-F238E27FC236}">
                <a16:creationId xmlns:a16="http://schemas.microsoft.com/office/drawing/2014/main" id="{BC29C8A6-73BB-A458-53AB-7D6143EF9B22}"/>
              </a:ext>
            </a:extLst>
          </p:cNvPr>
          <p:cNvSpPr txBox="1"/>
          <p:nvPr/>
        </p:nvSpPr>
        <p:spPr>
          <a:xfrm>
            <a:off x="4526363" y="4479891"/>
            <a:ext cx="4084237" cy="584775"/>
          </a:xfrm>
          <a:prstGeom prst="rect">
            <a:avLst/>
          </a:prstGeom>
          <a:noFill/>
        </p:spPr>
        <p:txBody>
          <a:bodyPr wrap="square">
            <a:spAutoFit/>
          </a:bodyPr>
          <a:lstStyle/>
          <a:p>
            <a:r>
              <a:rPr lang="en-GB" sz="1400" dirty="0">
                <a:solidFill>
                  <a:srgbClr val="0000FF"/>
                </a:solidFill>
              </a:rPr>
              <a:t>Image created by Co-pilot using multiple prompts</a:t>
            </a:r>
          </a:p>
          <a:p>
            <a:endParaRPr lang="en-GB" dirty="0"/>
          </a:p>
        </p:txBody>
      </p:sp>
      <p:pic>
        <p:nvPicPr>
          <p:cNvPr id="4" name="Picture 3" descr="A person standing in front of a group of people&#10;&#10;Description automatically generated">
            <a:extLst>
              <a:ext uri="{FF2B5EF4-FFF2-40B4-BE49-F238E27FC236}">
                <a16:creationId xmlns:a16="http://schemas.microsoft.com/office/drawing/2014/main" id="{5ABC02EC-BB84-CA9D-2744-BC82927F6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567" y="2202904"/>
            <a:ext cx="2088513" cy="2088513"/>
          </a:xfrm>
          <a:prstGeom prst="rect">
            <a:avLst/>
          </a:prstGeom>
        </p:spPr>
      </p:pic>
      <p:pic>
        <p:nvPicPr>
          <p:cNvPr id="10" name="Picture 9" descr="A person standing in front of a group of people&#10;&#10;Description automatically generated">
            <a:extLst>
              <a:ext uri="{FF2B5EF4-FFF2-40B4-BE49-F238E27FC236}">
                <a16:creationId xmlns:a16="http://schemas.microsoft.com/office/drawing/2014/main" id="{EE78E244-8D1D-9BBB-A633-4A4A535B5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850" y="2169371"/>
            <a:ext cx="2088513" cy="2088513"/>
          </a:xfrm>
          <a:prstGeom prst="rect">
            <a:avLst/>
          </a:prstGeom>
        </p:spPr>
      </p:pic>
      <p:pic>
        <p:nvPicPr>
          <p:cNvPr id="13" name="Picture 12" descr="A person standing in front of a group of people&#10;&#10;Description automatically generated">
            <a:extLst>
              <a:ext uri="{FF2B5EF4-FFF2-40B4-BE49-F238E27FC236}">
                <a16:creationId xmlns:a16="http://schemas.microsoft.com/office/drawing/2014/main" id="{916619E0-62BD-262C-443A-92598C1CD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284" y="2169371"/>
            <a:ext cx="2088513" cy="2088513"/>
          </a:xfrm>
          <a:prstGeom prst="rect">
            <a:avLst/>
          </a:prstGeom>
        </p:spPr>
      </p:pic>
    </p:spTree>
    <p:extLst>
      <p:ext uri="{BB962C8B-B14F-4D97-AF65-F5344CB8AC3E}">
        <p14:creationId xmlns:p14="http://schemas.microsoft.com/office/powerpoint/2010/main" val="16357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ppt_x"/>
                                          </p:val>
                                        </p:tav>
                                        <p:tav tm="100000">
                                          <p:val>
                                            <p:strVal val="#ppt_x"/>
                                          </p:val>
                                        </p:tav>
                                      </p:tavLst>
                                    </p:anim>
                                    <p:anim calcmode="lin" valueType="num">
                                      <p:cBhvr additive="base">
                                        <p:cTn id="13" dur="3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3000" fill="hold"/>
                                        <p:tgtEl>
                                          <p:spTgt spid="10"/>
                                        </p:tgtEl>
                                        <p:attrNameLst>
                                          <p:attrName>ppt_x</p:attrName>
                                        </p:attrNameLst>
                                      </p:cBhvr>
                                      <p:tavLst>
                                        <p:tav tm="0">
                                          <p:val>
                                            <p:strVal val="0-#ppt_w/2"/>
                                          </p:val>
                                        </p:tav>
                                        <p:tav tm="100000">
                                          <p:val>
                                            <p:strVal val="#ppt_x"/>
                                          </p:val>
                                        </p:tav>
                                      </p:tavLst>
                                    </p:anim>
                                    <p:anim calcmode="lin" valueType="num">
                                      <p:cBhvr additive="base">
                                        <p:cTn id="17" dur="30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3000" fill="hold"/>
                                        <p:tgtEl>
                                          <p:spTgt spid="13"/>
                                        </p:tgtEl>
                                        <p:attrNameLst>
                                          <p:attrName>ppt_x</p:attrName>
                                        </p:attrNameLst>
                                      </p:cBhvr>
                                      <p:tavLst>
                                        <p:tav tm="0">
                                          <p:val>
                                            <p:strVal val="1+#ppt_w/2"/>
                                          </p:val>
                                        </p:tav>
                                        <p:tav tm="100000">
                                          <p:val>
                                            <p:strVal val="#ppt_x"/>
                                          </p:val>
                                        </p:tav>
                                      </p:tavLst>
                                    </p:anim>
                                    <p:anim calcmode="lin" valueType="num">
                                      <p:cBhvr additive="base">
                                        <p:cTn id="21" dur="30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ppt_x"/>
                                          </p:val>
                                        </p:tav>
                                        <p:tav tm="100000">
                                          <p:val>
                                            <p:strVal val="#ppt_x"/>
                                          </p:val>
                                        </p:tav>
                                      </p:tavLst>
                                    </p:anim>
                                    <p:anim calcmode="lin" valueType="num">
                                      <p:cBhvr additive="base">
                                        <p:cTn id="31" dur="10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550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exagon 26">
            <a:extLst>
              <a:ext uri="{FF2B5EF4-FFF2-40B4-BE49-F238E27FC236}">
                <a16:creationId xmlns:a16="http://schemas.microsoft.com/office/drawing/2014/main" id="{7D10F053-083D-5B31-A5D3-37F3A71E7E10}"/>
              </a:ext>
            </a:extLst>
          </p:cNvPr>
          <p:cNvSpPr/>
          <p:nvPr/>
        </p:nvSpPr>
        <p:spPr>
          <a:xfrm>
            <a:off x="3436883" y="1482010"/>
            <a:ext cx="5528442" cy="4351231"/>
          </a:xfrm>
          <a:prstGeom prst="hexagon">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44A216-3169-B584-0E1D-DEBA64FD32F1}"/>
              </a:ext>
            </a:extLst>
          </p:cNvPr>
          <p:cNvSpPr txBox="1"/>
          <p:nvPr/>
        </p:nvSpPr>
        <p:spPr>
          <a:xfrm>
            <a:off x="762000" y="1482010"/>
            <a:ext cx="1732112" cy="646331"/>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Paraphrasing Tool</a:t>
            </a:r>
          </a:p>
        </p:txBody>
      </p:sp>
      <p:sp>
        <p:nvSpPr>
          <p:cNvPr id="13" name="TextBox 12">
            <a:extLst>
              <a:ext uri="{FF2B5EF4-FFF2-40B4-BE49-F238E27FC236}">
                <a16:creationId xmlns:a16="http://schemas.microsoft.com/office/drawing/2014/main" id="{12AC964D-2A37-C2F3-9B9E-20524E7750B9}"/>
              </a:ext>
            </a:extLst>
          </p:cNvPr>
          <p:cNvSpPr txBox="1"/>
          <p:nvPr/>
        </p:nvSpPr>
        <p:spPr>
          <a:xfrm>
            <a:off x="674756" y="3067498"/>
            <a:ext cx="1602864" cy="646331"/>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Plagiarism checker</a:t>
            </a:r>
          </a:p>
        </p:txBody>
      </p:sp>
      <p:sp>
        <p:nvSpPr>
          <p:cNvPr id="14" name="TextBox 13">
            <a:extLst>
              <a:ext uri="{FF2B5EF4-FFF2-40B4-BE49-F238E27FC236}">
                <a16:creationId xmlns:a16="http://schemas.microsoft.com/office/drawing/2014/main" id="{1FBF0430-3BF2-16C1-2245-72461CC11056}"/>
              </a:ext>
            </a:extLst>
          </p:cNvPr>
          <p:cNvSpPr txBox="1"/>
          <p:nvPr/>
        </p:nvSpPr>
        <p:spPr>
          <a:xfrm>
            <a:off x="674756" y="4624901"/>
            <a:ext cx="2362734" cy="646331"/>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Summarizer – focus on the essence</a:t>
            </a:r>
          </a:p>
        </p:txBody>
      </p:sp>
      <p:sp>
        <p:nvSpPr>
          <p:cNvPr id="15" name="TextBox 14">
            <a:extLst>
              <a:ext uri="{FF2B5EF4-FFF2-40B4-BE49-F238E27FC236}">
                <a16:creationId xmlns:a16="http://schemas.microsoft.com/office/drawing/2014/main" id="{5D72C12D-6C72-E950-900C-F0A4ABB138F2}"/>
              </a:ext>
            </a:extLst>
          </p:cNvPr>
          <p:cNvSpPr txBox="1"/>
          <p:nvPr/>
        </p:nvSpPr>
        <p:spPr>
          <a:xfrm>
            <a:off x="9760617" y="1398464"/>
            <a:ext cx="1669383" cy="646331"/>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Grammar Checker</a:t>
            </a:r>
          </a:p>
        </p:txBody>
      </p:sp>
      <p:sp>
        <p:nvSpPr>
          <p:cNvPr id="16" name="TextBox 15">
            <a:extLst>
              <a:ext uri="{FF2B5EF4-FFF2-40B4-BE49-F238E27FC236}">
                <a16:creationId xmlns:a16="http://schemas.microsoft.com/office/drawing/2014/main" id="{316F23AC-3D8B-E851-F843-EB2A6998AA23}"/>
              </a:ext>
            </a:extLst>
          </p:cNvPr>
          <p:cNvSpPr txBox="1"/>
          <p:nvPr/>
        </p:nvSpPr>
        <p:spPr>
          <a:xfrm>
            <a:off x="9444377" y="3205438"/>
            <a:ext cx="2167387" cy="646331"/>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Co-writer – brings it all together  </a:t>
            </a:r>
          </a:p>
        </p:txBody>
      </p:sp>
      <p:sp>
        <p:nvSpPr>
          <p:cNvPr id="17" name="TextBox 16">
            <a:extLst>
              <a:ext uri="{FF2B5EF4-FFF2-40B4-BE49-F238E27FC236}">
                <a16:creationId xmlns:a16="http://schemas.microsoft.com/office/drawing/2014/main" id="{2C29C1B4-4F65-EF52-8C16-DA0C5C30615A}"/>
              </a:ext>
            </a:extLst>
          </p:cNvPr>
          <p:cNvSpPr txBox="1"/>
          <p:nvPr/>
        </p:nvSpPr>
        <p:spPr>
          <a:xfrm>
            <a:off x="9444377" y="4839033"/>
            <a:ext cx="1965436" cy="646331"/>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Citation generator</a:t>
            </a:r>
          </a:p>
        </p:txBody>
      </p:sp>
      <p:pic>
        <p:nvPicPr>
          <p:cNvPr id="8" name="Picture 7">
            <a:extLst>
              <a:ext uri="{FF2B5EF4-FFF2-40B4-BE49-F238E27FC236}">
                <a16:creationId xmlns:a16="http://schemas.microsoft.com/office/drawing/2014/main" id="{EB1A006B-FB5E-472E-7924-8AED817AD7F7}"/>
              </a:ext>
            </a:extLst>
          </p:cNvPr>
          <p:cNvPicPr>
            <a:picLocks noChangeAspect="1"/>
          </p:cNvPicPr>
          <p:nvPr/>
        </p:nvPicPr>
        <p:blipFill>
          <a:blip r:embed="rId2"/>
          <a:stretch>
            <a:fillRect/>
          </a:stretch>
        </p:blipFill>
        <p:spPr>
          <a:xfrm>
            <a:off x="6872008" y="1188218"/>
            <a:ext cx="1669383" cy="1209596"/>
          </a:xfrm>
          <a:prstGeom prst="rect">
            <a:avLst/>
          </a:prstGeom>
          <a:ln w="31750">
            <a:solidFill>
              <a:schemeClr val="tx1"/>
            </a:solidFill>
          </a:ln>
        </p:spPr>
      </p:pic>
      <p:pic>
        <p:nvPicPr>
          <p:cNvPr id="10" name="Picture 9">
            <a:extLst>
              <a:ext uri="{FF2B5EF4-FFF2-40B4-BE49-F238E27FC236}">
                <a16:creationId xmlns:a16="http://schemas.microsoft.com/office/drawing/2014/main" id="{4A1D0829-075E-DDC1-FCF6-FBBC379EAB9B}"/>
              </a:ext>
            </a:extLst>
          </p:cNvPr>
          <p:cNvPicPr>
            <a:picLocks noChangeAspect="1"/>
          </p:cNvPicPr>
          <p:nvPr/>
        </p:nvPicPr>
        <p:blipFill>
          <a:blip r:embed="rId3"/>
          <a:stretch>
            <a:fillRect/>
          </a:stretch>
        </p:blipFill>
        <p:spPr>
          <a:xfrm>
            <a:off x="3801396" y="1268396"/>
            <a:ext cx="1518598" cy="1202386"/>
          </a:xfrm>
          <a:prstGeom prst="rect">
            <a:avLst/>
          </a:prstGeom>
          <a:ln w="38100">
            <a:solidFill>
              <a:schemeClr val="tx1"/>
            </a:solidFill>
          </a:ln>
        </p:spPr>
      </p:pic>
      <p:pic>
        <p:nvPicPr>
          <p:cNvPr id="20" name="Picture 19">
            <a:extLst>
              <a:ext uri="{FF2B5EF4-FFF2-40B4-BE49-F238E27FC236}">
                <a16:creationId xmlns:a16="http://schemas.microsoft.com/office/drawing/2014/main" id="{CF4E6BB2-EFE0-08C7-72E5-22B841D8DE6D}"/>
              </a:ext>
            </a:extLst>
          </p:cNvPr>
          <p:cNvPicPr>
            <a:picLocks noChangeAspect="1"/>
          </p:cNvPicPr>
          <p:nvPr/>
        </p:nvPicPr>
        <p:blipFill>
          <a:blip r:embed="rId4"/>
          <a:stretch>
            <a:fillRect/>
          </a:stretch>
        </p:blipFill>
        <p:spPr>
          <a:xfrm>
            <a:off x="2957831" y="2994316"/>
            <a:ext cx="1602864" cy="1068576"/>
          </a:xfrm>
          <a:prstGeom prst="rect">
            <a:avLst/>
          </a:prstGeom>
          <a:ln w="31750">
            <a:solidFill>
              <a:schemeClr val="tx1"/>
            </a:solidFill>
          </a:ln>
        </p:spPr>
      </p:pic>
      <p:pic>
        <p:nvPicPr>
          <p:cNvPr id="24" name="Picture 23">
            <a:extLst>
              <a:ext uri="{FF2B5EF4-FFF2-40B4-BE49-F238E27FC236}">
                <a16:creationId xmlns:a16="http://schemas.microsoft.com/office/drawing/2014/main" id="{EA70A62C-59CC-F68B-3170-F9C34C776FA3}"/>
              </a:ext>
            </a:extLst>
          </p:cNvPr>
          <p:cNvPicPr>
            <a:picLocks noChangeAspect="1"/>
          </p:cNvPicPr>
          <p:nvPr/>
        </p:nvPicPr>
        <p:blipFill>
          <a:blip r:embed="rId5"/>
          <a:stretch>
            <a:fillRect/>
          </a:stretch>
        </p:blipFill>
        <p:spPr>
          <a:xfrm>
            <a:off x="7461840" y="3028134"/>
            <a:ext cx="1799640" cy="1182025"/>
          </a:xfrm>
          <a:prstGeom prst="rect">
            <a:avLst/>
          </a:prstGeom>
        </p:spPr>
      </p:pic>
      <p:pic>
        <p:nvPicPr>
          <p:cNvPr id="26" name="Picture 25">
            <a:extLst>
              <a:ext uri="{FF2B5EF4-FFF2-40B4-BE49-F238E27FC236}">
                <a16:creationId xmlns:a16="http://schemas.microsoft.com/office/drawing/2014/main" id="{1ADE9083-EE05-5DAA-3504-741971B4C32A}"/>
              </a:ext>
            </a:extLst>
          </p:cNvPr>
          <p:cNvPicPr>
            <a:picLocks noChangeAspect="1"/>
          </p:cNvPicPr>
          <p:nvPr/>
        </p:nvPicPr>
        <p:blipFill>
          <a:blip r:embed="rId6"/>
          <a:stretch>
            <a:fillRect/>
          </a:stretch>
        </p:blipFill>
        <p:spPr>
          <a:xfrm>
            <a:off x="4108381" y="5016371"/>
            <a:ext cx="1638425" cy="1117654"/>
          </a:xfrm>
          <a:prstGeom prst="rect">
            <a:avLst/>
          </a:prstGeom>
          <a:ln w="28575">
            <a:solidFill>
              <a:schemeClr val="tx1"/>
            </a:solidFill>
          </a:ln>
        </p:spPr>
      </p:pic>
      <p:pic>
        <p:nvPicPr>
          <p:cNvPr id="29" name="Picture 28">
            <a:extLst>
              <a:ext uri="{FF2B5EF4-FFF2-40B4-BE49-F238E27FC236}">
                <a16:creationId xmlns:a16="http://schemas.microsoft.com/office/drawing/2014/main" id="{59B8682E-4A30-F05A-FAFB-B5FE218382BD}"/>
              </a:ext>
            </a:extLst>
          </p:cNvPr>
          <p:cNvPicPr>
            <a:picLocks noChangeAspect="1"/>
          </p:cNvPicPr>
          <p:nvPr/>
        </p:nvPicPr>
        <p:blipFill>
          <a:blip r:embed="rId7"/>
          <a:stretch>
            <a:fillRect/>
          </a:stretch>
        </p:blipFill>
        <p:spPr>
          <a:xfrm>
            <a:off x="6946725" y="4948067"/>
            <a:ext cx="1770231" cy="1136882"/>
          </a:xfrm>
          <a:prstGeom prst="rect">
            <a:avLst/>
          </a:prstGeom>
          <a:ln w="28575">
            <a:solidFill>
              <a:schemeClr val="tx1"/>
            </a:solidFill>
          </a:ln>
        </p:spPr>
      </p:pic>
      <p:sp>
        <p:nvSpPr>
          <p:cNvPr id="4" name="TextBox 3">
            <a:extLst>
              <a:ext uri="{FF2B5EF4-FFF2-40B4-BE49-F238E27FC236}">
                <a16:creationId xmlns:a16="http://schemas.microsoft.com/office/drawing/2014/main" id="{E2AAC7EA-4026-0C66-4404-37C080E72DF0}"/>
              </a:ext>
            </a:extLst>
          </p:cNvPr>
          <p:cNvSpPr txBox="1"/>
          <p:nvPr/>
        </p:nvSpPr>
        <p:spPr>
          <a:xfrm>
            <a:off x="5047328" y="2913283"/>
            <a:ext cx="2231615" cy="1077218"/>
          </a:xfrm>
          <a:prstGeom prst="rect">
            <a:avLst/>
          </a:prstGeom>
          <a:noFill/>
          <a:ln w="44450">
            <a:solidFill>
              <a:schemeClr val="tx1"/>
            </a:solidFill>
          </a:ln>
        </p:spPr>
        <p:txBody>
          <a:bodyPr wrap="square" rtlCol="0">
            <a:spAutoFit/>
          </a:bodyPr>
          <a:lstStyle/>
          <a:p>
            <a:pPr algn="ctr"/>
            <a:r>
              <a:rPr lang="en-GB" sz="3200" b="1" dirty="0">
                <a:solidFill>
                  <a:srgbClr val="002060"/>
                </a:solidFill>
              </a:rPr>
              <a:t>ONLINE PLATFORM</a:t>
            </a:r>
          </a:p>
        </p:txBody>
      </p:sp>
      <p:sp>
        <p:nvSpPr>
          <p:cNvPr id="5" name="TextBox 4">
            <a:extLst>
              <a:ext uri="{FF2B5EF4-FFF2-40B4-BE49-F238E27FC236}">
                <a16:creationId xmlns:a16="http://schemas.microsoft.com/office/drawing/2014/main" id="{6EE5300F-7B74-42D2-26DC-C83075D1D98C}"/>
              </a:ext>
            </a:extLst>
          </p:cNvPr>
          <p:cNvSpPr txBox="1"/>
          <p:nvPr/>
        </p:nvSpPr>
        <p:spPr>
          <a:xfrm>
            <a:off x="1365312" y="320347"/>
            <a:ext cx="10157552" cy="584775"/>
          </a:xfrm>
          <a:prstGeom prst="rect">
            <a:avLst/>
          </a:prstGeom>
          <a:noFill/>
        </p:spPr>
        <p:txBody>
          <a:bodyPr wrap="square">
            <a:spAutoFit/>
          </a:bodyPr>
          <a:lstStyle/>
          <a:p>
            <a:pPr fontAlgn="base"/>
            <a:r>
              <a:rPr lang="en-GB" sz="3200" b="1" dirty="0">
                <a:solidFill>
                  <a:srgbClr val="1358A9"/>
                </a:solidFill>
                <a:latin typeface="Arial" panose="020B0604020202020204" pitchFamily="34" charset="0"/>
                <a:cs typeface="Arial" panose="020B0604020202020204" pitchFamily="34" charset="0"/>
              </a:rPr>
              <a:t>What is </a:t>
            </a:r>
            <a:r>
              <a:rPr lang="en-GB" sz="3200" b="1" dirty="0" err="1">
                <a:solidFill>
                  <a:srgbClr val="1358A9"/>
                </a:solidFill>
                <a:latin typeface="Arial" panose="020B0604020202020204" pitchFamily="34" charset="0"/>
                <a:cs typeface="Arial" panose="020B0604020202020204" pitchFamily="34" charset="0"/>
              </a:rPr>
              <a:t>Quillbot</a:t>
            </a:r>
            <a:r>
              <a:rPr lang="en-GB" sz="3200" b="1" dirty="0">
                <a:solidFill>
                  <a:srgbClr val="1358A9"/>
                </a:solidFill>
                <a:latin typeface="Arial" panose="020B0604020202020204" pitchFamily="34" charset="0"/>
                <a:cs typeface="Arial" panose="020B0604020202020204" pitchFamily="34" charset="0"/>
              </a:rPr>
              <a:t> and what are its characteristics?</a:t>
            </a:r>
          </a:p>
        </p:txBody>
      </p:sp>
    </p:spTree>
    <p:extLst>
      <p:ext uri="{BB962C8B-B14F-4D97-AF65-F5344CB8AC3E}">
        <p14:creationId xmlns:p14="http://schemas.microsoft.com/office/powerpoint/2010/main" val="26176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C30857-019C-48DA-B1A1-6EE9E4D320B4}"/>
              </a:ext>
            </a:extLst>
          </p:cNvPr>
          <p:cNvSpPr>
            <a:spLocks noGrp="1"/>
          </p:cNvSpPr>
          <p:nvPr>
            <p:ph type="sldNum" sz="quarter" idx="12"/>
          </p:nvPr>
        </p:nvSpPr>
        <p:spPr>
          <a:xfrm>
            <a:off x="8610600" y="6356350"/>
            <a:ext cx="2743200" cy="365125"/>
          </a:xfrm>
        </p:spPr>
        <p:txBody>
          <a:bodyPr/>
          <a:lstStyle/>
          <a:p>
            <a:fld id="{10B37B4D-B1ED-498C-8838-3D6A4F27AD60}" type="slidenum">
              <a:rPr lang="en-GB" smtClean="0"/>
              <a:pPr/>
              <a:t>11</a:t>
            </a:fld>
            <a:endParaRPr lang="en-GB"/>
          </a:p>
        </p:txBody>
      </p:sp>
      <p:sp>
        <p:nvSpPr>
          <p:cNvPr id="7" name="TextBox 6">
            <a:extLst>
              <a:ext uri="{FF2B5EF4-FFF2-40B4-BE49-F238E27FC236}">
                <a16:creationId xmlns:a16="http://schemas.microsoft.com/office/drawing/2014/main" id="{CD8376F7-DD16-4756-A8A7-11F8C0DCD3B3}"/>
              </a:ext>
            </a:extLst>
          </p:cNvPr>
          <p:cNvSpPr txBox="1"/>
          <p:nvPr/>
        </p:nvSpPr>
        <p:spPr>
          <a:xfrm>
            <a:off x="1742987" y="436491"/>
            <a:ext cx="7847881" cy="584775"/>
          </a:xfrm>
          <a:prstGeom prst="rect">
            <a:avLst/>
          </a:prstGeom>
          <a:noFill/>
        </p:spPr>
        <p:txBody>
          <a:bodyPr wrap="square">
            <a:spAutoFit/>
          </a:bodyPr>
          <a:lstStyle/>
          <a:p>
            <a:pPr fontAlgn="base"/>
            <a:r>
              <a:rPr lang="en-GB" sz="3200" b="1" dirty="0">
                <a:solidFill>
                  <a:srgbClr val="1358A9"/>
                </a:solidFill>
                <a:latin typeface="Arial" panose="020B0604020202020204" pitchFamily="34" charset="0"/>
                <a:cs typeface="Arial" panose="020B0604020202020204" pitchFamily="34" charset="0"/>
              </a:rPr>
              <a:t>What is </a:t>
            </a:r>
            <a:r>
              <a:rPr lang="en-GB" sz="3200" b="1" dirty="0" err="1">
                <a:solidFill>
                  <a:srgbClr val="1358A9"/>
                </a:solidFill>
                <a:latin typeface="Arial" panose="020B0604020202020204" pitchFamily="34" charset="0"/>
                <a:cs typeface="Arial" panose="020B0604020202020204" pitchFamily="34" charset="0"/>
              </a:rPr>
              <a:t>Humata</a:t>
            </a:r>
            <a:r>
              <a:rPr lang="en-GB" sz="3200" b="1" dirty="0">
                <a:solidFill>
                  <a:srgbClr val="1358A9"/>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07474923-A143-437B-955F-0E3D29138866}"/>
              </a:ext>
            </a:extLst>
          </p:cNvPr>
          <p:cNvSpPr txBox="1"/>
          <p:nvPr/>
        </p:nvSpPr>
        <p:spPr>
          <a:xfrm>
            <a:off x="1252732" y="1321357"/>
            <a:ext cx="10272542" cy="4431983"/>
          </a:xfrm>
          <a:prstGeom prst="rect">
            <a:avLst/>
          </a:prstGeom>
          <a:noFill/>
        </p:spPr>
        <p:txBody>
          <a:bodyPr wrap="square">
            <a:spAutoFit/>
          </a:bodyPr>
          <a:lstStyle/>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Developed by AI experts Cyrus Khajvandi and Dan </a:t>
            </a:r>
            <a:r>
              <a:rPr lang="en-GB" sz="2400" dirty="0" err="1">
                <a:solidFill>
                  <a:srgbClr val="002060"/>
                </a:solidFill>
                <a:latin typeface="Tahoma" panose="020B0604030504040204" pitchFamily="34" charset="0"/>
                <a:ea typeface="Tahoma" panose="020B0604030504040204" pitchFamily="34" charset="0"/>
                <a:cs typeface="Tahoma" panose="020B0604030504040204" pitchFamily="34" charset="0"/>
              </a:rPr>
              <a:t>Rasmuson</a:t>
            </a: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An innovative AI intelligence tool for text-based files </a:t>
            </a:r>
          </a:p>
          <a:p>
            <a:pPr marL="342900" indent="-342900">
              <a:buFont typeface="Wingdings" panose="05000000000000000000" pitchFamily="2" charset="2"/>
              <a:buChar char="v"/>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Helps users quickly </a:t>
            </a:r>
            <a:r>
              <a:rPr lang="en-GB" sz="2400" dirty="0" err="1">
                <a:solidFill>
                  <a:srgbClr val="002060"/>
                </a:solidFill>
                <a:latin typeface="Tahoma" panose="020B0604030504040204" pitchFamily="34" charset="0"/>
                <a:ea typeface="Tahoma" panose="020B0604030504040204" pitchFamily="34" charset="0"/>
                <a:cs typeface="Tahoma" panose="020B0604030504040204" pitchFamily="34" charset="0"/>
              </a:rPr>
              <a:t>analyze</a:t>
            </a: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 understand, and extract insights from complex documents, also cites it for you</a:t>
            </a:r>
          </a:p>
          <a:p>
            <a:pPr marL="342900" indent="-342900">
              <a:buFont typeface="Arial" panose="020B0604020202020204" pitchFamily="34" charset="0"/>
              <a:buChar char="•"/>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It has page limits for the premium plans</a:t>
            </a:r>
          </a:p>
          <a:p>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The free version is limited to 60 journal article pages and 100 questions each month. </a:t>
            </a:r>
          </a:p>
          <a:p>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After the limit is exceeded, you need to pay for each page</a:t>
            </a:r>
          </a:p>
          <a:p>
            <a:endPar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dirty="0">
                <a:solidFill>
                  <a:srgbClr val="0000FF"/>
                </a:solidFill>
                <a:hlinkClick r:id="rId2">
                  <a:extLst>
                    <a:ext uri="{A12FA001-AC4F-418D-AE19-62706E023703}">
                      <ahyp:hlinkClr xmlns:ahyp="http://schemas.microsoft.com/office/drawing/2018/hyperlinkcolor" val="tx"/>
                    </a:ext>
                  </a:extLst>
                </a:hlinkClick>
              </a:rPr>
              <a:t>https://www.humata.ai/</a:t>
            </a:r>
            <a:endParaRPr lang="en-GB" dirty="0">
              <a:solidFill>
                <a:srgbClr val="0000FF"/>
              </a:solidFill>
            </a:endParaRPr>
          </a:p>
          <a:p>
            <a:endParaRPr lang="en-GB" sz="2400" dirty="0">
              <a:solidFill>
                <a:srgbClr val="37415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14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1+#ppt_w/2"/>
                                          </p:val>
                                        </p:tav>
                                        <p:tav tm="100000">
                                          <p:val>
                                            <p:strVal val="#ppt_x"/>
                                          </p:val>
                                        </p:tav>
                                      </p:tavLst>
                                    </p:anim>
                                    <p:anim calcmode="lin" valueType="num">
                                      <p:cBhvr additive="base">
                                        <p:cTn id="1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2FFB6-9C2B-2428-C26E-7EC9A268EDC8}"/>
              </a:ext>
            </a:extLst>
          </p:cNvPr>
          <p:cNvSpPr>
            <a:spLocks noGrp="1"/>
          </p:cNvSpPr>
          <p:nvPr>
            <p:ph type="sldNum" sz="quarter" idx="12"/>
          </p:nvPr>
        </p:nvSpPr>
        <p:spPr/>
        <p:txBody>
          <a:bodyPr/>
          <a:lstStyle/>
          <a:p>
            <a:fld id="{10B37B4D-B1ED-498C-8838-3D6A4F27AD60}" type="slidenum">
              <a:rPr lang="en-GB" smtClean="0"/>
              <a:t>12</a:t>
            </a:fld>
            <a:endParaRPr lang="en-GB" dirty="0"/>
          </a:p>
        </p:txBody>
      </p:sp>
      <p:sp>
        <p:nvSpPr>
          <p:cNvPr id="5" name="TextBox 4">
            <a:extLst>
              <a:ext uri="{FF2B5EF4-FFF2-40B4-BE49-F238E27FC236}">
                <a16:creationId xmlns:a16="http://schemas.microsoft.com/office/drawing/2014/main" id="{4435BAA9-F3DF-262A-A3C3-19BDD7FA62E2}"/>
              </a:ext>
            </a:extLst>
          </p:cNvPr>
          <p:cNvSpPr txBox="1"/>
          <p:nvPr/>
        </p:nvSpPr>
        <p:spPr>
          <a:xfrm>
            <a:off x="8043752" y="5158146"/>
            <a:ext cx="2732183" cy="369332"/>
          </a:xfrm>
          <a:prstGeom prst="rect">
            <a:avLst/>
          </a:prstGeom>
          <a:noFill/>
        </p:spPr>
        <p:txBody>
          <a:bodyPr wrap="square" rtlCol="0">
            <a:spAutoFit/>
          </a:bodyPr>
          <a:lstStyle/>
          <a:p>
            <a:r>
              <a:rPr lang="en-GB" dirty="0"/>
              <a:t>90 words</a:t>
            </a:r>
          </a:p>
        </p:txBody>
      </p:sp>
      <p:sp>
        <p:nvSpPr>
          <p:cNvPr id="12" name="TextBox 11">
            <a:extLst>
              <a:ext uri="{FF2B5EF4-FFF2-40B4-BE49-F238E27FC236}">
                <a16:creationId xmlns:a16="http://schemas.microsoft.com/office/drawing/2014/main" id="{FA66FE67-C0C4-3706-FF7E-89D0DFE3C8B7}"/>
              </a:ext>
            </a:extLst>
          </p:cNvPr>
          <p:cNvSpPr txBox="1"/>
          <p:nvPr/>
        </p:nvSpPr>
        <p:spPr>
          <a:xfrm>
            <a:off x="1741429" y="5130870"/>
            <a:ext cx="3029639" cy="369332"/>
          </a:xfrm>
          <a:prstGeom prst="rect">
            <a:avLst/>
          </a:prstGeom>
          <a:noFill/>
        </p:spPr>
        <p:txBody>
          <a:bodyPr wrap="square" rtlCol="0">
            <a:spAutoFit/>
          </a:bodyPr>
          <a:lstStyle/>
          <a:p>
            <a:r>
              <a:rPr lang="en-GB" dirty="0"/>
              <a:t>7 pages</a:t>
            </a:r>
          </a:p>
        </p:txBody>
      </p:sp>
      <p:sp>
        <p:nvSpPr>
          <p:cNvPr id="13" name="TextBox 12">
            <a:extLst>
              <a:ext uri="{FF2B5EF4-FFF2-40B4-BE49-F238E27FC236}">
                <a16:creationId xmlns:a16="http://schemas.microsoft.com/office/drawing/2014/main" id="{49469984-6BA3-F2C6-776F-04FAD66A4989}"/>
              </a:ext>
            </a:extLst>
          </p:cNvPr>
          <p:cNvSpPr txBox="1"/>
          <p:nvPr/>
        </p:nvSpPr>
        <p:spPr>
          <a:xfrm>
            <a:off x="2684372" y="389508"/>
            <a:ext cx="9034046" cy="584775"/>
          </a:xfrm>
          <a:prstGeom prst="rect">
            <a:avLst/>
          </a:prstGeom>
          <a:noFill/>
        </p:spPr>
        <p:txBody>
          <a:bodyPr wrap="square">
            <a:spAutoFit/>
          </a:bodyPr>
          <a:lstStyle/>
          <a:p>
            <a:pPr fontAlgn="base"/>
            <a:r>
              <a:rPr lang="en-GB" sz="3200" b="1" dirty="0">
                <a:solidFill>
                  <a:srgbClr val="1358A9"/>
                </a:solidFill>
                <a:latin typeface="Arial" panose="020B0604020202020204" pitchFamily="34" charset="0"/>
                <a:cs typeface="Arial" panose="020B0604020202020204" pitchFamily="34" charset="0"/>
              </a:rPr>
              <a:t>Experimenting with </a:t>
            </a:r>
            <a:r>
              <a:rPr lang="en-GB" sz="3200" b="1" dirty="0" err="1">
                <a:solidFill>
                  <a:srgbClr val="1358A9"/>
                </a:solidFill>
                <a:latin typeface="Arial" panose="020B0604020202020204" pitchFamily="34" charset="0"/>
                <a:cs typeface="Arial" panose="020B0604020202020204" pitchFamily="34" charset="0"/>
              </a:rPr>
              <a:t>Humata</a:t>
            </a:r>
            <a:endParaRPr lang="en-GB" sz="3200" b="1" dirty="0">
              <a:solidFill>
                <a:srgbClr val="1358A9"/>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377A61-835E-F2B5-5B60-43EA7BB059C4}"/>
              </a:ext>
            </a:extLst>
          </p:cNvPr>
          <p:cNvPicPr>
            <a:picLocks noChangeAspect="1"/>
          </p:cNvPicPr>
          <p:nvPr/>
        </p:nvPicPr>
        <p:blipFill>
          <a:blip r:embed="rId2"/>
          <a:stretch>
            <a:fillRect/>
          </a:stretch>
        </p:blipFill>
        <p:spPr>
          <a:xfrm>
            <a:off x="494442" y="1332771"/>
            <a:ext cx="5523615" cy="3481599"/>
          </a:xfrm>
          <a:prstGeom prst="rect">
            <a:avLst/>
          </a:prstGeom>
          <a:ln>
            <a:solidFill>
              <a:schemeClr val="tx1"/>
            </a:solidFill>
          </a:ln>
        </p:spPr>
      </p:pic>
      <p:pic>
        <p:nvPicPr>
          <p:cNvPr id="8" name="Picture 7">
            <a:extLst>
              <a:ext uri="{FF2B5EF4-FFF2-40B4-BE49-F238E27FC236}">
                <a16:creationId xmlns:a16="http://schemas.microsoft.com/office/drawing/2014/main" id="{CF9E288A-C33F-C00C-1B58-68B28C4CAD10}"/>
              </a:ext>
            </a:extLst>
          </p:cNvPr>
          <p:cNvPicPr>
            <a:picLocks noChangeAspect="1"/>
          </p:cNvPicPr>
          <p:nvPr/>
        </p:nvPicPr>
        <p:blipFill>
          <a:blip r:embed="rId3"/>
          <a:stretch>
            <a:fillRect/>
          </a:stretch>
        </p:blipFill>
        <p:spPr>
          <a:xfrm>
            <a:off x="6385417" y="1094701"/>
            <a:ext cx="5312141" cy="3079668"/>
          </a:xfrm>
          <a:prstGeom prst="rect">
            <a:avLst/>
          </a:prstGeom>
          <a:ln>
            <a:solidFill>
              <a:schemeClr val="tx1"/>
            </a:solidFill>
          </a:ln>
        </p:spPr>
      </p:pic>
      <p:pic>
        <p:nvPicPr>
          <p:cNvPr id="10" name="Picture 9">
            <a:extLst>
              <a:ext uri="{FF2B5EF4-FFF2-40B4-BE49-F238E27FC236}">
                <a16:creationId xmlns:a16="http://schemas.microsoft.com/office/drawing/2014/main" id="{35F05369-D06B-0E38-DEEF-DC636A9EC6D8}"/>
              </a:ext>
            </a:extLst>
          </p:cNvPr>
          <p:cNvPicPr>
            <a:picLocks noChangeAspect="1"/>
          </p:cNvPicPr>
          <p:nvPr/>
        </p:nvPicPr>
        <p:blipFill>
          <a:blip r:embed="rId4"/>
          <a:stretch>
            <a:fillRect/>
          </a:stretch>
        </p:blipFill>
        <p:spPr>
          <a:xfrm>
            <a:off x="6385417" y="3297108"/>
            <a:ext cx="5312141" cy="1644735"/>
          </a:xfrm>
          <a:prstGeom prst="rect">
            <a:avLst/>
          </a:prstGeom>
          <a:ln>
            <a:solidFill>
              <a:schemeClr val="tx1"/>
            </a:solidFill>
          </a:ln>
        </p:spPr>
      </p:pic>
    </p:spTree>
    <p:extLst>
      <p:ext uri="{BB962C8B-B14F-4D97-AF65-F5344CB8AC3E}">
        <p14:creationId xmlns:p14="http://schemas.microsoft.com/office/powerpoint/2010/main" val="37779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C30857-019C-48DA-B1A1-6EE9E4D320B4}"/>
              </a:ext>
            </a:extLst>
          </p:cNvPr>
          <p:cNvSpPr>
            <a:spLocks noGrp="1"/>
          </p:cNvSpPr>
          <p:nvPr>
            <p:ph type="sldNum" sz="quarter" idx="12"/>
          </p:nvPr>
        </p:nvSpPr>
        <p:spPr>
          <a:xfrm>
            <a:off x="8610600" y="6356350"/>
            <a:ext cx="2743200" cy="365125"/>
          </a:xfrm>
        </p:spPr>
        <p:txBody>
          <a:bodyPr/>
          <a:lstStyle/>
          <a:p>
            <a:fld id="{10B37B4D-B1ED-498C-8838-3D6A4F27AD60}" type="slidenum">
              <a:rPr lang="en-GB" smtClean="0"/>
              <a:pPr/>
              <a:t>13</a:t>
            </a:fld>
            <a:endParaRPr lang="en-GB"/>
          </a:p>
        </p:txBody>
      </p:sp>
      <p:sp>
        <p:nvSpPr>
          <p:cNvPr id="7" name="TextBox 6">
            <a:extLst>
              <a:ext uri="{FF2B5EF4-FFF2-40B4-BE49-F238E27FC236}">
                <a16:creationId xmlns:a16="http://schemas.microsoft.com/office/drawing/2014/main" id="{CD8376F7-DD16-4756-A8A7-11F8C0DCD3B3}"/>
              </a:ext>
            </a:extLst>
          </p:cNvPr>
          <p:cNvSpPr txBox="1"/>
          <p:nvPr/>
        </p:nvSpPr>
        <p:spPr>
          <a:xfrm>
            <a:off x="1431544" y="483687"/>
            <a:ext cx="9526327" cy="584775"/>
          </a:xfrm>
          <a:prstGeom prst="rect">
            <a:avLst/>
          </a:prstGeom>
          <a:noFill/>
        </p:spPr>
        <p:txBody>
          <a:bodyPr wrap="square">
            <a:spAutoFit/>
          </a:bodyPr>
          <a:lstStyle/>
          <a:p>
            <a:pPr fontAlgn="base"/>
            <a:r>
              <a:rPr lang="en-GB" sz="3200" b="1" dirty="0">
                <a:solidFill>
                  <a:srgbClr val="1358A9"/>
                </a:solidFill>
                <a:latin typeface="Arial" panose="020B0604020202020204" pitchFamily="34" charset="0"/>
                <a:cs typeface="Arial" panose="020B0604020202020204" pitchFamily="34" charset="0"/>
              </a:rPr>
              <a:t>What is </a:t>
            </a:r>
            <a:r>
              <a:rPr lang="en-GB" sz="3200" b="1" dirty="0" err="1">
                <a:solidFill>
                  <a:srgbClr val="1358A9"/>
                </a:solidFill>
                <a:latin typeface="Arial" panose="020B0604020202020204" pitchFamily="34" charset="0"/>
                <a:cs typeface="Arial" panose="020B0604020202020204" pitchFamily="34" charset="0"/>
              </a:rPr>
              <a:t>Scisummary</a:t>
            </a:r>
            <a:r>
              <a:rPr lang="en-GB" sz="3200" b="1" dirty="0">
                <a:solidFill>
                  <a:srgbClr val="1358A9"/>
                </a:solidFill>
                <a:latin typeface="Arial" panose="020B0604020202020204" pitchFamily="34" charset="0"/>
                <a:cs typeface="Arial" panose="020B0604020202020204" pitchFamily="34" charset="0"/>
              </a:rPr>
              <a:t> and Research Rabbit?</a:t>
            </a:r>
          </a:p>
        </p:txBody>
      </p:sp>
      <p:sp>
        <p:nvSpPr>
          <p:cNvPr id="23" name="TextBox 22">
            <a:extLst>
              <a:ext uri="{FF2B5EF4-FFF2-40B4-BE49-F238E27FC236}">
                <a16:creationId xmlns:a16="http://schemas.microsoft.com/office/drawing/2014/main" id="{07474923-A143-437B-955F-0E3D29138866}"/>
              </a:ext>
            </a:extLst>
          </p:cNvPr>
          <p:cNvSpPr txBox="1"/>
          <p:nvPr/>
        </p:nvSpPr>
        <p:spPr>
          <a:xfrm>
            <a:off x="1234129" y="1448119"/>
            <a:ext cx="9747815" cy="2677656"/>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Summarize 30k words (1M words per month after your trial ends).</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Chat with papers and get inline citations and figures</a:t>
            </a:r>
          </a:p>
          <a:p>
            <a:pPr marL="342900" indent="-342900">
              <a:buFont typeface="Arial" panose="020B0604020202020204" pitchFamily="34" charset="0"/>
              <a:buChar char="•"/>
            </a:pPr>
            <a:r>
              <a:rPr lang="en-GB" sz="2400" dirty="0" err="1">
                <a:solidFill>
                  <a:srgbClr val="002060"/>
                </a:solidFill>
                <a:latin typeface="Tahoma" panose="020B0604030504040204" pitchFamily="34" charset="0"/>
                <a:ea typeface="Tahoma" panose="020B0604030504040204" pitchFamily="34" charset="0"/>
                <a:cs typeface="Tahoma" panose="020B0604030504040204" pitchFamily="34" charset="0"/>
              </a:rPr>
              <a:t>Analyze</a:t>
            </a: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 figures from papers and ask questions directly about them</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AI Powered research paper search, with no limit on searches</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Bulk summarize papers, combine papers into a single summary, and compare papers using AI</a:t>
            </a:r>
          </a:p>
          <a:p>
            <a:endParaRPr lang="en-GB" sz="2400" dirty="0">
              <a:solidFill>
                <a:srgbClr val="37415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1D3D65C-420F-5211-B520-BF40C3CBA60C}"/>
              </a:ext>
            </a:extLst>
          </p:cNvPr>
          <p:cNvPicPr>
            <a:picLocks noChangeAspect="1"/>
          </p:cNvPicPr>
          <p:nvPr/>
        </p:nvPicPr>
        <p:blipFill>
          <a:blip r:embed="rId2"/>
          <a:stretch>
            <a:fillRect/>
          </a:stretch>
        </p:blipFill>
        <p:spPr>
          <a:xfrm>
            <a:off x="2150533" y="3965812"/>
            <a:ext cx="7523819" cy="2527812"/>
          </a:xfrm>
          <a:prstGeom prst="rect">
            <a:avLst/>
          </a:prstGeom>
          <a:ln w="25400">
            <a:solidFill>
              <a:schemeClr val="tx1"/>
            </a:solidFill>
          </a:ln>
        </p:spPr>
      </p:pic>
    </p:spTree>
    <p:extLst>
      <p:ext uri="{BB962C8B-B14F-4D97-AF65-F5344CB8AC3E}">
        <p14:creationId xmlns:p14="http://schemas.microsoft.com/office/powerpoint/2010/main" val="20602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1+#ppt_w/2"/>
                                          </p:val>
                                        </p:tav>
                                        <p:tav tm="100000">
                                          <p:val>
                                            <p:strVal val="#ppt_x"/>
                                          </p:val>
                                        </p:tav>
                                      </p:tavLst>
                                    </p:anim>
                                    <p:anim calcmode="lin" valueType="num">
                                      <p:cBhvr additive="base">
                                        <p:cTn id="13" dur="20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1"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4F8E5B-8DDB-CB35-7FB8-F01BB11DDB97}"/>
              </a:ext>
            </a:extLst>
          </p:cNvPr>
          <p:cNvSpPr txBox="1"/>
          <p:nvPr/>
        </p:nvSpPr>
        <p:spPr>
          <a:xfrm>
            <a:off x="1380993" y="410503"/>
            <a:ext cx="9695146" cy="615553"/>
          </a:xfrm>
          <a:prstGeom prst="rect">
            <a:avLst/>
          </a:prstGeom>
          <a:noFill/>
        </p:spPr>
        <p:txBody>
          <a:bodyPr wrap="square">
            <a:spAutoFit/>
          </a:bodyPr>
          <a:lstStyle/>
          <a:p>
            <a:pPr fontAlgn="base"/>
            <a:r>
              <a:rPr lang="en-GB" sz="3400" b="1" dirty="0">
                <a:solidFill>
                  <a:srgbClr val="1358A9"/>
                </a:solidFill>
                <a:latin typeface="Arial" panose="020B0604020202020204" pitchFamily="34" charset="0"/>
                <a:cs typeface="Arial" panose="020B0604020202020204" pitchFamily="34" charset="0"/>
              </a:rPr>
              <a:t>What is Midjourney</a:t>
            </a:r>
          </a:p>
        </p:txBody>
      </p:sp>
      <p:sp>
        <p:nvSpPr>
          <p:cNvPr id="5" name="TextBox 4">
            <a:extLst>
              <a:ext uri="{FF2B5EF4-FFF2-40B4-BE49-F238E27FC236}">
                <a16:creationId xmlns:a16="http://schemas.microsoft.com/office/drawing/2014/main" id="{DBF48578-8C2F-6FC1-BA9C-8EBC8E4C23B2}"/>
              </a:ext>
            </a:extLst>
          </p:cNvPr>
          <p:cNvSpPr txBox="1"/>
          <p:nvPr/>
        </p:nvSpPr>
        <p:spPr>
          <a:xfrm>
            <a:off x="1012659" y="1270795"/>
            <a:ext cx="10431813" cy="3046988"/>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An AI Image Generation Tool, </a:t>
            </a:r>
            <a:r>
              <a:rPr lang="en-GB" sz="2400" b="1" dirty="0">
                <a:solidFill>
                  <a:srgbClr val="1358A9"/>
                </a:solidFill>
                <a:latin typeface="Arial" panose="020B0604020202020204" pitchFamily="34" charset="0"/>
                <a:cs typeface="Arial" panose="020B0604020202020204" pitchFamily="34" charset="0"/>
              </a:rPr>
              <a:t>c</a:t>
            </a: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reates images based on text descriptions</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Great for art, design, and multimedia projects</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Models are trained on vast datasets of images and text to understand and create visual content from textual descriptions.</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Enhance your slides with unique, custom images.</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Visualize concepts and ideas for better understanding.</a:t>
            </a:r>
          </a:p>
          <a:p>
            <a:pPr marL="342900" indent="-342900">
              <a:buFont typeface="Arial" panose="020B0604020202020204" pitchFamily="34" charset="0"/>
              <a:buChar char="•"/>
            </a:pPr>
            <a:r>
              <a:rPr lang="en-GB" sz="2400" dirty="0" err="1">
                <a:solidFill>
                  <a:srgbClr val="002060"/>
                </a:solidFill>
                <a:latin typeface="Tahoma" panose="020B0604030504040204" pitchFamily="34" charset="0"/>
                <a:ea typeface="Tahoma" panose="020B0604030504040204" pitchFamily="34" charset="0"/>
                <a:cs typeface="Tahoma" panose="020B0604030504040204" pitchFamily="34" charset="0"/>
              </a:rPr>
              <a:t>MidJourney</a:t>
            </a: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 operates through Discord, a community-driven experience.</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Users can refine their prompts to get more specific results,</a:t>
            </a:r>
          </a:p>
        </p:txBody>
      </p:sp>
      <p:sp>
        <p:nvSpPr>
          <p:cNvPr id="7" name="TextBox 6">
            <a:extLst>
              <a:ext uri="{FF2B5EF4-FFF2-40B4-BE49-F238E27FC236}">
                <a16:creationId xmlns:a16="http://schemas.microsoft.com/office/drawing/2014/main" id="{D2B1CF63-9089-339A-DCB2-3629E51DBFA4}"/>
              </a:ext>
            </a:extLst>
          </p:cNvPr>
          <p:cNvSpPr txBox="1"/>
          <p:nvPr/>
        </p:nvSpPr>
        <p:spPr>
          <a:xfrm>
            <a:off x="1248427" y="4663875"/>
            <a:ext cx="10003153" cy="646331"/>
          </a:xfrm>
          <a:prstGeom prst="rect">
            <a:avLst/>
          </a:prstGeom>
          <a:noFill/>
          <a:ln w="15875">
            <a:solidFill>
              <a:srgbClr val="C00000"/>
            </a:solidFill>
          </a:ln>
        </p:spPr>
        <p:txBody>
          <a:bodyPr wrap="square">
            <a:spAutoFit/>
          </a:bodyPr>
          <a:lstStyle/>
          <a:p>
            <a:r>
              <a:rPr lang="en-GB" dirty="0"/>
              <a:t>While AI-generated images can be highly original, there are ongoing discussions about the role of AI in creative industries, especially regarding the originality and ownership of AI-generated content.</a:t>
            </a:r>
          </a:p>
        </p:txBody>
      </p:sp>
    </p:spTree>
    <p:extLst>
      <p:ext uri="{BB962C8B-B14F-4D97-AF65-F5344CB8AC3E}">
        <p14:creationId xmlns:p14="http://schemas.microsoft.com/office/powerpoint/2010/main" val="244124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C30857-019C-48DA-B1A1-6EE9E4D320B4}"/>
              </a:ext>
            </a:extLst>
          </p:cNvPr>
          <p:cNvSpPr>
            <a:spLocks noGrp="1"/>
          </p:cNvSpPr>
          <p:nvPr>
            <p:ph type="sldNum" sz="quarter" idx="12"/>
          </p:nvPr>
        </p:nvSpPr>
        <p:spPr>
          <a:xfrm>
            <a:off x="8610600" y="6356350"/>
            <a:ext cx="2743200" cy="365125"/>
          </a:xfrm>
        </p:spPr>
        <p:txBody>
          <a:bodyPr/>
          <a:lstStyle/>
          <a:p>
            <a:fld id="{10B37B4D-B1ED-498C-8838-3D6A4F27AD60}" type="slidenum">
              <a:rPr lang="en-GB" smtClean="0"/>
              <a:pPr/>
              <a:t>15</a:t>
            </a:fld>
            <a:endParaRPr lang="en-GB"/>
          </a:p>
        </p:txBody>
      </p:sp>
      <p:sp>
        <p:nvSpPr>
          <p:cNvPr id="7" name="TextBox 6">
            <a:extLst>
              <a:ext uri="{FF2B5EF4-FFF2-40B4-BE49-F238E27FC236}">
                <a16:creationId xmlns:a16="http://schemas.microsoft.com/office/drawing/2014/main" id="{CD8376F7-DD16-4756-A8A7-11F8C0DCD3B3}"/>
              </a:ext>
            </a:extLst>
          </p:cNvPr>
          <p:cNvSpPr txBox="1"/>
          <p:nvPr/>
        </p:nvSpPr>
        <p:spPr>
          <a:xfrm>
            <a:off x="1234129" y="517682"/>
            <a:ext cx="7847881" cy="615553"/>
          </a:xfrm>
          <a:prstGeom prst="rect">
            <a:avLst/>
          </a:prstGeom>
          <a:noFill/>
        </p:spPr>
        <p:txBody>
          <a:bodyPr wrap="square">
            <a:spAutoFit/>
          </a:bodyPr>
          <a:lstStyle/>
          <a:p>
            <a:pPr fontAlgn="base"/>
            <a:r>
              <a:rPr lang="en-GB" sz="3400" b="1" dirty="0">
                <a:solidFill>
                  <a:srgbClr val="1358A9"/>
                </a:solidFill>
                <a:latin typeface="Arial" panose="020B0604020202020204" pitchFamily="34" charset="0"/>
                <a:cs typeface="Arial" panose="020B0604020202020204" pitchFamily="34" charset="0"/>
              </a:rPr>
              <a:t>What are Goblin Tools ?</a:t>
            </a:r>
          </a:p>
        </p:txBody>
      </p:sp>
      <p:sp>
        <p:nvSpPr>
          <p:cNvPr id="23" name="TextBox 22">
            <a:extLst>
              <a:ext uri="{FF2B5EF4-FFF2-40B4-BE49-F238E27FC236}">
                <a16:creationId xmlns:a16="http://schemas.microsoft.com/office/drawing/2014/main" id="{07474923-A143-437B-955F-0E3D29138866}"/>
              </a:ext>
            </a:extLst>
          </p:cNvPr>
          <p:cNvSpPr txBox="1"/>
          <p:nvPr/>
        </p:nvSpPr>
        <p:spPr>
          <a:xfrm>
            <a:off x="1234129" y="1448119"/>
            <a:ext cx="9496933" cy="3416320"/>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Created by Bram De </a:t>
            </a:r>
            <a:r>
              <a:rPr lang="en-GB" sz="2400" dirty="0" err="1">
                <a:solidFill>
                  <a:srgbClr val="002060"/>
                </a:solidFill>
                <a:latin typeface="Tahoma" panose="020B0604030504040204" pitchFamily="34" charset="0"/>
                <a:ea typeface="Tahoma" panose="020B0604030504040204" pitchFamily="34" charset="0"/>
                <a:cs typeface="Tahoma" panose="020B0604030504040204" pitchFamily="34" charset="0"/>
              </a:rPr>
              <a:t>Buyser</a:t>
            </a: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 a freelance software engineer</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Collection of small, simple, single-task tools</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Designed to help neurodiverse people (anxiety) with tasks they find overwhelming or difficult.</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Most of the tools use AI technologies to achieve their goals. </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Currently this includes OpenAI's models. As the tools improve, the intent is to move to an open source alternative.</a:t>
            </a:r>
          </a:p>
          <a:p>
            <a:pPr marL="342900" indent="-342900">
              <a:buFont typeface="Arial" panose="020B0604020202020204" pitchFamily="34" charset="0"/>
              <a:buChar cha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Goblin tools are free to use and it will stay free, without advertisements or paywalls. </a:t>
            </a:r>
            <a:endParaRPr lang="en-GB" sz="2400" dirty="0">
              <a:solidFill>
                <a:srgbClr val="37415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2D52A8BC-0ED0-DFCC-E9A7-CDFF0E59D801}"/>
              </a:ext>
            </a:extLst>
          </p:cNvPr>
          <p:cNvPicPr>
            <a:picLocks noChangeAspect="1"/>
          </p:cNvPicPr>
          <p:nvPr/>
        </p:nvPicPr>
        <p:blipFill>
          <a:blip r:embed="rId2"/>
          <a:stretch>
            <a:fillRect/>
          </a:stretch>
        </p:blipFill>
        <p:spPr>
          <a:xfrm>
            <a:off x="10279117" y="136525"/>
            <a:ext cx="1631731" cy="1264592"/>
          </a:xfrm>
          <a:prstGeom prst="rect">
            <a:avLst/>
          </a:prstGeom>
        </p:spPr>
      </p:pic>
    </p:spTree>
    <p:extLst>
      <p:ext uri="{BB962C8B-B14F-4D97-AF65-F5344CB8AC3E}">
        <p14:creationId xmlns:p14="http://schemas.microsoft.com/office/powerpoint/2010/main" val="4818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1+#ppt_w/2"/>
                                          </p:val>
                                        </p:tav>
                                        <p:tav tm="100000">
                                          <p:val>
                                            <p:strVal val="#ppt_x"/>
                                          </p:val>
                                        </p:tav>
                                      </p:tavLst>
                                    </p:anim>
                                    <p:anim calcmode="lin" valueType="num">
                                      <p:cBhvr additive="base">
                                        <p:cTn id="1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34341-D1DC-CA12-ED05-4B532E77598B}"/>
              </a:ext>
            </a:extLst>
          </p:cNvPr>
          <p:cNvSpPr>
            <a:spLocks noGrp="1"/>
          </p:cNvSpPr>
          <p:nvPr>
            <p:ph type="sldNum" sz="quarter" idx="12"/>
          </p:nvPr>
        </p:nvSpPr>
        <p:spPr/>
        <p:txBody>
          <a:bodyPr/>
          <a:lstStyle/>
          <a:p>
            <a:fld id="{10B37B4D-B1ED-498C-8838-3D6A4F27AD60}" type="slidenum">
              <a:rPr lang="en-GB" smtClean="0"/>
              <a:t>16</a:t>
            </a:fld>
            <a:endParaRPr lang="en-GB"/>
          </a:p>
        </p:txBody>
      </p:sp>
      <p:pic>
        <p:nvPicPr>
          <p:cNvPr id="4" name="Picture 3">
            <a:extLst>
              <a:ext uri="{FF2B5EF4-FFF2-40B4-BE49-F238E27FC236}">
                <a16:creationId xmlns:a16="http://schemas.microsoft.com/office/drawing/2014/main" id="{F117B851-809D-16F2-C2D6-2BCAC76DAB5A}"/>
              </a:ext>
            </a:extLst>
          </p:cNvPr>
          <p:cNvPicPr>
            <a:picLocks noChangeAspect="1"/>
          </p:cNvPicPr>
          <p:nvPr/>
        </p:nvPicPr>
        <p:blipFill>
          <a:blip r:embed="rId2"/>
          <a:stretch>
            <a:fillRect/>
          </a:stretch>
        </p:blipFill>
        <p:spPr>
          <a:xfrm>
            <a:off x="624723" y="1226025"/>
            <a:ext cx="11125434" cy="4085120"/>
          </a:xfrm>
          <a:prstGeom prst="rect">
            <a:avLst/>
          </a:prstGeom>
          <a:ln w="28575">
            <a:solidFill>
              <a:schemeClr val="tx1"/>
            </a:solidFill>
          </a:ln>
        </p:spPr>
      </p:pic>
      <p:pic>
        <p:nvPicPr>
          <p:cNvPr id="12" name="Picture 11">
            <a:extLst>
              <a:ext uri="{FF2B5EF4-FFF2-40B4-BE49-F238E27FC236}">
                <a16:creationId xmlns:a16="http://schemas.microsoft.com/office/drawing/2014/main" id="{CD757C8D-279F-C7A9-C82B-2CD48BABFD93}"/>
              </a:ext>
            </a:extLst>
          </p:cNvPr>
          <p:cNvPicPr>
            <a:picLocks noChangeAspect="1"/>
          </p:cNvPicPr>
          <p:nvPr/>
        </p:nvPicPr>
        <p:blipFill>
          <a:blip r:embed="rId3"/>
          <a:stretch>
            <a:fillRect/>
          </a:stretch>
        </p:blipFill>
        <p:spPr>
          <a:xfrm>
            <a:off x="4894568" y="1771807"/>
            <a:ext cx="4893169" cy="3970625"/>
          </a:xfrm>
          <a:prstGeom prst="rect">
            <a:avLst/>
          </a:prstGeom>
          <a:ln w="22225">
            <a:solidFill>
              <a:schemeClr val="tx1"/>
            </a:solidFill>
          </a:ln>
        </p:spPr>
      </p:pic>
      <p:sp>
        <p:nvSpPr>
          <p:cNvPr id="16" name="TextBox 15">
            <a:extLst>
              <a:ext uri="{FF2B5EF4-FFF2-40B4-BE49-F238E27FC236}">
                <a16:creationId xmlns:a16="http://schemas.microsoft.com/office/drawing/2014/main" id="{780E8284-3774-E18E-1D07-F6574AB867AD}"/>
              </a:ext>
            </a:extLst>
          </p:cNvPr>
          <p:cNvSpPr txBox="1"/>
          <p:nvPr/>
        </p:nvSpPr>
        <p:spPr>
          <a:xfrm>
            <a:off x="1515648" y="427441"/>
            <a:ext cx="9607463"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Experimenting with Goblin Tools – </a:t>
            </a:r>
            <a:r>
              <a:rPr lang="en-GB" sz="3200" b="1" dirty="0" err="1">
                <a:solidFill>
                  <a:srgbClr val="1358A9"/>
                </a:solidFill>
                <a:latin typeface="Arial" panose="020B0604020202020204" pitchFamily="34" charset="0"/>
                <a:cs typeface="Arial" panose="020B0604020202020204" pitchFamily="34" charset="0"/>
              </a:rPr>
              <a:t>MagicToDo</a:t>
            </a:r>
            <a:r>
              <a:rPr lang="en-GB" sz="3200" b="1" dirty="0">
                <a:solidFill>
                  <a:srgbClr val="1358A9"/>
                </a:solidFill>
                <a:latin typeface="Arial" panose="020B0604020202020204" pitchFamily="34" charset="0"/>
                <a:cs typeface="Arial" panose="020B0604020202020204" pitchFamily="34" charset="0"/>
              </a:rPr>
              <a:t> </a:t>
            </a:r>
            <a:endParaRPr lang="en-GB" sz="3200" dirty="0"/>
          </a:p>
        </p:txBody>
      </p:sp>
    </p:spTree>
    <p:extLst>
      <p:ext uri="{BB962C8B-B14F-4D97-AF65-F5344CB8AC3E}">
        <p14:creationId xmlns:p14="http://schemas.microsoft.com/office/powerpoint/2010/main" val="94551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34341-D1DC-CA12-ED05-4B532E77598B}"/>
              </a:ext>
            </a:extLst>
          </p:cNvPr>
          <p:cNvSpPr>
            <a:spLocks noGrp="1"/>
          </p:cNvSpPr>
          <p:nvPr>
            <p:ph type="sldNum" sz="quarter" idx="12"/>
          </p:nvPr>
        </p:nvSpPr>
        <p:spPr/>
        <p:txBody>
          <a:bodyPr/>
          <a:lstStyle/>
          <a:p>
            <a:fld id="{10B37B4D-B1ED-498C-8838-3D6A4F27AD60}" type="slidenum">
              <a:rPr lang="en-GB" smtClean="0"/>
              <a:t>17</a:t>
            </a:fld>
            <a:endParaRPr lang="en-GB"/>
          </a:p>
        </p:txBody>
      </p:sp>
      <p:pic>
        <p:nvPicPr>
          <p:cNvPr id="34" name="Picture 33">
            <a:extLst>
              <a:ext uri="{FF2B5EF4-FFF2-40B4-BE49-F238E27FC236}">
                <a16:creationId xmlns:a16="http://schemas.microsoft.com/office/drawing/2014/main" id="{AFBBE4CF-DF31-1B2F-4173-C9615496737C}"/>
              </a:ext>
            </a:extLst>
          </p:cNvPr>
          <p:cNvPicPr>
            <a:picLocks noChangeAspect="1"/>
          </p:cNvPicPr>
          <p:nvPr/>
        </p:nvPicPr>
        <p:blipFill>
          <a:blip r:embed="rId2"/>
          <a:stretch>
            <a:fillRect/>
          </a:stretch>
        </p:blipFill>
        <p:spPr>
          <a:xfrm>
            <a:off x="1603819" y="4013200"/>
            <a:ext cx="2114550" cy="2343150"/>
          </a:xfrm>
          <a:prstGeom prst="rect">
            <a:avLst/>
          </a:prstGeom>
          <a:ln w="15875">
            <a:solidFill>
              <a:schemeClr val="tx1"/>
            </a:solidFill>
          </a:ln>
        </p:spPr>
      </p:pic>
      <p:sp>
        <p:nvSpPr>
          <p:cNvPr id="37" name="TextBox 36">
            <a:extLst>
              <a:ext uri="{FF2B5EF4-FFF2-40B4-BE49-F238E27FC236}">
                <a16:creationId xmlns:a16="http://schemas.microsoft.com/office/drawing/2014/main" id="{26FBA018-7792-F911-F105-B71BFC8DA9A9}"/>
              </a:ext>
            </a:extLst>
          </p:cNvPr>
          <p:cNvSpPr txBox="1"/>
          <p:nvPr/>
        </p:nvSpPr>
        <p:spPr>
          <a:xfrm>
            <a:off x="541823" y="2560729"/>
            <a:ext cx="1410497" cy="1200329"/>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Breaking things down so you don't</a:t>
            </a:r>
          </a:p>
        </p:txBody>
      </p:sp>
      <p:sp>
        <p:nvSpPr>
          <p:cNvPr id="42" name="TextBox 41">
            <a:extLst>
              <a:ext uri="{FF2B5EF4-FFF2-40B4-BE49-F238E27FC236}">
                <a16:creationId xmlns:a16="http://schemas.microsoft.com/office/drawing/2014/main" id="{6757F729-29A1-B8DC-D420-2FCDA20BC993}"/>
              </a:ext>
            </a:extLst>
          </p:cNvPr>
          <p:cNvSpPr txBox="1"/>
          <p:nvPr/>
        </p:nvSpPr>
        <p:spPr>
          <a:xfrm>
            <a:off x="2170756" y="2601370"/>
            <a:ext cx="1669927" cy="1200329"/>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Turn the spicy thoughts into classy ones</a:t>
            </a:r>
          </a:p>
        </p:txBody>
      </p:sp>
      <p:sp>
        <p:nvSpPr>
          <p:cNvPr id="43" name="TextBox 42">
            <a:extLst>
              <a:ext uri="{FF2B5EF4-FFF2-40B4-BE49-F238E27FC236}">
                <a16:creationId xmlns:a16="http://schemas.microsoft.com/office/drawing/2014/main" id="{7B618440-A7DE-A1A6-28B6-138703CA74ED}"/>
              </a:ext>
            </a:extLst>
          </p:cNvPr>
          <p:cNvSpPr txBox="1"/>
          <p:nvPr/>
        </p:nvSpPr>
        <p:spPr>
          <a:xfrm>
            <a:off x="5758765" y="2651140"/>
            <a:ext cx="1425053" cy="923330"/>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Give me the crash course</a:t>
            </a:r>
          </a:p>
        </p:txBody>
      </p:sp>
      <p:sp>
        <p:nvSpPr>
          <p:cNvPr id="44" name="TextBox 43">
            <a:extLst>
              <a:ext uri="{FF2B5EF4-FFF2-40B4-BE49-F238E27FC236}">
                <a16:creationId xmlns:a16="http://schemas.microsoft.com/office/drawing/2014/main" id="{14D01AFF-3B1C-4361-1429-79597904BCAD}"/>
              </a:ext>
            </a:extLst>
          </p:cNvPr>
          <p:cNvSpPr txBox="1"/>
          <p:nvPr/>
        </p:nvSpPr>
        <p:spPr>
          <a:xfrm>
            <a:off x="7420027" y="2646643"/>
            <a:ext cx="1507837" cy="923330"/>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How long will this take</a:t>
            </a:r>
          </a:p>
        </p:txBody>
      </p:sp>
      <p:sp>
        <p:nvSpPr>
          <p:cNvPr id="45" name="TextBox 44">
            <a:extLst>
              <a:ext uri="{FF2B5EF4-FFF2-40B4-BE49-F238E27FC236}">
                <a16:creationId xmlns:a16="http://schemas.microsoft.com/office/drawing/2014/main" id="{FBDD74D3-AAC5-CAD5-CBF2-0DEC651B400A}"/>
              </a:ext>
            </a:extLst>
          </p:cNvPr>
          <p:cNvSpPr txBox="1"/>
          <p:nvPr/>
        </p:nvSpPr>
        <p:spPr>
          <a:xfrm>
            <a:off x="4155161" y="2581995"/>
            <a:ext cx="1425053" cy="1200329"/>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Am I misreading the tone of this?</a:t>
            </a:r>
          </a:p>
        </p:txBody>
      </p:sp>
      <p:pic>
        <p:nvPicPr>
          <p:cNvPr id="47" name="Picture 46">
            <a:extLst>
              <a:ext uri="{FF2B5EF4-FFF2-40B4-BE49-F238E27FC236}">
                <a16:creationId xmlns:a16="http://schemas.microsoft.com/office/drawing/2014/main" id="{E7697B8A-1BAA-2ED9-1EEE-6A0F7C944E5C}"/>
              </a:ext>
            </a:extLst>
          </p:cNvPr>
          <p:cNvPicPr>
            <a:picLocks noChangeAspect="1"/>
          </p:cNvPicPr>
          <p:nvPr/>
        </p:nvPicPr>
        <p:blipFill>
          <a:blip r:embed="rId3"/>
          <a:stretch>
            <a:fillRect/>
          </a:stretch>
        </p:blipFill>
        <p:spPr>
          <a:xfrm>
            <a:off x="231139" y="1139226"/>
            <a:ext cx="11729722" cy="1155505"/>
          </a:xfrm>
          <a:prstGeom prst="rect">
            <a:avLst/>
          </a:prstGeom>
          <a:ln w="38100">
            <a:solidFill>
              <a:srgbClr val="C00000"/>
            </a:solidFill>
          </a:ln>
        </p:spPr>
      </p:pic>
      <p:pic>
        <p:nvPicPr>
          <p:cNvPr id="49" name="Picture 48">
            <a:extLst>
              <a:ext uri="{FF2B5EF4-FFF2-40B4-BE49-F238E27FC236}">
                <a16:creationId xmlns:a16="http://schemas.microsoft.com/office/drawing/2014/main" id="{93BDF81C-3CEE-E98F-C4EC-E856ED47D65A}"/>
              </a:ext>
            </a:extLst>
          </p:cNvPr>
          <p:cNvPicPr>
            <a:picLocks noChangeAspect="1"/>
          </p:cNvPicPr>
          <p:nvPr/>
        </p:nvPicPr>
        <p:blipFill>
          <a:blip r:embed="rId4"/>
          <a:stretch>
            <a:fillRect/>
          </a:stretch>
        </p:blipFill>
        <p:spPr>
          <a:xfrm>
            <a:off x="4217667" y="4356851"/>
            <a:ext cx="1946817" cy="528606"/>
          </a:xfrm>
          <a:prstGeom prst="rect">
            <a:avLst/>
          </a:prstGeom>
          <a:ln w="15875">
            <a:solidFill>
              <a:schemeClr val="tx1"/>
            </a:solidFill>
          </a:ln>
        </p:spPr>
      </p:pic>
      <p:pic>
        <p:nvPicPr>
          <p:cNvPr id="51" name="Picture 50">
            <a:extLst>
              <a:ext uri="{FF2B5EF4-FFF2-40B4-BE49-F238E27FC236}">
                <a16:creationId xmlns:a16="http://schemas.microsoft.com/office/drawing/2014/main" id="{EC2C1422-363C-17EE-304D-7A809DD0D8EF}"/>
              </a:ext>
            </a:extLst>
          </p:cNvPr>
          <p:cNvPicPr>
            <a:picLocks noChangeAspect="1"/>
          </p:cNvPicPr>
          <p:nvPr/>
        </p:nvPicPr>
        <p:blipFill>
          <a:blip r:embed="rId5"/>
          <a:stretch>
            <a:fillRect/>
          </a:stretch>
        </p:blipFill>
        <p:spPr>
          <a:xfrm>
            <a:off x="3969062" y="5098065"/>
            <a:ext cx="7514771" cy="1025613"/>
          </a:xfrm>
          <a:prstGeom prst="rect">
            <a:avLst/>
          </a:prstGeom>
          <a:ln w="15875">
            <a:solidFill>
              <a:schemeClr val="tx1"/>
            </a:solidFill>
          </a:ln>
        </p:spPr>
      </p:pic>
      <p:sp>
        <p:nvSpPr>
          <p:cNvPr id="52" name="TextBox 51">
            <a:extLst>
              <a:ext uri="{FF2B5EF4-FFF2-40B4-BE49-F238E27FC236}">
                <a16:creationId xmlns:a16="http://schemas.microsoft.com/office/drawing/2014/main" id="{1A1705D9-9619-FE34-F20D-938FAF1933B1}"/>
              </a:ext>
            </a:extLst>
          </p:cNvPr>
          <p:cNvSpPr txBox="1"/>
          <p:nvPr/>
        </p:nvSpPr>
        <p:spPr>
          <a:xfrm>
            <a:off x="10667395" y="2617997"/>
            <a:ext cx="1156671" cy="1200329"/>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What am I having for lunch ?</a:t>
            </a:r>
          </a:p>
        </p:txBody>
      </p:sp>
      <p:sp>
        <p:nvSpPr>
          <p:cNvPr id="53" name="TextBox 52">
            <a:extLst>
              <a:ext uri="{FF2B5EF4-FFF2-40B4-BE49-F238E27FC236}">
                <a16:creationId xmlns:a16="http://schemas.microsoft.com/office/drawing/2014/main" id="{3D4F5C7A-C957-887B-CEAC-CB213BB1C048}"/>
              </a:ext>
            </a:extLst>
          </p:cNvPr>
          <p:cNvSpPr txBox="1"/>
          <p:nvPr/>
        </p:nvSpPr>
        <p:spPr>
          <a:xfrm>
            <a:off x="9160247" y="2646643"/>
            <a:ext cx="1274765" cy="923330"/>
          </a:xfrm>
          <a:prstGeom prst="rect">
            <a:avLst/>
          </a:prstGeom>
          <a:noFill/>
          <a:ln w="31750">
            <a:solidFill>
              <a:srgbClr val="C00000"/>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Compile a list of tasks</a:t>
            </a:r>
          </a:p>
        </p:txBody>
      </p:sp>
      <p:sp>
        <p:nvSpPr>
          <p:cNvPr id="54" name="TextBox 53">
            <a:extLst>
              <a:ext uri="{FF2B5EF4-FFF2-40B4-BE49-F238E27FC236}">
                <a16:creationId xmlns:a16="http://schemas.microsoft.com/office/drawing/2014/main" id="{77AEA7CC-7002-E922-7A26-F9C56EEDFB4F}"/>
              </a:ext>
            </a:extLst>
          </p:cNvPr>
          <p:cNvSpPr txBox="1"/>
          <p:nvPr/>
        </p:nvSpPr>
        <p:spPr>
          <a:xfrm>
            <a:off x="3691737" y="427441"/>
            <a:ext cx="6096000"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Goblin Tools – Other features</a:t>
            </a:r>
            <a:endParaRPr lang="en-GB" sz="3200" dirty="0"/>
          </a:p>
        </p:txBody>
      </p:sp>
    </p:spTree>
    <p:extLst>
      <p:ext uri="{BB962C8B-B14F-4D97-AF65-F5344CB8AC3E}">
        <p14:creationId xmlns:p14="http://schemas.microsoft.com/office/powerpoint/2010/main" val="383072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5278B-7587-0CE5-FEA1-5FEFADA80023}"/>
              </a:ext>
            </a:extLst>
          </p:cNvPr>
          <p:cNvSpPr>
            <a:spLocks noGrp="1"/>
          </p:cNvSpPr>
          <p:nvPr>
            <p:ph type="sldNum" sz="quarter" idx="12"/>
          </p:nvPr>
        </p:nvSpPr>
        <p:spPr/>
        <p:txBody>
          <a:bodyPr/>
          <a:lstStyle/>
          <a:p>
            <a:fld id="{10B37B4D-B1ED-498C-8838-3D6A4F27AD60}" type="slidenum">
              <a:rPr lang="en-GB" smtClean="0"/>
              <a:t>18</a:t>
            </a:fld>
            <a:endParaRPr lang="en-GB"/>
          </a:p>
        </p:txBody>
      </p:sp>
      <p:pic>
        <p:nvPicPr>
          <p:cNvPr id="4" name="Picture 3">
            <a:extLst>
              <a:ext uri="{FF2B5EF4-FFF2-40B4-BE49-F238E27FC236}">
                <a16:creationId xmlns:a16="http://schemas.microsoft.com/office/drawing/2014/main" id="{6235B2AE-7465-07AA-B0E2-579D922BB15A}"/>
              </a:ext>
            </a:extLst>
          </p:cNvPr>
          <p:cNvPicPr>
            <a:picLocks noChangeAspect="1"/>
          </p:cNvPicPr>
          <p:nvPr/>
        </p:nvPicPr>
        <p:blipFill>
          <a:blip r:embed="rId2"/>
          <a:stretch>
            <a:fillRect/>
          </a:stretch>
        </p:blipFill>
        <p:spPr>
          <a:xfrm>
            <a:off x="7237801" y="610095"/>
            <a:ext cx="2918136" cy="859200"/>
          </a:xfrm>
          <a:prstGeom prst="rect">
            <a:avLst/>
          </a:prstGeom>
          <a:ln w="12700">
            <a:solidFill>
              <a:schemeClr val="tx1"/>
            </a:solidFill>
          </a:ln>
        </p:spPr>
      </p:pic>
      <p:pic>
        <p:nvPicPr>
          <p:cNvPr id="6" name="Picture 5">
            <a:extLst>
              <a:ext uri="{FF2B5EF4-FFF2-40B4-BE49-F238E27FC236}">
                <a16:creationId xmlns:a16="http://schemas.microsoft.com/office/drawing/2014/main" id="{6A7931BF-2754-3814-55A5-84712D7C34EC}"/>
              </a:ext>
            </a:extLst>
          </p:cNvPr>
          <p:cNvPicPr>
            <a:picLocks noChangeAspect="1"/>
          </p:cNvPicPr>
          <p:nvPr/>
        </p:nvPicPr>
        <p:blipFill>
          <a:blip r:embed="rId3"/>
          <a:stretch>
            <a:fillRect/>
          </a:stretch>
        </p:blipFill>
        <p:spPr>
          <a:xfrm>
            <a:off x="729200" y="1595704"/>
            <a:ext cx="9642351" cy="4669156"/>
          </a:xfrm>
          <a:prstGeom prst="rect">
            <a:avLst/>
          </a:prstGeom>
          <a:ln>
            <a:solidFill>
              <a:schemeClr val="tx1"/>
            </a:solidFill>
          </a:ln>
        </p:spPr>
      </p:pic>
      <p:sp>
        <p:nvSpPr>
          <p:cNvPr id="3" name="TextBox 2">
            <a:extLst>
              <a:ext uri="{FF2B5EF4-FFF2-40B4-BE49-F238E27FC236}">
                <a16:creationId xmlns:a16="http://schemas.microsoft.com/office/drawing/2014/main" id="{5CC50013-7264-E8B4-0614-CECF53469A69}"/>
              </a:ext>
            </a:extLst>
          </p:cNvPr>
          <p:cNvSpPr txBox="1"/>
          <p:nvPr/>
        </p:nvSpPr>
        <p:spPr>
          <a:xfrm>
            <a:off x="1431544" y="483687"/>
            <a:ext cx="9526327" cy="584775"/>
          </a:xfrm>
          <a:prstGeom prst="rect">
            <a:avLst/>
          </a:prstGeom>
          <a:noFill/>
        </p:spPr>
        <p:txBody>
          <a:bodyPr wrap="square">
            <a:spAutoFit/>
          </a:bodyPr>
          <a:lstStyle/>
          <a:p>
            <a:pPr fontAlgn="base"/>
            <a:r>
              <a:rPr lang="en-GB" sz="3200" b="1" dirty="0">
                <a:solidFill>
                  <a:srgbClr val="1358A9"/>
                </a:solidFill>
                <a:latin typeface="Arial" panose="020B0604020202020204" pitchFamily="34" charset="0"/>
                <a:cs typeface="Arial" panose="020B0604020202020204" pitchFamily="34" charset="0"/>
              </a:rPr>
              <a:t>What is </a:t>
            </a:r>
            <a:r>
              <a:rPr lang="en-GB" sz="3200" b="1" dirty="0" err="1">
                <a:solidFill>
                  <a:srgbClr val="1358A9"/>
                </a:solidFill>
                <a:latin typeface="Arial" panose="020B0604020202020204" pitchFamily="34" charset="0"/>
                <a:cs typeface="Arial" panose="020B0604020202020204" pitchFamily="34" charset="0"/>
              </a:rPr>
              <a:t>DeepL</a:t>
            </a:r>
            <a:r>
              <a:rPr lang="en-GB" sz="3200" b="1" dirty="0">
                <a:solidFill>
                  <a:srgbClr val="1358A9"/>
                </a:solidFill>
                <a:latin typeface="Arial" panose="020B0604020202020204" pitchFamily="34" charset="0"/>
                <a:cs typeface="Arial" panose="020B0604020202020204" pitchFamily="34" charset="0"/>
              </a:rPr>
              <a:t> translator </a:t>
            </a:r>
          </a:p>
        </p:txBody>
      </p:sp>
    </p:spTree>
    <p:extLst>
      <p:ext uri="{BB962C8B-B14F-4D97-AF65-F5344CB8AC3E}">
        <p14:creationId xmlns:p14="http://schemas.microsoft.com/office/powerpoint/2010/main" val="267970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F51369-39E2-A2C4-81DF-D1BEECBBDC8B}"/>
              </a:ext>
            </a:extLst>
          </p:cNvPr>
          <p:cNvSpPr txBox="1"/>
          <p:nvPr/>
        </p:nvSpPr>
        <p:spPr>
          <a:xfrm>
            <a:off x="1052184" y="1094486"/>
            <a:ext cx="10221240" cy="2585323"/>
          </a:xfrm>
          <a:prstGeom prst="rect">
            <a:avLst/>
          </a:prstGeom>
          <a:noFill/>
          <a:ln w="12700">
            <a:solidFill>
              <a:schemeClr val="tx1"/>
            </a:solidFill>
          </a:ln>
        </p:spPr>
        <p:txBody>
          <a:bodyPr wrap="square" rtlCol="0">
            <a:spAutoFit/>
          </a:bodyPr>
          <a:lstStyle/>
          <a:p>
            <a:pPr eaLnBrk="0" fontAlgn="base" hangingPunct="0">
              <a:spcBef>
                <a:spcPct val="0"/>
              </a:spcBef>
              <a:spcAft>
                <a:spcPct val="0"/>
              </a:spcAft>
            </a:pPr>
            <a:r>
              <a:rPr lang="en-GB" sz="2200" b="1" dirty="0">
                <a:solidFill>
                  <a:srgbClr val="C00000"/>
                </a:solidFill>
                <a:latin typeface="Arial" panose="020B0604020202020204" pitchFamily="34" charset="0"/>
                <a:cs typeface="Arial" panose="020B0604020202020204" pitchFamily="34" charset="0"/>
              </a:rPr>
              <a:t>POLISH</a:t>
            </a:r>
            <a:r>
              <a:rPr lang="en-GB" sz="2000" dirty="0">
                <a:solidFill>
                  <a:srgbClr val="1F1F1F"/>
                </a:solidFill>
                <a:latin typeface="Arial" panose="020B0604020202020204" pitchFamily="34" charset="0"/>
                <a:cs typeface="Arial" panose="020B0604020202020204" pitchFamily="34" charset="0"/>
              </a:rPr>
              <a:t> </a:t>
            </a:r>
            <a:r>
              <a:rPr lang="pl-PL" sz="2000" dirty="0">
                <a:solidFill>
                  <a:srgbClr val="1F1F1F"/>
                </a:solidFill>
                <a:latin typeface="Arial" panose="020B0604020202020204" pitchFamily="34" charset="0"/>
                <a:cs typeface="Arial" panose="020B0604020202020204" pitchFamily="34" charset="0"/>
              </a:rPr>
              <a:t>Znacząca liczba instytucji akademickich w Wielkiej Brytanii i obowiązek posiadania biblioteki przez każdą z nich wymaga zatrudnienia dużej grupy bibliotekarzy. W artykule przedstawiono procedurę rekrutacji bibliotekarzy w bibliotekach akademickich w Wielkiej Brytanii począwszy od etapu poszukiwania zatrudnienia, po proces rekrutacji oraz wprowadzenie do pracy nowozatrudnionych bibliotekarzy. Założono, że niniejszy tekst pozwoli poznać i zrozumieć praktyki rekrutacji bibliotekarzy w Wielkiej Brytanii zarówno kandydatom, jak i pracodawcom oraz dokonać porównania z rodzimymi systemami rekrutacji.</a:t>
            </a:r>
            <a:endParaRPr lang="en-GB" sz="2000" dirty="0">
              <a:solidFill>
                <a:srgbClr val="1F1F1F"/>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9DCFC999-0018-2829-9C19-3F54063EC8F6}"/>
              </a:ext>
            </a:extLst>
          </p:cNvPr>
          <p:cNvSpPr>
            <a:spLocks noChangeArrowheads="1"/>
          </p:cNvSpPr>
          <p:nvPr/>
        </p:nvSpPr>
        <p:spPr bwMode="auto">
          <a:xfrm>
            <a:off x="1052185" y="3943050"/>
            <a:ext cx="10221240" cy="2159574"/>
          </a:xfrm>
          <a:prstGeom prst="rect">
            <a:avLst/>
          </a:prstGeom>
          <a:solidFill>
            <a:srgbClr val="F8F9F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ENGLISH</a:t>
            </a:r>
            <a:r>
              <a:rPr kumimoji="0" lang="en-US" altLang="en-US" sz="2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The significant number of academic institutions in the UK and the obligation for each of them to have a library require the employment of a large group of librarians. The article presents the procedure for recruiting librarians in academic libraries in Great Britain, from the stage of searching for employment, to the recruitment process and introduction to work of newly employed librarians. It was assumed that this text would allow both candidates and employers to learn and understand the recruitment practices of librarians in Great Britain and make comparisons with domestic recruitment systems.</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A4B2C8ED-AE67-FA3E-F848-7DEA25214AE6}"/>
              </a:ext>
            </a:extLst>
          </p:cNvPr>
          <p:cNvSpPr txBox="1"/>
          <p:nvPr/>
        </p:nvSpPr>
        <p:spPr>
          <a:xfrm>
            <a:off x="1678487" y="325563"/>
            <a:ext cx="9870510"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Using Google Translate for literature review</a:t>
            </a:r>
            <a:endParaRPr lang="en-GB" sz="3200" dirty="0"/>
          </a:p>
        </p:txBody>
      </p:sp>
    </p:spTree>
    <p:extLst>
      <p:ext uri="{BB962C8B-B14F-4D97-AF65-F5344CB8AC3E}">
        <p14:creationId xmlns:p14="http://schemas.microsoft.com/office/powerpoint/2010/main" val="3309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325745-E447-0742-DC49-E00324CAB4FE}"/>
              </a:ext>
            </a:extLst>
          </p:cNvPr>
          <p:cNvSpPr>
            <a:spLocks noGrp="1"/>
          </p:cNvSpPr>
          <p:nvPr>
            <p:ph type="sldNum" sz="quarter" idx="12"/>
          </p:nvPr>
        </p:nvSpPr>
        <p:spPr/>
        <p:txBody>
          <a:bodyPr/>
          <a:lstStyle/>
          <a:p>
            <a:fld id="{10B37B4D-B1ED-498C-8838-3D6A4F27AD60}" type="slidenum">
              <a:rPr lang="en-GB" smtClean="0"/>
              <a:t>2</a:t>
            </a:fld>
            <a:endParaRPr lang="en-GB"/>
          </a:p>
        </p:txBody>
      </p:sp>
      <p:sp>
        <p:nvSpPr>
          <p:cNvPr id="4" name="TextBox 3">
            <a:extLst>
              <a:ext uri="{FF2B5EF4-FFF2-40B4-BE49-F238E27FC236}">
                <a16:creationId xmlns:a16="http://schemas.microsoft.com/office/drawing/2014/main" id="{E18BBDFC-1002-0CB5-5952-E5D1B740CC08}"/>
              </a:ext>
            </a:extLst>
          </p:cNvPr>
          <p:cNvSpPr txBox="1"/>
          <p:nvPr/>
        </p:nvSpPr>
        <p:spPr>
          <a:xfrm>
            <a:off x="1230702" y="791499"/>
            <a:ext cx="10669198" cy="4191917"/>
          </a:xfrm>
          <a:prstGeom prst="rect">
            <a:avLst/>
          </a:prstGeom>
          <a:noFill/>
        </p:spPr>
        <p:txBody>
          <a:bodyPr wrap="square">
            <a:spAutoFit/>
          </a:bodyPr>
          <a:lstStyle/>
          <a:p>
            <a:pPr fontAlgn="base">
              <a:lnSpc>
                <a:spcPct val="90000"/>
              </a:lnSpc>
              <a:spcBef>
                <a:spcPct val="0"/>
              </a:spcBef>
            </a:pPr>
            <a:r>
              <a:rPr lang="en-GB" sz="3600" b="1" dirty="0">
                <a:solidFill>
                  <a:srgbClr val="0070C0"/>
                </a:solidFill>
                <a:latin typeface="Tahoma" panose="020B0604030504040204" pitchFamily="34" charset="0"/>
                <a:ea typeface="Tahoma" panose="020B0604030504040204" pitchFamily="34" charset="0"/>
                <a:cs typeface="Tahoma" panose="020B0604030504040204" pitchFamily="34" charset="0"/>
              </a:rPr>
              <a:t>What we aim to explore -  </a:t>
            </a:r>
          </a:p>
          <a:p>
            <a:pPr algn="l" fontAlgn="base"/>
            <a:endParaRPr lang="en-GB" b="1" i="0" cap="all"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What is AI </a:t>
            </a:r>
          </a:p>
          <a:p>
            <a:pPr marL="342900" indent="-342900">
              <a:buFont typeface="Wingdings" panose="05000000000000000000" pitchFamily="2" charset="2"/>
              <a:buChar char="v"/>
            </a:pP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History and importance of AI</a:t>
            </a:r>
          </a:p>
          <a:p>
            <a:pPr marL="342900" indent="-342900">
              <a:buFont typeface="Wingdings" panose="05000000000000000000" pitchFamily="2" charset="2"/>
              <a:buChar char="v"/>
            </a:pP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Some AI tools that students use  </a:t>
            </a:r>
          </a:p>
          <a:p>
            <a:pPr marL="342900" lvl="0" indent="-342900">
              <a:buFont typeface="Wingdings" panose="05000000000000000000" pitchFamily="2" charset="2"/>
              <a:buChar char="v"/>
            </a:pP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Experimenting with AI tools</a:t>
            </a:r>
          </a:p>
          <a:p>
            <a:pPr marL="342900" lvl="0" indent="-342900">
              <a:buFont typeface="Wingdings" panose="05000000000000000000" pitchFamily="2" charset="2"/>
              <a:buChar char="v"/>
            </a:pP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Academic Integrity and AI literacy</a:t>
            </a:r>
          </a:p>
          <a:p>
            <a:pPr marL="342900" lvl="0" indent="-342900">
              <a:buFont typeface="Wingdings" panose="05000000000000000000" pitchFamily="2" charset="2"/>
              <a:buChar char="v"/>
            </a:pP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Critical thinking and referencing</a:t>
            </a:r>
          </a:p>
          <a:p>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fontAlgn="base"/>
            <a:endParaRPr lang="en-GB" sz="2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0A975ACB-62C0-06A3-4811-FF7CCF2A6E30}"/>
              </a:ext>
            </a:extLst>
          </p:cNvPr>
          <p:cNvPicPr>
            <a:picLocks noChangeAspect="1"/>
          </p:cNvPicPr>
          <p:nvPr/>
        </p:nvPicPr>
        <p:blipFill>
          <a:blip r:embed="rId2"/>
          <a:stretch>
            <a:fillRect/>
          </a:stretch>
        </p:blipFill>
        <p:spPr>
          <a:xfrm>
            <a:off x="8763000" y="3416300"/>
            <a:ext cx="2438400" cy="2533650"/>
          </a:xfrm>
          <a:prstGeom prst="rect">
            <a:avLst/>
          </a:prstGeom>
        </p:spPr>
      </p:pic>
      <p:sp>
        <p:nvSpPr>
          <p:cNvPr id="6" name="TextBox 5">
            <a:extLst>
              <a:ext uri="{FF2B5EF4-FFF2-40B4-BE49-F238E27FC236}">
                <a16:creationId xmlns:a16="http://schemas.microsoft.com/office/drawing/2014/main" id="{EACD0FE4-D534-6892-477F-28E4E78CDDB9}"/>
              </a:ext>
            </a:extLst>
          </p:cNvPr>
          <p:cNvSpPr txBox="1"/>
          <p:nvPr/>
        </p:nvSpPr>
        <p:spPr>
          <a:xfrm>
            <a:off x="8239140" y="6014650"/>
            <a:ext cx="3486120" cy="276999"/>
          </a:xfrm>
          <a:prstGeom prst="rect">
            <a:avLst/>
          </a:prstGeom>
          <a:noFill/>
        </p:spPr>
        <p:txBody>
          <a:bodyPr wrap="square">
            <a:spAutoFit/>
          </a:bodyPr>
          <a:lstStyle/>
          <a:p>
            <a:r>
              <a:rPr lang="en-GB" sz="1200" dirty="0"/>
              <a:t>An AI generated image from </a:t>
            </a:r>
            <a:r>
              <a:rPr lang="en-GB" sz="1200" dirty="0">
                <a:hlinkClick r:id="rId3"/>
              </a:rPr>
              <a:t>www.freepix.com</a:t>
            </a:r>
            <a:endParaRPr lang="en-GB" sz="1200" dirty="0"/>
          </a:p>
        </p:txBody>
      </p:sp>
    </p:spTree>
    <p:extLst>
      <p:ext uri="{BB962C8B-B14F-4D97-AF65-F5344CB8AC3E}">
        <p14:creationId xmlns:p14="http://schemas.microsoft.com/office/powerpoint/2010/main" val="58826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D2419D-EEAC-51F5-CDD1-140252C895C7}"/>
              </a:ext>
            </a:extLst>
          </p:cNvPr>
          <p:cNvSpPr>
            <a:spLocks noGrp="1"/>
          </p:cNvSpPr>
          <p:nvPr>
            <p:ph type="sldNum" sz="quarter" idx="12"/>
          </p:nvPr>
        </p:nvSpPr>
        <p:spPr>
          <a:xfrm>
            <a:off x="8610600" y="6327934"/>
            <a:ext cx="2743200" cy="365125"/>
          </a:xfrm>
        </p:spPr>
        <p:txBody>
          <a:bodyPr/>
          <a:lstStyle/>
          <a:p>
            <a:fld id="{10B37B4D-B1ED-498C-8838-3D6A4F27AD60}" type="slidenum">
              <a:rPr lang="en-GB" smtClean="0"/>
              <a:t>20</a:t>
            </a:fld>
            <a:endParaRPr lang="en-GB"/>
          </a:p>
        </p:txBody>
      </p:sp>
      <p:pic>
        <p:nvPicPr>
          <p:cNvPr id="4" name="Picture 3">
            <a:extLst>
              <a:ext uri="{FF2B5EF4-FFF2-40B4-BE49-F238E27FC236}">
                <a16:creationId xmlns:a16="http://schemas.microsoft.com/office/drawing/2014/main" id="{BF11931F-10D0-39F5-4470-230F2F9D3A99}"/>
              </a:ext>
            </a:extLst>
          </p:cNvPr>
          <p:cNvPicPr>
            <a:picLocks noChangeAspect="1"/>
          </p:cNvPicPr>
          <p:nvPr/>
        </p:nvPicPr>
        <p:blipFill>
          <a:blip r:embed="rId2"/>
          <a:stretch>
            <a:fillRect/>
          </a:stretch>
        </p:blipFill>
        <p:spPr>
          <a:xfrm>
            <a:off x="588011" y="163804"/>
            <a:ext cx="7649040" cy="942692"/>
          </a:xfrm>
          <a:prstGeom prst="rect">
            <a:avLst/>
          </a:prstGeom>
          <a:ln>
            <a:solidFill>
              <a:schemeClr val="tx1"/>
            </a:solidFill>
          </a:ln>
        </p:spPr>
      </p:pic>
      <p:pic>
        <p:nvPicPr>
          <p:cNvPr id="6" name="Picture 5">
            <a:extLst>
              <a:ext uri="{FF2B5EF4-FFF2-40B4-BE49-F238E27FC236}">
                <a16:creationId xmlns:a16="http://schemas.microsoft.com/office/drawing/2014/main" id="{FF285755-F30A-03BC-B0D9-E47025288050}"/>
              </a:ext>
            </a:extLst>
          </p:cNvPr>
          <p:cNvPicPr>
            <a:picLocks noChangeAspect="1"/>
          </p:cNvPicPr>
          <p:nvPr/>
        </p:nvPicPr>
        <p:blipFill>
          <a:blip r:embed="rId3"/>
          <a:stretch>
            <a:fillRect/>
          </a:stretch>
        </p:blipFill>
        <p:spPr>
          <a:xfrm>
            <a:off x="8915956" y="347503"/>
            <a:ext cx="2437844" cy="525074"/>
          </a:xfrm>
          <a:prstGeom prst="rect">
            <a:avLst/>
          </a:prstGeom>
          <a:ln>
            <a:solidFill>
              <a:schemeClr val="tx1"/>
            </a:solidFill>
          </a:ln>
        </p:spPr>
      </p:pic>
      <p:pic>
        <p:nvPicPr>
          <p:cNvPr id="10" name="Picture 9">
            <a:extLst>
              <a:ext uri="{FF2B5EF4-FFF2-40B4-BE49-F238E27FC236}">
                <a16:creationId xmlns:a16="http://schemas.microsoft.com/office/drawing/2014/main" id="{7265948A-7129-819A-1557-C581C894F03D}"/>
              </a:ext>
            </a:extLst>
          </p:cNvPr>
          <p:cNvPicPr>
            <a:picLocks noChangeAspect="1"/>
          </p:cNvPicPr>
          <p:nvPr/>
        </p:nvPicPr>
        <p:blipFill>
          <a:blip r:embed="rId4"/>
          <a:stretch>
            <a:fillRect/>
          </a:stretch>
        </p:blipFill>
        <p:spPr>
          <a:xfrm>
            <a:off x="2380306" y="1066918"/>
            <a:ext cx="6219127" cy="2934678"/>
          </a:xfrm>
          <a:prstGeom prst="rect">
            <a:avLst/>
          </a:prstGeom>
          <a:ln>
            <a:solidFill>
              <a:schemeClr val="tx1"/>
            </a:solidFill>
          </a:ln>
        </p:spPr>
      </p:pic>
      <p:pic>
        <p:nvPicPr>
          <p:cNvPr id="12" name="Picture 11">
            <a:extLst>
              <a:ext uri="{FF2B5EF4-FFF2-40B4-BE49-F238E27FC236}">
                <a16:creationId xmlns:a16="http://schemas.microsoft.com/office/drawing/2014/main" id="{3808D05A-31DC-7A28-B9B8-27FCB65E4325}"/>
              </a:ext>
            </a:extLst>
          </p:cNvPr>
          <p:cNvPicPr>
            <a:picLocks noChangeAspect="1"/>
          </p:cNvPicPr>
          <p:nvPr/>
        </p:nvPicPr>
        <p:blipFill>
          <a:blip r:embed="rId5"/>
          <a:stretch>
            <a:fillRect/>
          </a:stretch>
        </p:blipFill>
        <p:spPr>
          <a:xfrm>
            <a:off x="7561786" y="2236177"/>
            <a:ext cx="2708340" cy="1209693"/>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FBD0DAD6-D02A-5E6C-24A5-F22EBFF9078E}"/>
              </a:ext>
            </a:extLst>
          </p:cNvPr>
          <p:cNvCxnSpPr>
            <a:cxnSpLocks/>
          </p:cNvCxnSpPr>
          <p:nvPr/>
        </p:nvCxnSpPr>
        <p:spPr>
          <a:xfrm flipV="1">
            <a:off x="4897677" y="3078597"/>
            <a:ext cx="1350016" cy="1443299"/>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673C08-5AF7-D69F-C49D-F9518C908F17}"/>
              </a:ext>
            </a:extLst>
          </p:cNvPr>
          <p:cNvCxnSpPr>
            <a:cxnSpLocks/>
          </p:cNvCxnSpPr>
          <p:nvPr/>
        </p:nvCxnSpPr>
        <p:spPr>
          <a:xfrm flipV="1">
            <a:off x="7972865" y="2962237"/>
            <a:ext cx="1052866" cy="1063923"/>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AAE58C-8E07-3CF8-30C5-A1FE97365AA8}"/>
              </a:ext>
            </a:extLst>
          </p:cNvPr>
          <p:cNvSpPr txBox="1"/>
          <p:nvPr/>
        </p:nvSpPr>
        <p:spPr>
          <a:xfrm>
            <a:off x="6226758" y="4536237"/>
            <a:ext cx="4975686" cy="1785104"/>
          </a:xfrm>
          <a:prstGeom prst="rect">
            <a:avLst/>
          </a:prstGeom>
          <a:noFill/>
          <a:ln>
            <a:solidFill>
              <a:schemeClr val="tx1"/>
            </a:solidFill>
          </a:ln>
        </p:spPr>
        <p:txBody>
          <a:bodyPr wrap="square" rtlCol="0">
            <a:spAutoFit/>
          </a:bodyPr>
          <a:lstStyle/>
          <a:p>
            <a:r>
              <a:rPr lang="en-GB" sz="2200" dirty="0"/>
              <a:t>What the colours /suggestions mean </a:t>
            </a:r>
          </a:p>
          <a:p>
            <a:r>
              <a:rPr lang="en-GB" sz="2200" dirty="0">
                <a:solidFill>
                  <a:srgbClr val="C00000"/>
                </a:solidFill>
              </a:rPr>
              <a:t>RED</a:t>
            </a:r>
            <a:r>
              <a:rPr lang="en-GB" sz="2200" dirty="0"/>
              <a:t> – spelling, grammar, punctuation</a:t>
            </a:r>
          </a:p>
          <a:p>
            <a:r>
              <a:rPr lang="en-GB" sz="2200" dirty="0">
                <a:solidFill>
                  <a:srgbClr val="0000FF"/>
                </a:solidFill>
              </a:rPr>
              <a:t>BLUE</a:t>
            </a:r>
            <a:r>
              <a:rPr lang="en-GB" sz="2200" dirty="0"/>
              <a:t> – clarity, rephrasing</a:t>
            </a:r>
          </a:p>
          <a:p>
            <a:r>
              <a:rPr lang="en-GB" sz="2200" dirty="0">
                <a:solidFill>
                  <a:srgbClr val="006600"/>
                </a:solidFill>
              </a:rPr>
              <a:t>GREEN – </a:t>
            </a:r>
            <a:r>
              <a:rPr lang="en-GB" sz="2200" dirty="0"/>
              <a:t>choice of words, engagement</a:t>
            </a:r>
          </a:p>
          <a:p>
            <a:r>
              <a:rPr lang="en-GB" sz="2200" dirty="0">
                <a:solidFill>
                  <a:srgbClr val="7030A0"/>
                </a:solidFill>
              </a:rPr>
              <a:t>PURPLE </a:t>
            </a:r>
            <a:r>
              <a:rPr lang="en-GB" sz="2200" dirty="0"/>
              <a:t>- delivery</a:t>
            </a:r>
          </a:p>
        </p:txBody>
      </p:sp>
      <p:sp>
        <p:nvSpPr>
          <p:cNvPr id="25" name="TextBox 24">
            <a:extLst>
              <a:ext uri="{FF2B5EF4-FFF2-40B4-BE49-F238E27FC236}">
                <a16:creationId xmlns:a16="http://schemas.microsoft.com/office/drawing/2014/main" id="{36B21BC7-AC23-C0F8-296F-AD8F6638D0CE}"/>
              </a:ext>
            </a:extLst>
          </p:cNvPr>
          <p:cNvSpPr txBox="1"/>
          <p:nvPr/>
        </p:nvSpPr>
        <p:spPr>
          <a:xfrm>
            <a:off x="989556" y="4521371"/>
            <a:ext cx="4359057" cy="1785104"/>
          </a:xfrm>
          <a:prstGeom prst="rect">
            <a:avLst/>
          </a:prstGeom>
          <a:noFill/>
          <a:ln>
            <a:solidFill>
              <a:schemeClr val="tx1"/>
            </a:solidFill>
          </a:ln>
        </p:spPr>
        <p:txBody>
          <a:bodyPr wrap="square" rtlCol="0">
            <a:spAutoFit/>
          </a:bodyPr>
          <a:lstStyle/>
          <a:p>
            <a:r>
              <a:rPr lang="en-GB" sz="2200" dirty="0"/>
              <a:t>You can - </a:t>
            </a:r>
          </a:p>
          <a:p>
            <a:pPr marL="457200" indent="-457200">
              <a:buFont typeface="+mj-lt"/>
              <a:buAutoNum type="arabicPeriod"/>
            </a:pPr>
            <a:r>
              <a:rPr lang="en-GB" sz="2200" dirty="0"/>
              <a:t>write directly in Grammarly, </a:t>
            </a:r>
          </a:p>
          <a:p>
            <a:pPr marL="457200" indent="-457200">
              <a:buFont typeface="+mj-lt"/>
              <a:buAutoNum type="arabicPeriod"/>
            </a:pPr>
            <a:r>
              <a:rPr lang="en-GB" sz="2200" dirty="0"/>
              <a:t>copy and paste a paragraph  or</a:t>
            </a:r>
          </a:p>
          <a:p>
            <a:pPr marL="457200" indent="-457200">
              <a:buFont typeface="+mj-lt"/>
              <a:buAutoNum type="arabicPeriod"/>
            </a:pPr>
            <a:r>
              <a:rPr lang="en-GB" sz="2200" dirty="0"/>
              <a:t>upload a written document.</a:t>
            </a:r>
          </a:p>
          <a:p>
            <a:r>
              <a:rPr lang="en-GB" sz="2200" dirty="0"/>
              <a:t>Grammarly will check it for you</a:t>
            </a:r>
          </a:p>
        </p:txBody>
      </p:sp>
      <p:cxnSp>
        <p:nvCxnSpPr>
          <p:cNvPr id="26" name="Straight Arrow Connector 25">
            <a:extLst>
              <a:ext uri="{FF2B5EF4-FFF2-40B4-BE49-F238E27FC236}">
                <a16:creationId xmlns:a16="http://schemas.microsoft.com/office/drawing/2014/main" id="{936BDAB5-A570-C1AC-DB3A-83E6BC2749D7}"/>
              </a:ext>
            </a:extLst>
          </p:cNvPr>
          <p:cNvCxnSpPr>
            <a:cxnSpLocks/>
          </p:cNvCxnSpPr>
          <p:nvPr/>
        </p:nvCxnSpPr>
        <p:spPr>
          <a:xfrm flipV="1">
            <a:off x="6789386" y="3429000"/>
            <a:ext cx="1052866" cy="1063923"/>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2000"/>
                                        <p:tgtEl>
                                          <p:spTgt spid="25"/>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heel(1)">
                                      <p:cBhvr>
                                        <p:cTn id="5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A0E321-F57F-3BA8-9DC7-E37C86776C63}"/>
              </a:ext>
            </a:extLst>
          </p:cNvPr>
          <p:cNvSpPr>
            <a:spLocks noGrp="1"/>
          </p:cNvSpPr>
          <p:nvPr>
            <p:ph type="sldNum" sz="quarter" idx="12"/>
          </p:nvPr>
        </p:nvSpPr>
        <p:spPr/>
        <p:txBody>
          <a:bodyPr/>
          <a:lstStyle/>
          <a:p>
            <a:fld id="{10B37B4D-B1ED-498C-8838-3D6A4F27AD60}" type="slidenum">
              <a:rPr lang="en-GB" smtClean="0"/>
              <a:t>21</a:t>
            </a:fld>
            <a:endParaRPr lang="en-GB"/>
          </a:p>
        </p:txBody>
      </p:sp>
      <p:pic>
        <p:nvPicPr>
          <p:cNvPr id="4" name="Picture 3">
            <a:extLst>
              <a:ext uri="{FF2B5EF4-FFF2-40B4-BE49-F238E27FC236}">
                <a16:creationId xmlns:a16="http://schemas.microsoft.com/office/drawing/2014/main" id="{712A0011-1F56-5410-73E1-A6D2DAA8A9C5}"/>
              </a:ext>
            </a:extLst>
          </p:cNvPr>
          <p:cNvPicPr>
            <a:picLocks noChangeAspect="1"/>
          </p:cNvPicPr>
          <p:nvPr/>
        </p:nvPicPr>
        <p:blipFill>
          <a:blip r:embed="rId2"/>
          <a:stretch>
            <a:fillRect/>
          </a:stretch>
        </p:blipFill>
        <p:spPr>
          <a:xfrm>
            <a:off x="465956" y="876694"/>
            <a:ext cx="5070548" cy="2263126"/>
          </a:xfrm>
          <a:prstGeom prst="rect">
            <a:avLst/>
          </a:prstGeom>
          <a:ln>
            <a:solidFill>
              <a:schemeClr val="tx1"/>
            </a:solidFill>
          </a:ln>
        </p:spPr>
      </p:pic>
      <p:pic>
        <p:nvPicPr>
          <p:cNvPr id="6" name="Picture 5">
            <a:extLst>
              <a:ext uri="{FF2B5EF4-FFF2-40B4-BE49-F238E27FC236}">
                <a16:creationId xmlns:a16="http://schemas.microsoft.com/office/drawing/2014/main" id="{BFAEB8A8-FC5A-4D66-DE45-81E7D7EE8174}"/>
              </a:ext>
            </a:extLst>
          </p:cNvPr>
          <p:cNvPicPr>
            <a:picLocks noChangeAspect="1"/>
          </p:cNvPicPr>
          <p:nvPr/>
        </p:nvPicPr>
        <p:blipFill>
          <a:blip r:embed="rId3"/>
          <a:stretch>
            <a:fillRect/>
          </a:stretch>
        </p:blipFill>
        <p:spPr>
          <a:xfrm>
            <a:off x="1723735" y="411065"/>
            <a:ext cx="2254366" cy="704886"/>
          </a:xfrm>
          <a:prstGeom prst="rect">
            <a:avLst/>
          </a:prstGeom>
          <a:ln>
            <a:solidFill>
              <a:schemeClr val="tx1"/>
            </a:solidFill>
          </a:ln>
        </p:spPr>
      </p:pic>
      <p:pic>
        <p:nvPicPr>
          <p:cNvPr id="8" name="Picture 7">
            <a:extLst>
              <a:ext uri="{FF2B5EF4-FFF2-40B4-BE49-F238E27FC236}">
                <a16:creationId xmlns:a16="http://schemas.microsoft.com/office/drawing/2014/main" id="{5BF3B5A7-76E8-8838-DFCD-B54CA028B24A}"/>
              </a:ext>
            </a:extLst>
          </p:cNvPr>
          <p:cNvPicPr>
            <a:picLocks noChangeAspect="1"/>
          </p:cNvPicPr>
          <p:nvPr/>
        </p:nvPicPr>
        <p:blipFill>
          <a:blip r:embed="rId4"/>
          <a:stretch>
            <a:fillRect/>
          </a:stretch>
        </p:blipFill>
        <p:spPr>
          <a:xfrm>
            <a:off x="507648" y="4886331"/>
            <a:ext cx="2343270" cy="838243"/>
          </a:xfrm>
          <a:prstGeom prst="rect">
            <a:avLst/>
          </a:prstGeom>
          <a:ln>
            <a:solidFill>
              <a:schemeClr val="tx1"/>
            </a:solidFill>
          </a:ln>
        </p:spPr>
      </p:pic>
      <p:pic>
        <p:nvPicPr>
          <p:cNvPr id="10" name="Picture 9">
            <a:extLst>
              <a:ext uri="{FF2B5EF4-FFF2-40B4-BE49-F238E27FC236}">
                <a16:creationId xmlns:a16="http://schemas.microsoft.com/office/drawing/2014/main" id="{61DE616A-495E-0E9C-6AA2-3E0AE220766F}"/>
              </a:ext>
            </a:extLst>
          </p:cNvPr>
          <p:cNvPicPr>
            <a:picLocks noChangeAspect="1"/>
          </p:cNvPicPr>
          <p:nvPr/>
        </p:nvPicPr>
        <p:blipFill>
          <a:blip r:embed="rId5"/>
          <a:stretch>
            <a:fillRect/>
          </a:stretch>
        </p:blipFill>
        <p:spPr>
          <a:xfrm>
            <a:off x="325630" y="5887105"/>
            <a:ext cx="6001058" cy="558829"/>
          </a:xfrm>
          <a:prstGeom prst="rect">
            <a:avLst/>
          </a:prstGeom>
          <a:ln>
            <a:solidFill>
              <a:schemeClr val="tx1"/>
            </a:solidFill>
          </a:ln>
        </p:spPr>
      </p:pic>
      <p:pic>
        <p:nvPicPr>
          <p:cNvPr id="11" name="Picture 10">
            <a:extLst>
              <a:ext uri="{FF2B5EF4-FFF2-40B4-BE49-F238E27FC236}">
                <a16:creationId xmlns:a16="http://schemas.microsoft.com/office/drawing/2014/main" id="{8D2AE998-94C7-0118-5535-A9FDC327256B}"/>
              </a:ext>
            </a:extLst>
          </p:cNvPr>
          <p:cNvPicPr>
            <a:picLocks noChangeAspect="1"/>
          </p:cNvPicPr>
          <p:nvPr/>
        </p:nvPicPr>
        <p:blipFill>
          <a:blip r:embed="rId6"/>
          <a:stretch>
            <a:fillRect/>
          </a:stretch>
        </p:blipFill>
        <p:spPr>
          <a:xfrm>
            <a:off x="6096000" y="953620"/>
            <a:ext cx="5136950" cy="2186200"/>
          </a:xfrm>
          <a:prstGeom prst="rect">
            <a:avLst/>
          </a:prstGeom>
          <a:ln>
            <a:solidFill>
              <a:schemeClr val="tx1"/>
            </a:solidFill>
          </a:ln>
        </p:spPr>
      </p:pic>
      <p:sp>
        <p:nvSpPr>
          <p:cNvPr id="12" name="TextBox 11">
            <a:extLst>
              <a:ext uri="{FF2B5EF4-FFF2-40B4-BE49-F238E27FC236}">
                <a16:creationId xmlns:a16="http://schemas.microsoft.com/office/drawing/2014/main" id="{4B999DAF-6E20-37D0-3CF0-75E31DCB71C3}"/>
              </a:ext>
            </a:extLst>
          </p:cNvPr>
          <p:cNvSpPr txBox="1"/>
          <p:nvPr/>
        </p:nvSpPr>
        <p:spPr>
          <a:xfrm>
            <a:off x="7126265" y="3167362"/>
            <a:ext cx="2968670" cy="646331"/>
          </a:xfrm>
          <a:prstGeom prst="rect">
            <a:avLst/>
          </a:prstGeom>
          <a:noFill/>
          <a:ln>
            <a:solidFill>
              <a:schemeClr val="tx1"/>
            </a:solidFill>
          </a:ln>
        </p:spPr>
        <p:txBody>
          <a:bodyPr wrap="square">
            <a:spAutoFit/>
          </a:bodyPr>
          <a:lstStyle/>
          <a:p>
            <a:r>
              <a:rPr lang="en-GB" dirty="0">
                <a:hlinkClick r:id="rId7"/>
              </a:rPr>
              <a:t>https://app.presentations.ai/</a:t>
            </a:r>
            <a:endParaRPr lang="en-GB" dirty="0"/>
          </a:p>
          <a:p>
            <a:endParaRPr lang="en-GB" dirty="0"/>
          </a:p>
        </p:txBody>
      </p:sp>
      <p:pic>
        <p:nvPicPr>
          <p:cNvPr id="13" name="Picture 12">
            <a:extLst>
              <a:ext uri="{FF2B5EF4-FFF2-40B4-BE49-F238E27FC236}">
                <a16:creationId xmlns:a16="http://schemas.microsoft.com/office/drawing/2014/main" id="{5EF47EFD-FB28-6BC5-8A03-9E5D3AB2A6A3}"/>
              </a:ext>
            </a:extLst>
          </p:cNvPr>
          <p:cNvPicPr>
            <a:picLocks noChangeAspect="1"/>
          </p:cNvPicPr>
          <p:nvPr/>
        </p:nvPicPr>
        <p:blipFill>
          <a:blip r:embed="rId8"/>
          <a:stretch>
            <a:fillRect/>
          </a:stretch>
        </p:blipFill>
        <p:spPr>
          <a:xfrm>
            <a:off x="6822307" y="4289340"/>
            <a:ext cx="4531493" cy="1368475"/>
          </a:xfrm>
          <a:prstGeom prst="rect">
            <a:avLst/>
          </a:prstGeom>
          <a:ln>
            <a:solidFill>
              <a:schemeClr val="tx1"/>
            </a:solidFill>
          </a:ln>
        </p:spPr>
      </p:pic>
      <p:pic>
        <p:nvPicPr>
          <p:cNvPr id="15" name="Picture 14">
            <a:extLst>
              <a:ext uri="{FF2B5EF4-FFF2-40B4-BE49-F238E27FC236}">
                <a16:creationId xmlns:a16="http://schemas.microsoft.com/office/drawing/2014/main" id="{1B37487C-7E01-3148-2DB7-FC70AA81DE48}"/>
              </a:ext>
            </a:extLst>
          </p:cNvPr>
          <p:cNvPicPr>
            <a:picLocks noChangeAspect="1"/>
          </p:cNvPicPr>
          <p:nvPr/>
        </p:nvPicPr>
        <p:blipFill>
          <a:blip r:embed="rId9"/>
          <a:stretch>
            <a:fillRect/>
          </a:stretch>
        </p:blipFill>
        <p:spPr>
          <a:xfrm>
            <a:off x="3576832" y="3605449"/>
            <a:ext cx="2243989" cy="1276059"/>
          </a:xfrm>
          <a:prstGeom prst="rect">
            <a:avLst/>
          </a:prstGeom>
          <a:ln>
            <a:solidFill>
              <a:schemeClr val="tx1"/>
            </a:solidFill>
          </a:ln>
        </p:spPr>
      </p:pic>
    </p:spTree>
    <p:extLst>
      <p:ext uri="{BB962C8B-B14F-4D97-AF65-F5344CB8AC3E}">
        <p14:creationId xmlns:p14="http://schemas.microsoft.com/office/powerpoint/2010/main" val="518186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person teaching a class of librarians at the University of West London Ian Carter room. Image 4 of 4">
            <a:extLst>
              <a:ext uri="{FF2B5EF4-FFF2-40B4-BE49-F238E27FC236}">
                <a16:creationId xmlns:a16="http://schemas.microsoft.com/office/drawing/2014/main" id="{74EE21CE-2988-8BFF-B4A3-17E67E2BEB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3A5BFD6C-4355-1DDF-7671-0BDF09021C01}"/>
              </a:ext>
            </a:extLst>
          </p:cNvPr>
          <p:cNvSpPr txBox="1"/>
          <p:nvPr/>
        </p:nvSpPr>
        <p:spPr>
          <a:xfrm>
            <a:off x="4826438" y="198047"/>
            <a:ext cx="1753161" cy="523220"/>
          </a:xfrm>
          <a:prstGeom prst="rect">
            <a:avLst/>
          </a:prstGeom>
          <a:noFill/>
        </p:spPr>
        <p:txBody>
          <a:bodyPr wrap="square">
            <a:spAutoFit/>
          </a:bodyPr>
          <a:lstStyle/>
          <a:p>
            <a:r>
              <a:rPr lang="en-GB" sz="2800" b="1" dirty="0">
                <a:solidFill>
                  <a:srgbClr val="1358A9"/>
                </a:solidFill>
                <a:latin typeface="Arial" panose="020B0604020202020204" pitchFamily="34" charset="0"/>
                <a:cs typeface="Arial" panose="020B0604020202020204" pitchFamily="34" charset="0"/>
              </a:rPr>
              <a:t>Co-pilot</a:t>
            </a:r>
          </a:p>
        </p:txBody>
      </p:sp>
      <p:pic>
        <p:nvPicPr>
          <p:cNvPr id="3076" name="Picture 4" descr="previewer">
            <a:extLst>
              <a:ext uri="{FF2B5EF4-FFF2-40B4-BE49-F238E27FC236}">
                <a16:creationId xmlns:a16="http://schemas.microsoft.com/office/drawing/2014/main" id="{2365F156-9D1C-3E92-6513-C6CF716DC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980" y="4177841"/>
            <a:ext cx="2444929" cy="244492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BB85EB6-CA6F-8721-3566-FF105DE9329D}"/>
              </a:ext>
            </a:extLst>
          </p:cNvPr>
          <p:cNvSpPr txBox="1"/>
          <p:nvPr/>
        </p:nvSpPr>
        <p:spPr>
          <a:xfrm>
            <a:off x="8599950" y="198047"/>
            <a:ext cx="2253959" cy="523220"/>
          </a:xfrm>
          <a:prstGeom prst="rect">
            <a:avLst/>
          </a:prstGeom>
          <a:noFill/>
        </p:spPr>
        <p:txBody>
          <a:bodyPr wrap="square">
            <a:spAutoFit/>
          </a:bodyPr>
          <a:lstStyle/>
          <a:p>
            <a:r>
              <a:rPr lang="en-GB" sz="2800" b="1" dirty="0">
                <a:solidFill>
                  <a:srgbClr val="1358A9"/>
                </a:solidFill>
                <a:latin typeface="Arial" panose="020B0604020202020204" pitchFamily="34" charset="0"/>
                <a:cs typeface="Arial" panose="020B0604020202020204" pitchFamily="34" charset="0"/>
              </a:rPr>
              <a:t>Mid-journey</a:t>
            </a:r>
          </a:p>
        </p:txBody>
      </p:sp>
      <p:pic>
        <p:nvPicPr>
          <p:cNvPr id="8" name="Picture 7">
            <a:extLst>
              <a:ext uri="{FF2B5EF4-FFF2-40B4-BE49-F238E27FC236}">
                <a16:creationId xmlns:a16="http://schemas.microsoft.com/office/drawing/2014/main" id="{045A9E20-E2B2-4D46-523B-145A9F55A696}"/>
              </a:ext>
            </a:extLst>
          </p:cNvPr>
          <p:cNvPicPr>
            <a:picLocks noChangeAspect="1"/>
          </p:cNvPicPr>
          <p:nvPr/>
        </p:nvPicPr>
        <p:blipFill>
          <a:blip r:embed="rId3"/>
          <a:stretch>
            <a:fillRect/>
          </a:stretch>
        </p:blipFill>
        <p:spPr>
          <a:xfrm>
            <a:off x="480802" y="3276600"/>
            <a:ext cx="3132226" cy="2114048"/>
          </a:xfrm>
          <a:prstGeom prst="rect">
            <a:avLst/>
          </a:prstGeom>
        </p:spPr>
      </p:pic>
      <p:sp>
        <p:nvSpPr>
          <p:cNvPr id="9" name="TextBox 8">
            <a:extLst>
              <a:ext uri="{FF2B5EF4-FFF2-40B4-BE49-F238E27FC236}">
                <a16:creationId xmlns:a16="http://schemas.microsoft.com/office/drawing/2014/main" id="{64D54E24-0E52-88E5-3254-90529E9470D6}"/>
              </a:ext>
            </a:extLst>
          </p:cNvPr>
          <p:cNvSpPr txBox="1"/>
          <p:nvPr/>
        </p:nvSpPr>
        <p:spPr>
          <a:xfrm>
            <a:off x="601733" y="198047"/>
            <a:ext cx="1753160" cy="523220"/>
          </a:xfrm>
          <a:prstGeom prst="rect">
            <a:avLst/>
          </a:prstGeom>
          <a:noFill/>
        </p:spPr>
        <p:txBody>
          <a:bodyPr wrap="square">
            <a:spAutoFit/>
          </a:bodyPr>
          <a:lstStyle/>
          <a:p>
            <a:r>
              <a:rPr lang="en-GB" sz="2800" b="1" dirty="0">
                <a:solidFill>
                  <a:srgbClr val="1358A9"/>
                </a:solidFill>
                <a:latin typeface="Arial" panose="020B0604020202020204" pitchFamily="34" charset="0"/>
                <a:cs typeface="Arial" panose="020B0604020202020204" pitchFamily="34" charset="0"/>
              </a:rPr>
              <a:t>ChatGPT</a:t>
            </a:r>
            <a:endParaRPr lang="en-GB" sz="2800" dirty="0"/>
          </a:p>
        </p:txBody>
      </p:sp>
      <p:sp>
        <p:nvSpPr>
          <p:cNvPr id="17" name="TextBox 16">
            <a:extLst>
              <a:ext uri="{FF2B5EF4-FFF2-40B4-BE49-F238E27FC236}">
                <a16:creationId xmlns:a16="http://schemas.microsoft.com/office/drawing/2014/main" id="{27D62707-0B97-E6F5-4A36-E4C6D6456058}"/>
              </a:ext>
            </a:extLst>
          </p:cNvPr>
          <p:cNvSpPr txBox="1"/>
          <p:nvPr/>
        </p:nvSpPr>
        <p:spPr>
          <a:xfrm>
            <a:off x="290028" y="774259"/>
            <a:ext cx="3556811" cy="2246769"/>
          </a:xfrm>
          <a:prstGeom prst="rect">
            <a:avLst/>
          </a:prstGeom>
          <a:noFill/>
          <a:ln>
            <a:solidFill>
              <a:schemeClr val="tx1"/>
            </a:solidFill>
          </a:ln>
        </p:spPr>
        <p:txBody>
          <a:bodyPr wrap="square">
            <a:spAutoFit/>
          </a:bodyPr>
          <a:lstStyle/>
          <a:p>
            <a:r>
              <a:rPr lang="en-GB" sz="2000" dirty="0"/>
              <a:t>Here is the image of a librarian teaching a classroom of library staff about AI tools. It captures the modern educational environment with a blend of traditional and technological elements.</a:t>
            </a:r>
          </a:p>
        </p:txBody>
      </p:sp>
      <p:sp>
        <p:nvSpPr>
          <p:cNvPr id="21" name="TextBox 20">
            <a:extLst>
              <a:ext uri="{FF2B5EF4-FFF2-40B4-BE49-F238E27FC236}">
                <a16:creationId xmlns:a16="http://schemas.microsoft.com/office/drawing/2014/main" id="{A4EAF7C4-24F6-3988-0339-19B41CC303C1}"/>
              </a:ext>
            </a:extLst>
          </p:cNvPr>
          <p:cNvSpPr txBox="1"/>
          <p:nvPr/>
        </p:nvSpPr>
        <p:spPr>
          <a:xfrm>
            <a:off x="7471869" y="847552"/>
            <a:ext cx="4374885" cy="3139321"/>
          </a:xfrm>
          <a:prstGeom prst="rect">
            <a:avLst/>
          </a:prstGeom>
          <a:noFill/>
          <a:ln w="12700">
            <a:solidFill>
              <a:schemeClr val="tx1"/>
            </a:solidFill>
          </a:ln>
        </p:spPr>
        <p:txBody>
          <a:bodyPr wrap="square">
            <a:spAutoFit/>
          </a:bodyPr>
          <a:lstStyle/>
          <a:p>
            <a:pPr algn="l"/>
            <a:r>
              <a:rPr lang="en-GB" b="0" i="0" dirty="0">
                <a:effectLst/>
                <a:latin typeface="Arial" panose="020B0604020202020204" pitchFamily="34" charset="0"/>
                <a:cs typeface="Arial" panose="020B0604020202020204" pitchFamily="34" charset="0"/>
              </a:rPr>
              <a:t>(librarian teaching AI tools), professional library setting, interactive classroom environment, (engaged staff), many staff, warm lighting creating an inviting atmosphere, bookshelves lined with books, (modern technology) on desks, high-quality and ultra-detailed, collaborative learning space, visually dynamic and educational tone, emphasizing knowledge transfer and innovation.</a:t>
            </a:r>
          </a:p>
        </p:txBody>
      </p:sp>
      <p:sp>
        <p:nvSpPr>
          <p:cNvPr id="23" name="TextBox 22">
            <a:extLst>
              <a:ext uri="{FF2B5EF4-FFF2-40B4-BE49-F238E27FC236}">
                <a16:creationId xmlns:a16="http://schemas.microsoft.com/office/drawing/2014/main" id="{A1146B82-ABE3-7E5D-381E-D13EEB41A1C5}"/>
              </a:ext>
            </a:extLst>
          </p:cNvPr>
          <p:cNvSpPr txBox="1"/>
          <p:nvPr/>
        </p:nvSpPr>
        <p:spPr>
          <a:xfrm>
            <a:off x="4033970" y="4103205"/>
            <a:ext cx="3265987" cy="1323439"/>
          </a:xfrm>
          <a:prstGeom prst="rect">
            <a:avLst/>
          </a:prstGeom>
          <a:noFill/>
          <a:ln w="12700">
            <a:solidFill>
              <a:schemeClr val="tx1"/>
            </a:solidFill>
          </a:ln>
        </p:spPr>
        <p:txBody>
          <a:bodyPr wrap="square">
            <a:spAutoFit/>
          </a:bodyPr>
          <a:lstStyle/>
          <a:p>
            <a:r>
              <a:rPr lang="en-GB" sz="2000" dirty="0">
                <a:solidFill>
                  <a:srgbClr val="111111"/>
                </a:solidFill>
                <a:highlight>
                  <a:srgbClr val="F7F7F7"/>
                </a:highlight>
                <a:latin typeface="Arial" panose="020B0604020202020204" pitchFamily="34" charset="0"/>
                <a:cs typeface="Arial" panose="020B0604020202020204" pitchFamily="34" charset="0"/>
              </a:rPr>
              <a:t>C</a:t>
            </a:r>
            <a:r>
              <a:rPr lang="en-GB" sz="2000" b="0" i="0" dirty="0">
                <a:solidFill>
                  <a:srgbClr val="111111"/>
                </a:solidFill>
                <a:effectLst/>
                <a:highlight>
                  <a:srgbClr val="F7F7F7"/>
                </a:highlight>
                <a:latin typeface="Arial" panose="020B0604020202020204" pitchFamily="34" charset="0"/>
                <a:cs typeface="Arial" panose="020B0604020202020204" pitchFamily="34" charset="0"/>
              </a:rPr>
              <a:t>reate an image of a librarian teaching a classroom of staff about using AI tools</a:t>
            </a:r>
            <a:endParaRPr lang="en-GB" sz="20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B76F75-DE26-E16D-CB9A-259844F7D1AF}"/>
              </a:ext>
            </a:extLst>
          </p:cNvPr>
          <p:cNvPicPr>
            <a:picLocks noChangeAspect="1"/>
          </p:cNvPicPr>
          <p:nvPr/>
        </p:nvPicPr>
        <p:blipFill>
          <a:blip r:embed="rId4"/>
          <a:stretch>
            <a:fillRect/>
          </a:stretch>
        </p:blipFill>
        <p:spPr>
          <a:xfrm>
            <a:off x="4169529" y="847552"/>
            <a:ext cx="2994870" cy="2980082"/>
          </a:xfrm>
          <a:prstGeom prst="rect">
            <a:avLst/>
          </a:prstGeom>
          <a:ln w="12700">
            <a:solidFill>
              <a:schemeClr val="tx1"/>
            </a:solidFill>
          </a:ln>
        </p:spPr>
      </p:pic>
    </p:spTree>
    <p:extLst>
      <p:ext uri="{BB962C8B-B14F-4D97-AF65-F5344CB8AC3E}">
        <p14:creationId xmlns:p14="http://schemas.microsoft.com/office/powerpoint/2010/main" val="2629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3"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3076"/>
                                        </p:tgtEl>
                                        <p:attrNameLst>
                                          <p:attrName>style.visibility</p:attrName>
                                        </p:attrNameLst>
                                      </p:cBhvr>
                                      <p:to>
                                        <p:strVal val="visible"/>
                                      </p:to>
                                    </p:set>
                                    <p:anim calcmode="lin" valueType="num">
                                      <p:cBhvr additive="base">
                                        <p:cTn id="46" dur="500" fill="hold"/>
                                        <p:tgtEl>
                                          <p:spTgt spid="3076"/>
                                        </p:tgtEl>
                                        <p:attrNameLst>
                                          <p:attrName>ppt_x</p:attrName>
                                        </p:attrNameLst>
                                      </p:cBhvr>
                                      <p:tavLst>
                                        <p:tav tm="0">
                                          <p:val>
                                            <p:strVal val="1+#ppt_w/2"/>
                                          </p:val>
                                        </p:tav>
                                        <p:tav tm="100000">
                                          <p:val>
                                            <p:strVal val="#ppt_x"/>
                                          </p:val>
                                        </p:tav>
                                      </p:tavLst>
                                    </p:anim>
                                    <p:anim calcmode="lin" valueType="num">
                                      <p:cBhvr additive="base">
                                        <p:cTn id="47"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7"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2965A0-2365-F887-AD35-D28854FE831E}"/>
              </a:ext>
            </a:extLst>
          </p:cNvPr>
          <p:cNvPicPr>
            <a:picLocks noChangeAspect="1"/>
          </p:cNvPicPr>
          <p:nvPr/>
        </p:nvPicPr>
        <p:blipFill>
          <a:blip r:embed="rId2"/>
          <a:stretch>
            <a:fillRect/>
          </a:stretch>
        </p:blipFill>
        <p:spPr>
          <a:xfrm>
            <a:off x="6239864" y="1135867"/>
            <a:ext cx="3150796" cy="2440962"/>
          </a:xfrm>
          <a:prstGeom prst="rect">
            <a:avLst/>
          </a:prstGeom>
          <a:ln w="34925">
            <a:solidFill>
              <a:schemeClr val="accent4">
                <a:lumMod val="20000"/>
                <a:lumOff val="80000"/>
              </a:schemeClr>
            </a:solidFill>
          </a:ln>
        </p:spPr>
      </p:pic>
      <p:pic>
        <p:nvPicPr>
          <p:cNvPr id="5" name="Picture 4">
            <a:extLst>
              <a:ext uri="{FF2B5EF4-FFF2-40B4-BE49-F238E27FC236}">
                <a16:creationId xmlns:a16="http://schemas.microsoft.com/office/drawing/2014/main" id="{9B48C46A-81F3-838D-1487-751924D20A63}"/>
              </a:ext>
            </a:extLst>
          </p:cNvPr>
          <p:cNvPicPr>
            <a:picLocks noChangeAspect="1"/>
          </p:cNvPicPr>
          <p:nvPr/>
        </p:nvPicPr>
        <p:blipFill>
          <a:blip r:embed="rId3"/>
          <a:stretch>
            <a:fillRect/>
          </a:stretch>
        </p:blipFill>
        <p:spPr>
          <a:xfrm>
            <a:off x="2801340" y="1135867"/>
            <a:ext cx="3019254" cy="2301261"/>
          </a:xfrm>
          <a:prstGeom prst="rect">
            <a:avLst/>
          </a:prstGeom>
          <a:ln w="50800">
            <a:solidFill>
              <a:schemeClr val="accent4">
                <a:lumMod val="20000"/>
                <a:lumOff val="80000"/>
              </a:schemeClr>
            </a:solidFill>
          </a:ln>
        </p:spPr>
      </p:pic>
      <p:pic>
        <p:nvPicPr>
          <p:cNvPr id="7" name="Picture 6">
            <a:extLst>
              <a:ext uri="{FF2B5EF4-FFF2-40B4-BE49-F238E27FC236}">
                <a16:creationId xmlns:a16="http://schemas.microsoft.com/office/drawing/2014/main" id="{32FC0AF5-4873-6BF9-BB7C-A097307E216F}"/>
              </a:ext>
            </a:extLst>
          </p:cNvPr>
          <p:cNvPicPr>
            <a:picLocks noChangeAspect="1"/>
          </p:cNvPicPr>
          <p:nvPr/>
        </p:nvPicPr>
        <p:blipFill>
          <a:blip r:embed="rId4"/>
          <a:stretch>
            <a:fillRect/>
          </a:stretch>
        </p:blipFill>
        <p:spPr>
          <a:xfrm>
            <a:off x="6239864" y="3872717"/>
            <a:ext cx="3150796" cy="2403398"/>
          </a:xfrm>
          <a:prstGeom prst="rect">
            <a:avLst/>
          </a:prstGeom>
          <a:ln w="41275">
            <a:solidFill>
              <a:schemeClr val="accent4">
                <a:lumMod val="20000"/>
                <a:lumOff val="80000"/>
              </a:schemeClr>
            </a:solidFill>
          </a:ln>
        </p:spPr>
      </p:pic>
      <p:pic>
        <p:nvPicPr>
          <p:cNvPr id="9" name="Picture 8">
            <a:extLst>
              <a:ext uri="{FF2B5EF4-FFF2-40B4-BE49-F238E27FC236}">
                <a16:creationId xmlns:a16="http://schemas.microsoft.com/office/drawing/2014/main" id="{DFCA95F7-EEDA-7118-1EA7-AE6961805076}"/>
              </a:ext>
            </a:extLst>
          </p:cNvPr>
          <p:cNvPicPr>
            <a:picLocks noChangeAspect="1"/>
          </p:cNvPicPr>
          <p:nvPr/>
        </p:nvPicPr>
        <p:blipFill>
          <a:blip r:embed="rId5"/>
          <a:stretch>
            <a:fillRect/>
          </a:stretch>
        </p:blipFill>
        <p:spPr>
          <a:xfrm>
            <a:off x="2637766" y="3872717"/>
            <a:ext cx="3153807" cy="2437691"/>
          </a:xfrm>
          <a:prstGeom prst="rect">
            <a:avLst/>
          </a:prstGeom>
          <a:ln w="38100">
            <a:solidFill>
              <a:schemeClr val="accent4">
                <a:lumMod val="20000"/>
                <a:lumOff val="80000"/>
              </a:schemeClr>
            </a:solidFill>
          </a:ln>
        </p:spPr>
      </p:pic>
      <p:sp>
        <p:nvSpPr>
          <p:cNvPr id="10" name="TextBox 9">
            <a:extLst>
              <a:ext uri="{FF2B5EF4-FFF2-40B4-BE49-F238E27FC236}">
                <a16:creationId xmlns:a16="http://schemas.microsoft.com/office/drawing/2014/main" id="{EA1252FF-84F3-968A-20A9-DEBB549D9D09}"/>
              </a:ext>
            </a:extLst>
          </p:cNvPr>
          <p:cNvSpPr txBox="1"/>
          <p:nvPr/>
        </p:nvSpPr>
        <p:spPr>
          <a:xfrm>
            <a:off x="3523988" y="255204"/>
            <a:ext cx="6096000"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Experimenting with </a:t>
            </a:r>
            <a:r>
              <a:rPr lang="en-GB" sz="3200" b="1" dirty="0" err="1">
                <a:solidFill>
                  <a:srgbClr val="1358A9"/>
                </a:solidFill>
                <a:latin typeface="Arial" panose="020B0604020202020204" pitchFamily="34" charset="0"/>
                <a:cs typeface="Arial" panose="020B0604020202020204" pitchFamily="34" charset="0"/>
              </a:rPr>
              <a:t>PicsArt</a:t>
            </a:r>
            <a:endParaRPr lang="en-GB" sz="3200" dirty="0"/>
          </a:p>
        </p:txBody>
      </p:sp>
    </p:spTree>
    <p:extLst>
      <p:ext uri="{BB962C8B-B14F-4D97-AF65-F5344CB8AC3E}">
        <p14:creationId xmlns:p14="http://schemas.microsoft.com/office/powerpoint/2010/main" val="15294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A6015-6BDE-D6A7-D760-57BEA358C6B9}"/>
              </a:ext>
            </a:extLst>
          </p:cNvPr>
          <p:cNvSpPr txBox="1"/>
          <p:nvPr/>
        </p:nvSpPr>
        <p:spPr>
          <a:xfrm>
            <a:off x="1691013" y="367470"/>
            <a:ext cx="8555277"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Time for some activities … </a:t>
            </a:r>
            <a:endParaRPr lang="en-GB" sz="3200" dirty="0"/>
          </a:p>
        </p:txBody>
      </p:sp>
      <p:sp>
        <p:nvSpPr>
          <p:cNvPr id="3" name="TextBox 2">
            <a:extLst>
              <a:ext uri="{FF2B5EF4-FFF2-40B4-BE49-F238E27FC236}">
                <a16:creationId xmlns:a16="http://schemas.microsoft.com/office/drawing/2014/main" id="{F4F6D352-3AB5-8955-75B5-379CBC8AF4C3}"/>
              </a:ext>
            </a:extLst>
          </p:cNvPr>
          <p:cNvSpPr txBox="1"/>
          <p:nvPr/>
        </p:nvSpPr>
        <p:spPr>
          <a:xfrm>
            <a:off x="541750" y="1082203"/>
            <a:ext cx="11108499" cy="4693593"/>
          </a:xfrm>
          <a:prstGeom prst="rect">
            <a:avLst/>
          </a:prstGeom>
          <a:noFill/>
        </p:spPr>
        <p:txBody>
          <a:bodyPr wrap="square" rtlCol="0">
            <a:spAutoFit/>
          </a:bodyPr>
          <a:lstStyle/>
          <a:p>
            <a:r>
              <a:rPr lang="en-GB" sz="2300" dirty="0">
                <a:latin typeface="Arial" panose="020B0604020202020204" pitchFamily="34" charset="0"/>
                <a:cs typeface="Arial" panose="020B0604020202020204" pitchFamily="34" charset="0"/>
              </a:rPr>
              <a:t>The tools we have talked about today are – Copilot, ChatGPT, </a:t>
            </a:r>
            <a:r>
              <a:rPr lang="en-GB" sz="2300" dirty="0" err="1">
                <a:latin typeface="Arial" panose="020B0604020202020204" pitchFamily="34" charset="0"/>
                <a:cs typeface="Arial" panose="020B0604020202020204" pitchFamily="34" charset="0"/>
              </a:rPr>
              <a:t>Quillbot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Humata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Scisummary</a:t>
            </a:r>
            <a:r>
              <a:rPr lang="en-GB" sz="2300" dirty="0">
                <a:latin typeface="Arial" panose="020B0604020202020204" pitchFamily="34" charset="0"/>
                <a:cs typeface="Arial" panose="020B0604020202020204" pitchFamily="34" charset="0"/>
              </a:rPr>
              <a:t>, Research Rabbit, Mid-journey, Goblin Tools, </a:t>
            </a:r>
            <a:r>
              <a:rPr lang="en-GB" sz="2300" dirty="0" err="1">
                <a:latin typeface="Arial" panose="020B0604020202020204" pitchFamily="34" charset="0"/>
                <a:cs typeface="Arial" panose="020B0604020202020204" pitchFamily="34" charset="0"/>
              </a:rPr>
              <a:t>DeepL</a:t>
            </a:r>
            <a:r>
              <a:rPr lang="en-GB" sz="2300" dirty="0">
                <a:latin typeface="Arial" panose="020B0604020202020204" pitchFamily="34" charset="0"/>
                <a:cs typeface="Arial" panose="020B0604020202020204" pitchFamily="34" charset="0"/>
              </a:rPr>
              <a:t> , Google Translate, Grammarly, </a:t>
            </a:r>
            <a:r>
              <a:rPr lang="en-GB" sz="2300" dirty="0" err="1">
                <a:latin typeface="Arial" panose="020B0604020202020204" pitchFamily="34" charset="0"/>
                <a:cs typeface="Arial" panose="020B0604020202020204" pitchFamily="34" charset="0"/>
              </a:rPr>
              <a:t>PicsArt</a:t>
            </a:r>
            <a:r>
              <a:rPr lang="en-GB" sz="23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Divide yourselves into groups of 2/3</a:t>
            </a: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Try to work with at least 2 AI tools that you haven’t used before </a:t>
            </a: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Time allotted: 15 minutes</a:t>
            </a:r>
          </a:p>
          <a:p>
            <a:pPr marL="342900" indent="-342900">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a:p>
            <a:r>
              <a:rPr lang="en-GB" sz="2300" dirty="0">
                <a:latin typeface="Arial" panose="020B0604020202020204" pitchFamily="34" charset="0"/>
                <a:cs typeface="Arial" panose="020B0604020202020204" pitchFamily="34" charset="0"/>
              </a:rPr>
              <a:t>   Example for ChatGPT/Copilot - Use the following prompts and see the results </a:t>
            </a: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Why do students use AI tools ?</a:t>
            </a: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Why do university students plagiarise using AI tools ?</a:t>
            </a: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Why do Level 6 university students plagiarize using AI tools ?</a:t>
            </a:r>
          </a:p>
          <a:p>
            <a:pPr marL="342900" indent="-342900">
              <a:buFont typeface="Arial" panose="020B0604020202020204" pitchFamily="34" charset="0"/>
              <a:buChar char="•"/>
            </a:pPr>
            <a:r>
              <a:rPr lang="en-GB" sz="2300" dirty="0">
                <a:latin typeface="Arial" panose="020B0604020202020204" pitchFamily="34" charset="0"/>
                <a:cs typeface="Arial" panose="020B0604020202020204" pitchFamily="34" charset="0"/>
              </a:rPr>
              <a:t>Why do Level 6 university students not check with their subject librarian and plagiarize using AI tools ? </a:t>
            </a:r>
          </a:p>
        </p:txBody>
      </p:sp>
    </p:spTree>
    <p:extLst>
      <p:ext uri="{BB962C8B-B14F-4D97-AF65-F5344CB8AC3E}">
        <p14:creationId xmlns:p14="http://schemas.microsoft.com/office/powerpoint/2010/main" val="13310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EFFD67-C07A-F360-D8CD-D5A07B20682A}"/>
              </a:ext>
            </a:extLst>
          </p:cNvPr>
          <p:cNvSpPr txBox="1"/>
          <p:nvPr/>
        </p:nvSpPr>
        <p:spPr>
          <a:xfrm>
            <a:off x="758952" y="1428232"/>
            <a:ext cx="9820656" cy="3970318"/>
          </a:xfrm>
          <a:prstGeom prst="rect">
            <a:avLst/>
          </a:prstGeom>
          <a:noFill/>
        </p:spPr>
        <p:txBody>
          <a:bodyPr wrap="square">
            <a:spAutoFit/>
          </a:bodyPr>
          <a:lstStyle/>
          <a:p>
            <a:pPr algn="l"/>
            <a:r>
              <a:rPr lang="en-GB" b="1" i="0" dirty="0">
                <a:solidFill>
                  <a:srgbClr val="333333"/>
                </a:solidFill>
                <a:effectLst/>
                <a:latin typeface="Arial" panose="020B0604020202020204" pitchFamily="34" charset="0"/>
              </a:rPr>
              <a:t>Primary Sources</a:t>
            </a:r>
            <a:r>
              <a:rPr lang="en-GB" b="0" i="0" dirty="0">
                <a:solidFill>
                  <a:srgbClr val="333333"/>
                </a:solidFill>
                <a:effectLst/>
                <a:latin typeface="Arial" panose="020B0604020202020204" pitchFamily="34" charset="0"/>
              </a:rPr>
              <a:t> are immediate, first-hand accounts of a topic, from people who had a direct connection with it.</a:t>
            </a:r>
          </a:p>
          <a:p>
            <a:pPr algn="l"/>
            <a:endParaRPr lang="en-GB" dirty="0">
              <a:solidFill>
                <a:srgbClr val="333333"/>
              </a:solidFill>
              <a:latin typeface="Arial" panose="020B0604020202020204" pitchFamily="34" charset="0"/>
            </a:endParaRPr>
          </a:p>
          <a:p>
            <a:pPr algn="l"/>
            <a:r>
              <a:rPr lang="en-GB" b="0" i="0" dirty="0">
                <a:solidFill>
                  <a:srgbClr val="333333"/>
                </a:solidFill>
                <a:effectLst/>
                <a:latin typeface="Arial" panose="020B0604020202020204" pitchFamily="34" charset="0"/>
              </a:rPr>
              <a:t>Examples : </a:t>
            </a:r>
          </a:p>
          <a:p>
            <a:pPr algn="l"/>
            <a:r>
              <a:rPr lang="en-GB" b="0" i="0" dirty="0">
                <a:solidFill>
                  <a:srgbClr val="333333"/>
                </a:solidFill>
                <a:effectLst/>
                <a:latin typeface="Arial" panose="020B0604020202020204" pitchFamily="34" charset="0"/>
              </a:rPr>
              <a:t>Newspaper reports , Speeches, diaries, letters and interviews, datasets, survey data, such as census or economic statistics , </a:t>
            </a:r>
            <a:r>
              <a:rPr lang="en-GB" dirty="0">
                <a:solidFill>
                  <a:srgbClr val="333333"/>
                </a:solidFill>
                <a:latin typeface="Arial" panose="020B0604020202020204" pitchFamily="34" charset="0"/>
              </a:rPr>
              <a:t>p</a:t>
            </a:r>
            <a:r>
              <a:rPr lang="en-GB" b="0" i="0" dirty="0">
                <a:solidFill>
                  <a:srgbClr val="333333"/>
                </a:solidFill>
                <a:effectLst/>
                <a:latin typeface="Arial" panose="020B0604020202020204" pitchFamily="34" charset="0"/>
              </a:rPr>
              <a:t>hotographs, video or audio</a:t>
            </a:r>
          </a:p>
          <a:p>
            <a:pPr algn="l"/>
            <a:endParaRPr lang="en-GB" dirty="0">
              <a:solidFill>
                <a:srgbClr val="333333"/>
              </a:solidFill>
              <a:latin typeface="Arial" panose="020B0604020202020204" pitchFamily="34" charset="0"/>
            </a:endParaRPr>
          </a:p>
          <a:p>
            <a:pPr algn="l"/>
            <a:r>
              <a:rPr lang="en-GB" b="1" i="0" dirty="0">
                <a:solidFill>
                  <a:srgbClr val="333333"/>
                </a:solidFill>
                <a:effectLst/>
                <a:latin typeface="Arial" panose="020B0604020202020204" pitchFamily="34" charset="0"/>
              </a:rPr>
              <a:t>Secondary Sources </a:t>
            </a:r>
            <a:r>
              <a:rPr lang="en-GB" b="0" i="0" dirty="0">
                <a:solidFill>
                  <a:srgbClr val="333333"/>
                </a:solidFill>
                <a:effectLst/>
                <a:latin typeface="Arial" panose="020B0604020202020204" pitchFamily="34" charset="0"/>
              </a:rPr>
              <a:t>cover the same topic, but add a layer of interpretation and analysis </a:t>
            </a:r>
          </a:p>
          <a:p>
            <a:pPr algn="l"/>
            <a:r>
              <a:rPr lang="en-GB" b="0" i="0" dirty="0">
                <a:solidFill>
                  <a:srgbClr val="333333"/>
                </a:solidFill>
                <a:effectLst/>
                <a:latin typeface="Arial" panose="020B0604020202020204" pitchFamily="34" charset="0"/>
              </a:rPr>
              <a:t>Examples : </a:t>
            </a:r>
          </a:p>
          <a:p>
            <a:pPr algn="l"/>
            <a:r>
              <a:rPr lang="en-GB" dirty="0">
                <a:solidFill>
                  <a:srgbClr val="333333"/>
                </a:solidFill>
                <a:latin typeface="Arial" panose="020B0604020202020204" pitchFamily="34" charset="0"/>
              </a:rPr>
              <a:t>Books, scholarly reviews, a</a:t>
            </a:r>
            <a:r>
              <a:rPr lang="en-GB" b="0" i="0" dirty="0">
                <a:solidFill>
                  <a:srgbClr val="333333"/>
                </a:solidFill>
                <a:effectLst/>
                <a:latin typeface="Arial" panose="020B0604020202020204" pitchFamily="34" charset="0"/>
              </a:rPr>
              <a:t>nalysis or interpretation of data, documentaries </a:t>
            </a:r>
          </a:p>
          <a:p>
            <a:pPr algn="l"/>
            <a:endParaRPr lang="en-GB" dirty="0">
              <a:solidFill>
                <a:srgbClr val="333333"/>
              </a:solidFill>
              <a:latin typeface="Arial" panose="020B0604020202020204" pitchFamily="34" charset="0"/>
            </a:endParaRPr>
          </a:p>
          <a:p>
            <a:pPr algn="l"/>
            <a:r>
              <a:rPr lang="en-GB" b="1" dirty="0">
                <a:solidFill>
                  <a:srgbClr val="333333"/>
                </a:solidFill>
                <a:latin typeface="Arial" panose="020B0604020202020204" pitchFamily="34" charset="0"/>
              </a:rPr>
              <a:t>AI generated sources </a:t>
            </a:r>
            <a:r>
              <a:rPr lang="en-GB" dirty="0">
                <a:solidFill>
                  <a:srgbClr val="333333"/>
                </a:solidFill>
                <a:latin typeface="Arial" panose="020B0604020202020204" pitchFamily="34" charset="0"/>
              </a:rPr>
              <a:t>scroll through thousands of online documents to absorb information.</a:t>
            </a:r>
          </a:p>
          <a:p>
            <a:pPr algn="l"/>
            <a:r>
              <a:rPr lang="en-GB" dirty="0">
                <a:solidFill>
                  <a:srgbClr val="333333"/>
                </a:solidFill>
                <a:latin typeface="Arial" panose="020B0604020202020204" pitchFamily="34" charset="0"/>
              </a:rPr>
              <a:t>These extracted bits of information might not make complete sense, might be </a:t>
            </a:r>
            <a:r>
              <a:rPr lang="en-GB" dirty="0" err="1">
                <a:solidFill>
                  <a:srgbClr val="333333"/>
                </a:solidFill>
                <a:latin typeface="Arial" panose="020B0604020202020204" pitchFamily="34" charset="0"/>
              </a:rPr>
              <a:t>plagairised</a:t>
            </a:r>
            <a:r>
              <a:rPr lang="en-GB" dirty="0">
                <a:solidFill>
                  <a:srgbClr val="333333"/>
                </a:solidFill>
                <a:latin typeface="Arial" panose="020B0604020202020204" pitchFamily="34" charset="0"/>
              </a:rPr>
              <a:t> or created by the AI tool itself</a:t>
            </a:r>
          </a:p>
        </p:txBody>
      </p:sp>
      <p:sp>
        <p:nvSpPr>
          <p:cNvPr id="5" name="TextBox 4">
            <a:extLst>
              <a:ext uri="{FF2B5EF4-FFF2-40B4-BE49-F238E27FC236}">
                <a16:creationId xmlns:a16="http://schemas.microsoft.com/office/drawing/2014/main" id="{B60CE838-0CA4-51EB-2A54-A1C9B60F5900}"/>
              </a:ext>
            </a:extLst>
          </p:cNvPr>
          <p:cNvSpPr txBox="1"/>
          <p:nvPr/>
        </p:nvSpPr>
        <p:spPr>
          <a:xfrm>
            <a:off x="1760220" y="454075"/>
            <a:ext cx="8531352" cy="553998"/>
          </a:xfrm>
          <a:prstGeom prst="rect">
            <a:avLst/>
          </a:prstGeom>
          <a:noFill/>
        </p:spPr>
        <p:txBody>
          <a:bodyPr wrap="square">
            <a:spAutoFit/>
          </a:bodyPr>
          <a:lstStyle/>
          <a:p>
            <a:r>
              <a:rPr lang="en-GB" sz="3000" b="1" dirty="0">
                <a:solidFill>
                  <a:srgbClr val="1358A9"/>
                </a:solidFill>
                <a:latin typeface="Arial" panose="020B0604020202020204" pitchFamily="34" charset="0"/>
                <a:cs typeface="Arial" panose="020B0604020202020204" pitchFamily="34" charset="0"/>
              </a:rPr>
              <a:t>Primary, Secondary and AI generated sources</a:t>
            </a:r>
          </a:p>
        </p:txBody>
      </p:sp>
    </p:spTree>
    <p:extLst>
      <p:ext uri="{BB962C8B-B14F-4D97-AF65-F5344CB8AC3E}">
        <p14:creationId xmlns:p14="http://schemas.microsoft.com/office/powerpoint/2010/main" val="56902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8AA2F8-3077-B93A-8EDB-41221F1B1FF6}"/>
              </a:ext>
            </a:extLst>
          </p:cNvPr>
          <p:cNvSpPr txBox="1"/>
          <p:nvPr/>
        </p:nvSpPr>
        <p:spPr>
          <a:xfrm>
            <a:off x="851770" y="361715"/>
            <a:ext cx="10672175"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Academic Integrity , AI literacy and Subject Librarian </a:t>
            </a:r>
            <a:endParaRPr lang="en-GB" sz="3200" dirty="0"/>
          </a:p>
        </p:txBody>
      </p:sp>
      <p:sp>
        <p:nvSpPr>
          <p:cNvPr id="7" name="TextBox 6">
            <a:extLst>
              <a:ext uri="{FF2B5EF4-FFF2-40B4-BE49-F238E27FC236}">
                <a16:creationId xmlns:a16="http://schemas.microsoft.com/office/drawing/2014/main" id="{9099BC5D-F588-61E3-0CDC-D11EF7BE59F6}"/>
              </a:ext>
            </a:extLst>
          </p:cNvPr>
          <p:cNvSpPr txBox="1"/>
          <p:nvPr/>
        </p:nvSpPr>
        <p:spPr>
          <a:xfrm>
            <a:off x="475989" y="1168981"/>
            <a:ext cx="11047956" cy="5416868"/>
          </a:xfrm>
          <a:prstGeom prst="rect">
            <a:avLst/>
          </a:prstGeom>
          <a:noFill/>
        </p:spPr>
        <p:txBody>
          <a:bodyPr wrap="square" rtlCol="0">
            <a:spAutoFit/>
          </a:bodyPr>
          <a:lstStyle/>
          <a:p>
            <a:r>
              <a:rPr lang="en-GB" sz="2400" b="1" dirty="0">
                <a:solidFill>
                  <a:srgbClr val="C00000"/>
                </a:solidFill>
                <a:latin typeface="Arial" panose="020B0604020202020204" pitchFamily="34" charset="0"/>
                <a:cs typeface="Arial" panose="020B0604020202020204" pitchFamily="34" charset="0"/>
              </a:rPr>
              <a:t>CASE STUDY 1 </a:t>
            </a:r>
            <a:r>
              <a:rPr lang="en-GB" dirty="0">
                <a:latin typeface="Arial" panose="020B0604020202020204" pitchFamily="34" charset="0"/>
                <a:cs typeface="Arial" panose="020B0604020202020204" pitchFamily="34" charset="0"/>
              </a:rPr>
              <a:t>- </a:t>
            </a:r>
            <a:r>
              <a:rPr lang="en-GB" sz="2000" dirty="0">
                <a:latin typeface="Arial" panose="020B0604020202020204" pitchFamily="34" charset="0"/>
                <a:ea typeface="Times New Roman" panose="02020603050405020304" pitchFamily="18" charset="0"/>
                <a:cs typeface="Arial" panose="020B0604020202020204" pitchFamily="34" charset="0"/>
              </a:rPr>
              <a:t>Student A  from LGCHT (TH60128E) has to submit a 2500-word essay by Sunday night.</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Discuss and evaluate how you would create, plan, and implement a tourism planning proposal on a subject of your choice that incorporates a sustainable approach to the host destination from a social, economic, and political standpoint. Include any relevant theoretical planning approaches to tourism systems as part of your proposal.  </a:t>
            </a:r>
          </a:p>
          <a:p>
            <a:pPr algn="l"/>
            <a:endParaRPr lang="en-GB" sz="2000" dirty="0">
              <a:solidFill>
                <a:srgbClr val="111111"/>
              </a:solidFill>
              <a:highlight>
                <a:srgbClr val="F7F7F7"/>
              </a:highlight>
              <a:latin typeface="Arial" panose="020B0604020202020204" pitchFamily="34" charset="0"/>
              <a:cs typeface="Arial" panose="020B0604020202020204" pitchFamily="34" charset="0"/>
            </a:endParaRPr>
          </a:p>
          <a:p>
            <a:r>
              <a:rPr lang="en-GB" sz="2000" b="1" dirty="0">
                <a:effectLst/>
                <a:latin typeface="Arial" panose="020B0604020202020204" pitchFamily="34" charset="0"/>
                <a:ea typeface="Times New Roman" panose="02020603050405020304" pitchFamily="18" charset="0"/>
                <a:cs typeface="Arial" panose="020B0604020202020204" pitchFamily="34" charset="0"/>
              </a:rPr>
              <a:t>Before submitting work please complete the following checklist: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There are no spelling mistakes in my essay (also check word choice)</a:t>
            </a:r>
          </a:p>
          <a:p>
            <a:pPr marL="285750" indent="-285750">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There are no grammar mistakes in my essay</a:t>
            </a:r>
          </a:p>
          <a:p>
            <a:pPr marL="285750" indent="-285750">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All referencing in my essay is complete and appropriate </a:t>
            </a:r>
            <a:r>
              <a:rPr lang="en-GB" sz="2000" dirty="0">
                <a:solidFill>
                  <a:srgbClr val="111111"/>
                </a:solidFill>
                <a:highlight>
                  <a:srgbClr val="F7F7F7"/>
                </a:highlight>
                <a:latin typeface="Arial" panose="020B0604020202020204" pitchFamily="34" charset="0"/>
                <a:cs typeface="Arial" panose="020B0604020202020204" pitchFamily="34" charset="0"/>
              </a:rPr>
              <a:t>in Harvard style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endParaRPr lang="en-GB" sz="2000" dirty="0">
              <a:solidFill>
                <a:srgbClr val="111111"/>
              </a:solidFill>
              <a:highlight>
                <a:srgbClr val="F7F7F7"/>
              </a:highlight>
              <a:latin typeface="Arial" panose="020B0604020202020204" pitchFamily="34" charset="0"/>
              <a:cs typeface="Arial" panose="020B0604020202020204" pitchFamily="34" charset="0"/>
            </a:endParaRPr>
          </a:p>
          <a:p>
            <a:pPr algn="l"/>
            <a:r>
              <a:rPr lang="en-GB" sz="2000" b="1" i="0" dirty="0">
                <a:solidFill>
                  <a:srgbClr val="111111"/>
                </a:solidFill>
                <a:effectLst/>
                <a:highlight>
                  <a:srgbClr val="F7F7F7"/>
                </a:highlight>
                <a:latin typeface="Arial" panose="020B0604020202020204" pitchFamily="34" charset="0"/>
                <a:cs typeface="Arial" panose="020B0604020202020204" pitchFamily="34" charset="0"/>
              </a:rPr>
              <a:t>The temptation</a:t>
            </a:r>
            <a:r>
              <a:rPr lang="en-GB" sz="2000" dirty="0">
                <a:solidFill>
                  <a:srgbClr val="111111"/>
                </a:solidFill>
                <a:highlight>
                  <a:srgbClr val="F7F7F7"/>
                </a:highlight>
                <a:latin typeface="Arial" panose="020B0604020202020204" pitchFamily="34" charset="0"/>
                <a:cs typeface="Arial" panose="020B0604020202020204" pitchFamily="34" charset="0"/>
              </a:rPr>
              <a:t> is to use ChatGPT to generate the essay, then the student still needs to create the cover page, table of contents, etc. in time for submission to Blackboard.</a:t>
            </a:r>
          </a:p>
          <a:p>
            <a:pPr algn="l"/>
            <a:endParaRPr lang="en-GB" sz="2000" dirty="0">
              <a:solidFill>
                <a:srgbClr val="111111"/>
              </a:solidFill>
              <a:highlight>
                <a:srgbClr val="F7F7F7"/>
              </a:highlight>
              <a:latin typeface="Arial" panose="020B0604020202020204" pitchFamily="34" charset="0"/>
              <a:cs typeface="Arial" panose="020B0604020202020204" pitchFamily="34" charset="0"/>
            </a:endParaRPr>
          </a:p>
          <a:p>
            <a:pPr algn="ctr"/>
            <a:r>
              <a:rPr lang="en-GB" sz="2400" dirty="0">
                <a:solidFill>
                  <a:srgbClr val="C00000"/>
                </a:solidFill>
                <a:highlight>
                  <a:srgbClr val="F7F7F7"/>
                </a:highlight>
                <a:latin typeface="Cambria" panose="02040503050406030204" pitchFamily="18" charset="0"/>
                <a:ea typeface="Cambria" panose="02040503050406030204" pitchFamily="18" charset="0"/>
                <a:cs typeface="Arial" panose="020B0604020202020204" pitchFamily="34" charset="0"/>
              </a:rPr>
              <a:t>The student is in a panic and seeks your advice</a:t>
            </a:r>
            <a:r>
              <a:rPr lang="en-GB" sz="2200" dirty="0">
                <a:solidFill>
                  <a:srgbClr val="C00000"/>
                </a:solidFill>
                <a:highlight>
                  <a:srgbClr val="F7F7F7"/>
                </a:highlight>
                <a:latin typeface="Arial" panose="020B0604020202020204" pitchFamily="34" charset="0"/>
                <a:cs typeface="Arial" panose="020B0604020202020204" pitchFamily="34" charset="0"/>
              </a:rPr>
              <a:t>.</a:t>
            </a:r>
            <a:endParaRPr lang="en-GB" sz="2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50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MA launches initial review of ...">
            <a:extLst>
              <a:ext uri="{FF2B5EF4-FFF2-40B4-BE49-F238E27FC236}">
                <a16:creationId xmlns:a16="http://schemas.microsoft.com/office/drawing/2014/main" id="{4C2D2042-1018-2F95-7127-3E932A2FF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560" y="5572586"/>
            <a:ext cx="1225759" cy="8156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AB32CF-A7FB-F19D-1ADD-DC1F3357F168}"/>
              </a:ext>
            </a:extLst>
          </p:cNvPr>
          <p:cNvSpPr txBox="1"/>
          <p:nvPr/>
        </p:nvSpPr>
        <p:spPr>
          <a:xfrm>
            <a:off x="941245" y="540013"/>
            <a:ext cx="10137432" cy="3785652"/>
          </a:xfrm>
          <a:prstGeom prst="rect">
            <a:avLst/>
          </a:prstGeom>
          <a:noFill/>
        </p:spPr>
        <p:txBody>
          <a:bodyPr wrap="square">
            <a:spAutoFit/>
          </a:bodyPr>
          <a:lstStyle/>
          <a:p>
            <a:r>
              <a:rPr lang="en-GB" sz="2400" b="1" dirty="0">
                <a:solidFill>
                  <a:srgbClr val="C00000"/>
                </a:solidFill>
                <a:latin typeface="Arial" panose="020B0604020202020204" pitchFamily="34" charset="0"/>
                <a:cs typeface="Arial" panose="020B0604020202020204" pitchFamily="34" charset="0"/>
              </a:rPr>
              <a:t>CASE STUDY 2 </a:t>
            </a:r>
            <a:r>
              <a:rPr lang="en-GB" dirty="0">
                <a:latin typeface="Arial" panose="020B0604020202020204" pitchFamily="34" charset="0"/>
                <a:cs typeface="Arial" panose="020B0604020202020204" pitchFamily="34" charset="0"/>
              </a:rPr>
              <a:t>- </a:t>
            </a:r>
            <a:r>
              <a:rPr lang="en-GB" sz="1800" dirty="0">
                <a:latin typeface="Arial" panose="020B0604020202020204" pitchFamily="34" charset="0"/>
                <a:ea typeface="Times New Roman" panose="02020603050405020304" pitchFamily="18" charset="0"/>
                <a:cs typeface="Arial" panose="020B0604020202020204" pitchFamily="34" charset="0"/>
              </a:rPr>
              <a:t>Student C from Music Technology needs to submit a video for the A3 assignment. </a:t>
            </a:r>
            <a:r>
              <a:rPr lang="en-GB" dirty="0">
                <a:latin typeface="Arial" panose="020B0604020202020204" pitchFamily="34" charset="0"/>
                <a:cs typeface="Arial" panose="020B0604020202020204" pitchFamily="34" charset="0"/>
              </a:rPr>
              <a:t>The student does not have video footage of the event organised as a part of the dissertation module and seeks some guidance as to what will be permissible in terms of a video created using an AI too </a:t>
            </a:r>
            <a:r>
              <a:rPr lang="en-GB" sz="1800" dirty="0">
                <a:solidFill>
                  <a:srgbClr val="000000"/>
                </a:solidFill>
                <a:effectLst/>
                <a:latin typeface="inherit"/>
                <a:ea typeface="Aptos" panose="020B0004020202020204" pitchFamily="34" charset="0"/>
                <a:cs typeface="Aptos" panose="020B0004020202020204" pitchFamily="34" charset="0"/>
              </a:rPr>
              <a:t>called “In-Video” . </a:t>
            </a:r>
            <a:r>
              <a:rPr lang="en-GB" dirty="0">
                <a:latin typeface="Arial" panose="020B0604020202020204" pitchFamily="34" charset="0"/>
                <a:cs typeface="Arial" panose="020B0604020202020204" pitchFamily="34" charset="0"/>
              </a:rPr>
              <a:t>The student wants to be compliant of the UWL policy and hence is asking in advance.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student reiterates that “It will be my creative idea using licenced stock images sourced by myself and the AI tool. I am sure that is ethical”.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student is further asking what adjustments or alternative acceptable submission for the A3 assignment is being made for students with disabilities, where physically deriving original film footage for a video is an issue. Although the query is directed at the module tutor, the subject librarian has been copied in for additional guidance on ethical usage of AI tools. </a:t>
            </a:r>
          </a:p>
        </p:txBody>
      </p:sp>
      <p:sp>
        <p:nvSpPr>
          <p:cNvPr id="3" name="TextBox 2">
            <a:extLst>
              <a:ext uri="{FF2B5EF4-FFF2-40B4-BE49-F238E27FC236}">
                <a16:creationId xmlns:a16="http://schemas.microsoft.com/office/drawing/2014/main" id="{CBEE211B-A5AD-166F-31C3-A102110045CE}"/>
              </a:ext>
            </a:extLst>
          </p:cNvPr>
          <p:cNvSpPr txBox="1"/>
          <p:nvPr/>
        </p:nvSpPr>
        <p:spPr>
          <a:xfrm>
            <a:off x="1056372" y="4441294"/>
            <a:ext cx="9618045" cy="523220"/>
          </a:xfrm>
          <a:prstGeom prst="rect">
            <a:avLst/>
          </a:prstGeom>
          <a:noFill/>
        </p:spPr>
        <p:txBody>
          <a:bodyPr wrap="square">
            <a:spAutoFit/>
          </a:bodyPr>
          <a:lstStyle/>
          <a:p>
            <a:r>
              <a:rPr lang="en-GB" sz="14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https://www.uwl.ac.uk/current-students/support-students/study-support/artificial-intelligence#:~:text=Submitting%20work%20generated%20by%20an,even%20withdrawal%20from%20the%20course.</a:t>
            </a:r>
            <a:endParaRPr lang="en-GB" sz="1400" dirty="0">
              <a:solidFill>
                <a:srgbClr val="0000FF"/>
              </a:solidFill>
            </a:endParaRPr>
          </a:p>
        </p:txBody>
      </p:sp>
      <p:sp>
        <p:nvSpPr>
          <p:cNvPr id="7" name="TextBox 6">
            <a:extLst>
              <a:ext uri="{FF2B5EF4-FFF2-40B4-BE49-F238E27FC236}">
                <a16:creationId xmlns:a16="http://schemas.microsoft.com/office/drawing/2014/main" id="{A3219224-D105-100D-EF36-069879A9F593}"/>
              </a:ext>
            </a:extLst>
          </p:cNvPr>
          <p:cNvSpPr txBox="1"/>
          <p:nvPr/>
        </p:nvSpPr>
        <p:spPr>
          <a:xfrm>
            <a:off x="941245" y="5172476"/>
            <a:ext cx="8501138" cy="307777"/>
          </a:xfrm>
          <a:prstGeom prst="rect">
            <a:avLst/>
          </a:prstGeom>
          <a:noFill/>
        </p:spPr>
        <p:txBody>
          <a:bodyPr wrap="square">
            <a:spAutoFit/>
          </a:bodyPr>
          <a:lstStyle/>
          <a:p>
            <a:r>
              <a:rPr lang="en-GB" sz="1400" u="sng" dirty="0">
                <a:solidFill>
                  <a:srgbClr val="0000FF"/>
                </a:solidFill>
                <a:latin typeface="Aptos" panose="020B0004020202020204" pitchFamily="34" charset="0"/>
                <a:hlinkClick r:id="rId4">
                  <a:extLst>
                    <a:ext uri="{A12FA001-AC4F-418D-AE19-62706E023703}">
                      <ahyp:hlinkClr xmlns:ahyp="http://schemas.microsoft.com/office/drawing/2018/hyperlinkcolor" val="tx"/>
                    </a:ext>
                  </a:extLst>
                </a:hlinkClick>
              </a:rPr>
              <a:t>https://www.uwl.ac.uk/about-us/policies-and-regulations/fair-access-to-assessment-policy#assessment</a:t>
            </a:r>
            <a:endParaRPr lang="en-GB" sz="1400" u="sng" dirty="0">
              <a:solidFill>
                <a:srgbClr val="0000FF"/>
              </a:solidFill>
              <a:latin typeface="Aptos" panose="020B0004020202020204" pitchFamily="34" charset="0"/>
            </a:endParaRPr>
          </a:p>
        </p:txBody>
      </p:sp>
    </p:spTree>
    <p:extLst>
      <p:ext uri="{BB962C8B-B14F-4D97-AF65-F5344CB8AC3E}">
        <p14:creationId xmlns:p14="http://schemas.microsoft.com/office/powerpoint/2010/main" val="3045703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672E1F-AD29-7F82-DB4E-6EA48FF64F17}"/>
              </a:ext>
            </a:extLst>
          </p:cNvPr>
          <p:cNvPicPr>
            <a:picLocks noChangeAspect="1"/>
          </p:cNvPicPr>
          <p:nvPr/>
        </p:nvPicPr>
        <p:blipFill>
          <a:blip r:embed="rId2"/>
          <a:stretch>
            <a:fillRect/>
          </a:stretch>
        </p:blipFill>
        <p:spPr>
          <a:xfrm>
            <a:off x="854618" y="1786775"/>
            <a:ext cx="9654877" cy="2766247"/>
          </a:xfrm>
          <a:prstGeom prst="rect">
            <a:avLst/>
          </a:prstGeom>
          <a:ln>
            <a:solidFill>
              <a:schemeClr val="tx1"/>
            </a:solidFill>
          </a:ln>
        </p:spPr>
      </p:pic>
      <p:sp>
        <p:nvSpPr>
          <p:cNvPr id="4" name="TextBox 3">
            <a:extLst>
              <a:ext uri="{FF2B5EF4-FFF2-40B4-BE49-F238E27FC236}">
                <a16:creationId xmlns:a16="http://schemas.microsoft.com/office/drawing/2014/main" id="{6F80BFE9-9539-1556-9DA3-D332647ECAE6}"/>
              </a:ext>
            </a:extLst>
          </p:cNvPr>
          <p:cNvSpPr txBox="1"/>
          <p:nvPr/>
        </p:nvSpPr>
        <p:spPr>
          <a:xfrm>
            <a:off x="952902" y="4894375"/>
            <a:ext cx="9210084" cy="1231106"/>
          </a:xfrm>
          <a:prstGeom prst="rect">
            <a:avLst/>
          </a:prstGeom>
          <a:noFill/>
        </p:spPr>
        <p:txBody>
          <a:bodyPr wrap="square">
            <a:spAutoFit/>
          </a:bodyPr>
          <a:lstStyle/>
          <a:p>
            <a:pPr algn="l"/>
            <a:r>
              <a:rPr lang="en-GB" sz="1800" b="1" i="0" dirty="0">
                <a:solidFill>
                  <a:srgbClr val="111111"/>
                </a:solidFill>
                <a:effectLst/>
                <a:highlight>
                  <a:srgbClr val="F7F7F7"/>
                </a:highlight>
                <a:latin typeface="Arial" panose="020B0604020202020204" pitchFamily="34" charset="0"/>
                <a:cs typeface="Arial" panose="020B0604020202020204" pitchFamily="34" charset="0"/>
              </a:rPr>
              <a:t>The temptation</a:t>
            </a:r>
            <a:r>
              <a:rPr lang="en-GB" sz="1800" dirty="0">
                <a:solidFill>
                  <a:srgbClr val="111111"/>
                </a:solidFill>
                <a:highlight>
                  <a:srgbClr val="F7F7F7"/>
                </a:highlight>
                <a:latin typeface="Arial" panose="020B0604020202020204" pitchFamily="34" charset="0"/>
                <a:cs typeface="Arial" panose="020B0604020202020204" pitchFamily="34" charset="0"/>
              </a:rPr>
              <a:t> is to use ChatGPT to generate the essay, then the student still needs to create the cover page, table of contents, etc. in time for submission to Blackboard.</a:t>
            </a:r>
          </a:p>
          <a:p>
            <a:pPr algn="l"/>
            <a:endParaRPr lang="en-GB" sz="1800" dirty="0">
              <a:solidFill>
                <a:srgbClr val="111111"/>
              </a:solidFill>
              <a:highlight>
                <a:srgbClr val="F7F7F7"/>
              </a:highlight>
              <a:latin typeface="Arial" panose="020B0604020202020204" pitchFamily="34" charset="0"/>
              <a:cs typeface="Arial" panose="020B0604020202020204" pitchFamily="34" charset="0"/>
            </a:endParaRPr>
          </a:p>
          <a:p>
            <a:pPr algn="ctr"/>
            <a:r>
              <a:rPr lang="en-GB" sz="2000" dirty="0">
                <a:solidFill>
                  <a:srgbClr val="C00000"/>
                </a:solidFill>
                <a:highlight>
                  <a:srgbClr val="F7F7F7"/>
                </a:highlight>
                <a:latin typeface="Cambria" panose="02040503050406030204" pitchFamily="18" charset="0"/>
                <a:ea typeface="Cambria" panose="02040503050406030204" pitchFamily="18" charset="0"/>
                <a:cs typeface="Arial" panose="020B0604020202020204" pitchFamily="34" charset="0"/>
              </a:rPr>
              <a:t>The student is in a panic and seeks your advice</a:t>
            </a:r>
            <a:r>
              <a:rPr lang="en-GB" sz="2000" dirty="0">
                <a:solidFill>
                  <a:srgbClr val="C00000"/>
                </a:solidFill>
                <a:highlight>
                  <a:srgbClr val="F7F7F7"/>
                </a:highlight>
                <a:latin typeface="Arial" panose="020B0604020202020204" pitchFamily="34" charset="0"/>
                <a:cs typeface="Arial" panose="020B0604020202020204" pitchFamily="34" charset="0"/>
              </a:rPr>
              <a:t>.</a:t>
            </a:r>
            <a:endParaRPr lang="en-GB" sz="2000"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FAB32CF-A7FB-F19D-1ADD-DC1F3357F168}"/>
              </a:ext>
            </a:extLst>
          </p:cNvPr>
          <p:cNvSpPr txBox="1"/>
          <p:nvPr/>
        </p:nvSpPr>
        <p:spPr>
          <a:xfrm>
            <a:off x="854618" y="732519"/>
            <a:ext cx="9742262" cy="738664"/>
          </a:xfrm>
          <a:prstGeom prst="rect">
            <a:avLst/>
          </a:prstGeom>
          <a:noFill/>
        </p:spPr>
        <p:txBody>
          <a:bodyPr wrap="square">
            <a:spAutoFit/>
          </a:bodyPr>
          <a:lstStyle/>
          <a:p>
            <a:r>
              <a:rPr lang="en-GB" sz="2400" b="1" dirty="0">
                <a:solidFill>
                  <a:srgbClr val="C00000"/>
                </a:solidFill>
                <a:latin typeface="Arial" panose="020B0604020202020204" pitchFamily="34" charset="0"/>
                <a:cs typeface="Arial" panose="020B0604020202020204" pitchFamily="34" charset="0"/>
              </a:rPr>
              <a:t>CASE STUDY 3 </a:t>
            </a:r>
            <a:r>
              <a:rPr lang="en-GB" dirty="0">
                <a:latin typeface="Arial" panose="020B0604020202020204" pitchFamily="34" charset="0"/>
                <a:cs typeface="Arial" panose="020B0604020202020204" pitchFamily="34" charset="0"/>
              </a:rPr>
              <a:t>- </a:t>
            </a:r>
            <a:r>
              <a:rPr lang="en-GB" sz="1800" dirty="0">
                <a:latin typeface="Arial" panose="020B0604020202020204" pitchFamily="34" charset="0"/>
                <a:ea typeface="Times New Roman" panose="02020603050405020304" pitchFamily="18" charset="0"/>
                <a:cs typeface="Arial" panose="020B0604020202020204" pitchFamily="34" charset="0"/>
              </a:rPr>
              <a:t>Student B  from Computing CP60036E  has to submit a 1500-word essay by Sunday night.</a:t>
            </a:r>
          </a:p>
        </p:txBody>
      </p:sp>
    </p:spTree>
    <p:extLst>
      <p:ext uri="{BB962C8B-B14F-4D97-AF65-F5344CB8AC3E}">
        <p14:creationId xmlns:p14="http://schemas.microsoft.com/office/powerpoint/2010/main" val="1558697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F88B3-F15B-BB96-B394-DC46084FB4DF}"/>
              </a:ext>
            </a:extLst>
          </p:cNvPr>
          <p:cNvPicPr>
            <a:picLocks noChangeAspect="1"/>
          </p:cNvPicPr>
          <p:nvPr/>
        </p:nvPicPr>
        <p:blipFill>
          <a:blip r:embed="rId2"/>
          <a:stretch>
            <a:fillRect/>
          </a:stretch>
        </p:blipFill>
        <p:spPr>
          <a:xfrm>
            <a:off x="281054" y="1634221"/>
            <a:ext cx="5928837" cy="3959444"/>
          </a:xfrm>
          <a:prstGeom prst="rect">
            <a:avLst/>
          </a:prstGeom>
          <a:ln>
            <a:solidFill>
              <a:schemeClr val="accent1"/>
            </a:solidFill>
          </a:ln>
        </p:spPr>
      </p:pic>
      <p:pic>
        <p:nvPicPr>
          <p:cNvPr id="8" name="Picture 7">
            <a:extLst>
              <a:ext uri="{FF2B5EF4-FFF2-40B4-BE49-F238E27FC236}">
                <a16:creationId xmlns:a16="http://schemas.microsoft.com/office/drawing/2014/main" id="{A5E7D590-1239-43CF-7B91-C05FC4029CE7}"/>
              </a:ext>
            </a:extLst>
          </p:cNvPr>
          <p:cNvPicPr>
            <a:picLocks noChangeAspect="1"/>
          </p:cNvPicPr>
          <p:nvPr/>
        </p:nvPicPr>
        <p:blipFill>
          <a:blip r:embed="rId3"/>
          <a:stretch>
            <a:fillRect/>
          </a:stretch>
        </p:blipFill>
        <p:spPr>
          <a:xfrm>
            <a:off x="6429760" y="1618461"/>
            <a:ext cx="4879371" cy="3953786"/>
          </a:xfrm>
          <a:prstGeom prst="rect">
            <a:avLst/>
          </a:prstGeom>
          <a:ln>
            <a:solidFill>
              <a:schemeClr val="accent1"/>
            </a:solidFill>
          </a:ln>
        </p:spPr>
      </p:pic>
      <p:pic>
        <p:nvPicPr>
          <p:cNvPr id="10" name="Picture 9">
            <a:extLst>
              <a:ext uri="{FF2B5EF4-FFF2-40B4-BE49-F238E27FC236}">
                <a16:creationId xmlns:a16="http://schemas.microsoft.com/office/drawing/2014/main" id="{8675A39B-7078-8BA2-C248-23B529D75FE0}"/>
              </a:ext>
            </a:extLst>
          </p:cNvPr>
          <p:cNvPicPr>
            <a:picLocks noChangeAspect="1"/>
          </p:cNvPicPr>
          <p:nvPr/>
        </p:nvPicPr>
        <p:blipFill>
          <a:blip r:embed="rId4"/>
          <a:stretch>
            <a:fillRect/>
          </a:stretch>
        </p:blipFill>
        <p:spPr>
          <a:xfrm>
            <a:off x="2207056" y="547103"/>
            <a:ext cx="1376149" cy="981173"/>
          </a:xfrm>
          <a:prstGeom prst="rect">
            <a:avLst/>
          </a:prstGeom>
          <a:ln>
            <a:solidFill>
              <a:schemeClr val="accent1"/>
            </a:solidFill>
          </a:ln>
        </p:spPr>
      </p:pic>
      <p:pic>
        <p:nvPicPr>
          <p:cNvPr id="12" name="Picture 11">
            <a:extLst>
              <a:ext uri="{FF2B5EF4-FFF2-40B4-BE49-F238E27FC236}">
                <a16:creationId xmlns:a16="http://schemas.microsoft.com/office/drawing/2014/main" id="{E1303F97-548D-9F18-D4E0-03B300234969}"/>
              </a:ext>
            </a:extLst>
          </p:cNvPr>
          <p:cNvPicPr>
            <a:picLocks noChangeAspect="1"/>
          </p:cNvPicPr>
          <p:nvPr/>
        </p:nvPicPr>
        <p:blipFill>
          <a:blip r:embed="rId5"/>
          <a:stretch>
            <a:fillRect/>
          </a:stretch>
        </p:blipFill>
        <p:spPr>
          <a:xfrm>
            <a:off x="8187464" y="457608"/>
            <a:ext cx="1051129" cy="987425"/>
          </a:xfrm>
          <a:prstGeom prst="rect">
            <a:avLst/>
          </a:prstGeom>
          <a:ln>
            <a:solidFill>
              <a:schemeClr val="accent1"/>
            </a:solidFill>
          </a:ln>
        </p:spPr>
      </p:pic>
      <p:sp>
        <p:nvSpPr>
          <p:cNvPr id="2" name="TextBox 1">
            <a:extLst>
              <a:ext uri="{FF2B5EF4-FFF2-40B4-BE49-F238E27FC236}">
                <a16:creationId xmlns:a16="http://schemas.microsoft.com/office/drawing/2014/main" id="{6321D428-9A0B-1227-7016-A8210ECC0B1E}"/>
              </a:ext>
            </a:extLst>
          </p:cNvPr>
          <p:cNvSpPr txBox="1"/>
          <p:nvPr/>
        </p:nvSpPr>
        <p:spPr>
          <a:xfrm>
            <a:off x="1644220" y="5938727"/>
            <a:ext cx="8903559" cy="461665"/>
          </a:xfrm>
          <a:prstGeom prst="rect">
            <a:avLst/>
          </a:prstGeom>
          <a:noFill/>
          <a:ln>
            <a:solidFill>
              <a:schemeClr val="accent1"/>
            </a:solidFill>
          </a:ln>
        </p:spPr>
        <p:txBody>
          <a:bodyPr wrap="square" rtlCol="0">
            <a:spAutoFit/>
          </a:bodyPr>
          <a:lstStyle/>
          <a:p>
            <a:r>
              <a:rPr lang="en-GB" sz="2400" dirty="0">
                <a:solidFill>
                  <a:srgbClr val="C00000"/>
                </a:solidFill>
              </a:rPr>
              <a:t>Same information or similar information .. Plagiarism ??</a:t>
            </a:r>
          </a:p>
        </p:txBody>
      </p:sp>
    </p:spTree>
    <p:extLst>
      <p:ext uri="{BB962C8B-B14F-4D97-AF65-F5344CB8AC3E}">
        <p14:creationId xmlns:p14="http://schemas.microsoft.com/office/powerpoint/2010/main" val="173660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7BCD3-BBA8-4803-ACF5-5C4B0BFA6DA4}"/>
              </a:ext>
            </a:extLst>
          </p:cNvPr>
          <p:cNvSpPr>
            <a:spLocks noGrp="1"/>
          </p:cNvSpPr>
          <p:nvPr>
            <p:ph type="title"/>
          </p:nvPr>
        </p:nvSpPr>
        <p:spPr>
          <a:xfrm>
            <a:off x="902489" y="2247158"/>
            <a:ext cx="10680455" cy="1325998"/>
          </a:xfrm>
        </p:spPr>
        <p:txBody>
          <a:bodyPr vert="horz" lIns="91440" tIns="45720" rIns="91440" bIns="45720" rtlCol="0" anchor="b">
            <a:normAutofit fontScale="90000"/>
          </a:bodyPr>
          <a:lstStyle/>
          <a:p>
            <a:pPr>
              <a:lnSpc>
                <a:spcPct val="90000"/>
              </a:lnSpc>
            </a:pPr>
            <a:br>
              <a:rPr lang="en-US" sz="4000" b="1" dirty="0">
                <a:solidFill>
                  <a:schemeClr val="tx1"/>
                </a:solidFill>
              </a:rPr>
            </a:br>
            <a:br>
              <a:rPr lang="en-US" sz="4000" b="1" dirty="0">
                <a:solidFill>
                  <a:schemeClr val="tx1"/>
                </a:solidFill>
              </a:rPr>
            </a:br>
            <a:br>
              <a:rPr lang="en-US" sz="4000" b="1" dirty="0">
                <a:solidFill>
                  <a:schemeClr val="tx1"/>
                </a:solidFill>
              </a:rPr>
            </a:br>
            <a:endParaRPr lang="en-US" sz="4000" b="1" dirty="0">
              <a:solidFill>
                <a:srgbClr val="002060"/>
              </a:solidFill>
            </a:endParaRPr>
          </a:p>
        </p:txBody>
      </p:sp>
      <p:sp>
        <p:nvSpPr>
          <p:cNvPr id="2" name="TextBox 1">
            <a:extLst>
              <a:ext uri="{FF2B5EF4-FFF2-40B4-BE49-F238E27FC236}">
                <a16:creationId xmlns:a16="http://schemas.microsoft.com/office/drawing/2014/main" id="{E320CA4E-28F7-4632-9AC8-DFD532C3839C}"/>
              </a:ext>
            </a:extLst>
          </p:cNvPr>
          <p:cNvSpPr txBox="1"/>
          <p:nvPr/>
        </p:nvSpPr>
        <p:spPr>
          <a:xfrm>
            <a:off x="2701858" y="362282"/>
            <a:ext cx="7268860" cy="646331"/>
          </a:xfrm>
          <a:prstGeom prst="rect">
            <a:avLst/>
          </a:prstGeom>
          <a:noFill/>
        </p:spPr>
        <p:txBody>
          <a:bodyPr wrap="square" rtlCol="0">
            <a:spAutoFit/>
          </a:bodyPr>
          <a:lstStyle/>
          <a:p>
            <a:pPr algn="ctr"/>
            <a:r>
              <a:rPr lang="en-GB" sz="3600" b="1" dirty="0">
                <a:solidFill>
                  <a:srgbClr val="0070C0"/>
                </a:solidFill>
                <a:latin typeface="Avenir Next LT Pro" panose="020B0504020202020204" pitchFamily="34" charset="0"/>
                <a:ea typeface="+mj-ea"/>
                <a:cs typeface="+mj-cs"/>
              </a:rPr>
              <a:t>What is Artificial Intelligence </a:t>
            </a:r>
            <a:endParaRPr lang="en-US" sz="3600" b="1" dirty="0">
              <a:solidFill>
                <a:srgbClr val="0070C0"/>
              </a:solidFill>
              <a:latin typeface="Avenir Next LT Pro" panose="020B0504020202020204" pitchFamily="34" charset="0"/>
              <a:ea typeface="+mj-ea"/>
              <a:cs typeface="+mj-cs"/>
            </a:endParaRPr>
          </a:p>
        </p:txBody>
      </p:sp>
      <p:sp>
        <p:nvSpPr>
          <p:cNvPr id="7" name="TextBox 6">
            <a:extLst>
              <a:ext uri="{FF2B5EF4-FFF2-40B4-BE49-F238E27FC236}">
                <a16:creationId xmlns:a16="http://schemas.microsoft.com/office/drawing/2014/main" id="{3EC6C78E-2BAB-44B5-9B40-41BB6D78C41F}"/>
              </a:ext>
            </a:extLst>
          </p:cNvPr>
          <p:cNvSpPr txBox="1"/>
          <p:nvPr/>
        </p:nvSpPr>
        <p:spPr>
          <a:xfrm>
            <a:off x="896599" y="2167116"/>
            <a:ext cx="3390596" cy="1261884"/>
          </a:xfrm>
          <a:prstGeom prst="rect">
            <a:avLst/>
          </a:prstGeom>
          <a:noFill/>
        </p:spPr>
        <p:txBody>
          <a:bodyPr wrap="square" rtlCol="0">
            <a:spAutoFit/>
          </a:bodyPr>
          <a:lstStyle/>
          <a:p>
            <a:pPr algn="ctr"/>
            <a:r>
              <a:rPr lang="en-GB" sz="2800" b="1" dirty="0">
                <a:solidFill>
                  <a:srgbClr val="336600"/>
                </a:solidFill>
                <a:latin typeface="Arial" panose="020B0604020202020204" pitchFamily="34" charset="0"/>
                <a:cs typeface="Arial" panose="020B0604020202020204" pitchFamily="34" charset="0"/>
              </a:rPr>
              <a:t>ARTIFICIAL</a:t>
            </a:r>
          </a:p>
          <a:p>
            <a:r>
              <a:rPr lang="en-GB" sz="2400" dirty="0">
                <a:latin typeface="Tahoma" panose="020B0604030504040204" pitchFamily="34" charset="0"/>
                <a:ea typeface="Tahoma" panose="020B0604030504040204" pitchFamily="34" charset="0"/>
                <a:cs typeface="Tahoma" panose="020B0604030504040204" pitchFamily="34" charset="0"/>
              </a:rPr>
              <a:t>Created by humans, not occurring naturally</a:t>
            </a:r>
            <a:endParaRPr lang="en-GB" sz="2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D46F986-A19F-4186-96C5-FE92AB7731B3}"/>
              </a:ext>
            </a:extLst>
          </p:cNvPr>
          <p:cNvSpPr txBox="1"/>
          <p:nvPr/>
        </p:nvSpPr>
        <p:spPr>
          <a:xfrm>
            <a:off x="7904807" y="2056297"/>
            <a:ext cx="3678137" cy="1261884"/>
          </a:xfrm>
          <a:prstGeom prst="rect">
            <a:avLst/>
          </a:prstGeom>
          <a:noFill/>
        </p:spPr>
        <p:txBody>
          <a:bodyPr wrap="square" rtlCol="0">
            <a:spAutoFit/>
          </a:bodyPr>
          <a:lstStyle/>
          <a:p>
            <a:pPr algn="ctr"/>
            <a:r>
              <a:rPr lang="en-GB" sz="2800" b="1" dirty="0">
                <a:solidFill>
                  <a:srgbClr val="336600"/>
                </a:solidFill>
                <a:latin typeface="Arial" panose="020B0604020202020204" pitchFamily="34" charset="0"/>
                <a:cs typeface="Arial" panose="020B0604020202020204" pitchFamily="34" charset="0"/>
              </a:rPr>
              <a:t>INTELLIGENCE</a:t>
            </a:r>
          </a:p>
          <a:p>
            <a:r>
              <a:rPr lang="en-GB" sz="2400" dirty="0">
                <a:latin typeface="Tahoma" panose="020B0604030504040204" pitchFamily="34" charset="0"/>
                <a:ea typeface="Tahoma" panose="020B0604030504040204" pitchFamily="34" charset="0"/>
                <a:cs typeface="Tahoma" panose="020B0604030504040204" pitchFamily="34" charset="0"/>
              </a:rPr>
              <a:t>Ability to acquire and use knowledge and skills</a:t>
            </a:r>
          </a:p>
        </p:txBody>
      </p:sp>
      <p:cxnSp>
        <p:nvCxnSpPr>
          <p:cNvPr id="9" name="Straight Arrow Connector 8">
            <a:extLst>
              <a:ext uri="{FF2B5EF4-FFF2-40B4-BE49-F238E27FC236}">
                <a16:creationId xmlns:a16="http://schemas.microsoft.com/office/drawing/2014/main" id="{18FCD6C1-4E1C-40EA-829F-FDF7B8FD955A}"/>
              </a:ext>
            </a:extLst>
          </p:cNvPr>
          <p:cNvCxnSpPr>
            <a:cxnSpLocks/>
          </p:cNvCxnSpPr>
          <p:nvPr/>
        </p:nvCxnSpPr>
        <p:spPr>
          <a:xfrm flipH="1">
            <a:off x="2741557" y="1082757"/>
            <a:ext cx="1295394"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9C4C8D-3408-461B-8C1B-192B9564E843}"/>
              </a:ext>
            </a:extLst>
          </p:cNvPr>
          <p:cNvSpPr txBox="1"/>
          <p:nvPr/>
        </p:nvSpPr>
        <p:spPr>
          <a:xfrm>
            <a:off x="571680" y="3619861"/>
            <a:ext cx="9311356" cy="2000548"/>
          </a:xfrm>
          <a:prstGeom prst="rect">
            <a:avLst/>
          </a:prstGeom>
          <a:noFill/>
        </p:spPr>
        <p:txBody>
          <a:bodyPr wrap="square">
            <a:spAutoFit/>
          </a:bodyPr>
          <a:lstStyle/>
          <a:p>
            <a:r>
              <a:rPr lang="en-GB" sz="2800" b="1" dirty="0">
                <a:solidFill>
                  <a:srgbClr val="336600"/>
                </a:solidFill>
                <a:latin typeface="Avenir Next LT Pro" panose="020B0504020202020204" pitchFamily="34" charset="0"/>
                <a:ea typeface="+mj-ea"/>
                <a:cs typeface="+mj-cs"/>
              </a:rPr>
              <a:t>Do you think Artificial intelligence is - </a:t>
            </a:r>
          </a:p>
          <a:p>
            <a:pPr marL="342900" indent="-342900">
              <a:buClr>
                <a:srgbClr val="336600"/>
              </a:buClr>
              <a:buSzPct val="120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 Computers thinking for you? </a:t>
            </a:r>
          </a:p>
          <a:p>
            <a:pPr marL="342900" indent="-342900">
              <a:buClr>
                <a:srgbClr val="336600"/>
              </a:buClr>
              <a:buSzPct val="120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 Software reading research papers for you?</a:t>
            </a:r>
          </a:p>
          <a:p>
            <a:pPr marL="342900" indent="-342900">
              <a:buClr>
                <a:srgbClr val="336600"/>
              </a:buClr>
              <a:buSzPct val="120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 A chunk of code writing essays and drawing pictures for you?</a:t>
            </a:r>
          </a:p>
          <a:p>
            <a:pPr marL="342900" indent="-342900">
              <a:buClr>
                <a:srgbClr val="336600"/>
              </a:buClr>
              <a:buSzPct val="120000"/>
              <a:buFont typeface="Wingdings" panose="05000000000000000000" pitchFamily="2" charset="2"/>
              <a:buChar char="v"/>
            </a:pPr>
            <a:r>
              <a:rPr lang="en-GB" sz="2400" dirty="0">
                <a:latin typeface="Tahoma" panose="020B0604030504040204" pitchFamily="34" charset="0"/>
                <a:ea typeface="Tahoma" panose="020B0604030504040204" pitchFamily="34" charset="0"/>
                <a:cs typeface="Tahoma" panose="020B0604030504040204" pitchFamily="34" charset="0"/>
              </a:rPr>
              <a:t> Algorithms making decisions like you?</a:t>
            </a:r>
          </a:p>
        </p:txBody>
      </p:sp>
      <p:cxnSp>
        <p:nvCxnSpPr>
          <p:cNvPr id="3" name="Straight Arrow Connector 2">
            <a:extLst>
              <a:ext uri="{FF2B5EF4-FFF2-40B4-BE49-F238E27FC236}">
                <a16:creationId xmlns:a16="http://schemas.microsoft.com/office/drawing/2014/main" id="{DF6DEA37-8338-70D3-D025-5E2504B43C87}"/>
              </a:ext>
            </a:extLst>
          </p:cNvPr>
          <p:cNvCxnSpPr>
            <a:cxnSpLocks/>
          </p:cNvCxnSpPr>
          <p:nvPr/>
        </p:nvCxnSpPr>
        <p:spPr>
          <a:xfrm>
            <a:off x="8569181" y="1035130"/>
            <a:ext cx="1313855"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EEE0418-3A91-7E05-15CA-12A0EFB35F26}"/>
              </a:ext>
            </a:extLst>
          </p:cNvPr>
          <p:cNvPicPr>
            <a:picLocks noChangeAspect="1"/>
          </p:cNvPicPr>
          <p:nvPr/>
        </p:nvPicPr>
        <p:blipFill>
          <a:blip r:embed="rId3"/>
          <a:stretch>
            <a:fillRect/>
          </a:stretch>
        </p:blipFill>
        <p:spPr>
          <a:xfrm>
            <a:off x="9467422" y="4643899"/>
            <a:ext cx="2115522" cy="1632376"/>
          </a:xfrm>
          <a:prstGeom prst="rect">
            <a:avLst/>
          </a:prstGeom>
        </p:spPr>
      </p:pic>
    </p:spTree>
    <p:extLst>
      <p:ext uri="{BB962C8B-B14F-4D97-AF65-F5344CB8AC3E}">
        <p14:creationId xmlns:p14="http://schemas.microsoft.com/office/powerpoint/2010/main" val="5556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ppt_x"/>
                                          </p:val>
                                        </p:tav>
                                        <p:tav tm="100000">
                                          <p:val>
                                            <p:strVal val="#ppt_x"/>
                                          </p:val>
                                        </p:tav>
                                      </p:tavLst>
                                    </p:anim>
                                    <p:anim calcmode="lin" valueType="num">
                                      <p:cBhvr additive="base">
                                        <p:cTn id="30" dur="10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 calcmode="lin" valueType="num">
                                      <p:cBhvr additive="base">
                                        <p:cTn id="40" dur="12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1" dur="1250" fill="hold"/>
                                        <p:tgtEl>
                                          <p:spTgt spid="13">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 calcmode="lin" valueType="num">
                                      <p:cBhvr additive="base">
                                        <p:cTn id="44" dur="125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5" dur="1250" fill="hold"/>
                                        <p:tgtEl>
                                          <p:spTgt spid="13">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 calcmode="lin" valueType="num">
                                      <p:cBhvr additive="base">
                                        <p:cTn id="48" dur="125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13">
                                            <p:txEl>
                                              <p:pRg st="2" end="2"/>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3">
                                            <p:txEl>
                                              <p:pRg st="3" end="3"/>
                                            </p:txEl>
                                          </p:spTgt>
                                        </p:tgtEl>
                                        <p:attrNameLst>
                                          <p:attrName>style.visibility</p:attrName>
                                        </p:attrNameLst>
                                      </p:cBhvr>
                                      <p:to>
                                        <p:strVal val="visible"/>
                                      </p:to>
                                    </p:set>
                                    <p:anim calcmode="lin" valueType="num">
                                      <p:cBhvr additive="base">
                                        <p:cTn id="52" dur="125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3" dur="1250" fill="hold"/>
                                        <p:tgtEl>
                                          <p:spTgt spid="13">
                                            <p:txEl>
                                              <p:pRg st="3" end="3"/>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 calcmode="lin" valueType="num">
                                      <p:cBhvr additive="base">
                                        <p:cTn id="56" dur="125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7" dur="125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par>
                          <p:cTn id="58" fill="hold">
                            <p:stCondLst>
                              <p:cond delay="1250"/>
                            </p:stCondLst>
                            <p:childTnLst>
                              <p:par>
                                <p:cTn id="59" presetID="31"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F75C6-49C1-5942-8B16-E7F5316D88F6}"/>
              </a:ext>
            </a:extLst>
          </p:cNvPr>
          <p:cNvPicPr>
            <a:picLocks noChangeAspect="1"/>
          </p:cNvPicPr>
          <p:nvPr/>
        </p:nvPicPr>
        <p:blipFill>
          <a:blip r:embed="rId2"/>
          <a:stretch>
            <a:fillRect/>
          </a:stretch>
        </p:blipFill>
        <p:spPr>
          <a:xfrm>
            <a:off x="717493" y="332573"/>
            <a:ext cx="3743325" cy="3762375"/>
          </a:xfrm>
          <a:prstGeom prst="rect">
            <a:avLst/>
          </a:prstGeom>
          <a:ln>
            <a:solidFill>
              <a:schemeClr val="accent1"/>
            </a:solidFill>
          </a:ln>
        </p:spPr>
      </p:pic>
      <p:sp>
        <p:nvSpPr>
          <p:cNvPr id="4" name="TextBox 3">
            <a:extLst>
              <a:ext uri="{FF2B5EF4-FFF2-40B4-BE49-F238E27FC236}">
                <a16:creationId xmlns:a16="http://schemas.microsoft.com/office/drawing/2014/main" id="{6178D885-E1AA-8A0C-BEAA-3D9EC961E632}"/>
              </a:ext>
            </a:extLst>
          </p:cNvPr>
          <p:cNvSpPr txBox="1"/>
          <p:nvPr/>
        </p:nvSpPr>
        <p:spPr>
          <a:xfrm>
            <a:off x="5439848" y="334953"/>
            <a:ext cx="4092463" cy="1477328"/>
          </a:xfrm>
          <a:prstGeom prst="rect">
            <a:avLst/>
          </a:prstGeom>
          <a:noFill/>
          <a:ln>
            <a:solidFill>
              <a:schemeClr val="accent1"/>
            </a:solidFill>
          </a:ln>
        </p:spPr>
        <p:txBody>
          <a:bodyPr wrap="square" rtlCol="0">
            <a:spAutoFit/>
          </a:bodyPr>
          <a:lstStyle/>
          <a:p>
            <a:r>
              <a:rPr lang="en-GB" dirty="0"/>
              <a:t>Student A</a:t>
            </a:r>
          </a:p>
          <a:p>
            <a:r>
              <a:rPr lang="en-GB" dirty="0"/>
              <a:t>Student B</a:t>
            </a:r>
          </a:p>
          <a:p>
            <a:r>
              <a:rPr lang="en-GB" dirty="0"/>
              <a:t>Student C</a:t>
            </a:r>
          </a:p>
          <a:p>
            <a:r>
              <a:rPr lang="en-GB" dirty="0"/>
              <a:t>Student D</a:t>
            </a:r>
          </a:p>
          <a:p>
            <a:r>
              <a:rPr lang="en-GB" dirty="0"/>
              <a:t>Obtained information from Copilot</a:t>
            </a:r>
          </a:p>
        </p:txBody>
      </p:sp>
      <p:sp>
        <p:nvSpPr>
          <p:cNvPr id="5" name="TextBox 4">
            <a:extLst>
              <a:ext uri="{FF2B5EF4-FFF2-40B4-BE49-F238E27FC236}">
                <a16:creationId xmlns:a16="http://schemas.microsoft.com/office/drawing/2014/main" id="{9614F241-8DB5-7699-A68D-62968A40BBD5}"/>
              </a:ext>
            </a:extLst>
          </p:cNvPr>
          <p:cNvSpPr txBox="1"/>
          <p:nvPr/>
        </p:nvSpPr>
        <p:spPr>
          <a:xfrm>
            <a:off x="5439848" y="2532304"/>
            <a:ext cx="4092463" cy="1477328"/>
          </a:xfrm>
          <a:prstGeom prst="rect">
            <a:avLst/>
          </a:prstGeom>
          <a:noFill/>
          <a:ln>
            <a:solidFill>
              <a:schemeClr val="accent1"/>
            </a:solidFill>
          </a:ln>
        </p:spPr>
        <p:txBody>
          <a:bodyPr wrap="square" rtlCol="0">
            <a:spAutoFit/>
          </a:bodyPr>
          <a:lstStyle/>
          <a:p>
            <a:r>
              <a:rPr lang="en-GB" dirty="0"/>
              <a:t>Student W</a:t>
            </a:r>
          </a:p>
          <a:p>
            <a:r>
              <a:rPr lang="en-GB" dirty="0"/>
              <a:t>Student X</a:t>
            </a:r>
          </a:p>
          <a:p>
            <a:r>
              <a:rPr lang="en-GB" dirty="0"/>
              <a:t>Student Y</a:t>
            </a:r>
          </a:p>
          <a:p>
            <a:r>
              <a:rPr lang="en-GB" dirty="0"/>
              <a:t>Student Z</a:t>
            </a:r>
          </a:p>
          <a:p>
            <a:r>
              <a:rPr lang="en-GB" dirty="0"/>
              <a:t>Obtained information from ChatGPT</a:t>
            </a:r>
          </a:p>
        </p:txBody>
      </p:sp>
      <p:sp>
        <p:nvSpPr>
          <p:cNvPr id="2" name="TextBox 1">
            <a:extLst>
              <a:ext uri="{FF2B5EF4-FFF2-40B4-BE49-F238E27FC236}">
                <a16:creationId xmlns:a16="http://schemas.microsoft.com/office/drawing/2014/main" id="{4FFA2443-F5F2-DB1C-0EF7-D687B1B8FF07}"/>
              </a:ext>
            </a:extLst>
          </p:cNvPr>
          <p:cNvSpPr txBox="1"/>
          <p:nvPr/>
        </p:nvSpPr>
        <p:spPr>
          <a:xfrm>
            <a:off x="717493" y="5204117"/>
            <a:ext cx="10781779" cy="369332"/>
          </a:xfrm>
          <a:prstGeom prst="rect">
            <a:avLst/>
          </a:prstGeom>
          <a:noFill/>
        </p:spPr>
        <p:txBody>
          <a:bodyPr wrap="square">
            <a:spAutoFit/>
          </a:bodyPr>
          <a:lstStyle/>
          <a:p>
            <a:r>
              <a:rPr lang="en-GB" u="sng" dirty="0">
                <a:solidFill>
                  <a:srgbClr val="0000FF"/>
                </a:solidFill>
                <a:latin typeface="Aptos" panose="020B0004020202020204" pitchFamily="34" charset="0"/>
                <a:hlinkClick r:id="rId3">
                  <a:extLst>
                    <a:ext uri="{A12FA001-AC4F-418D-AE19-62706E023703}">
                      <ahyp:hlinkClr xmlns:ahyp="http://schemas.microsoft.com/office/drawing/2018/hyperlinkcolor" val="tx"/>
                    </a:ext>
                  </a:extLst>
                </a:hlinkClick>
              </a:rPr>
              <a:t>Artificial intelligence and assessment: guidance for students | University of West London (uwl.ac.uk)</a:t>
            </a:r>
            <a:endParaRPr lang="en-GB" u="sng" dirty="0">
              <a:solidFill>
                <a:srgbClr val="0000FF"/>
              </a:solidFill>
              <a:latin typeface="Aptos" panose="020B0004020202020204" pitchFamily="34" charset="0"/>
            </a:endParaRPr>
          </a:p>
        </p:txBody>
      </p:sp>
    </p:spTree>
    <p:extLst>
      <p:ext uri="{BB962C8B-B14F-4D97-AF65-F5344CB8AC3E}">
        <p14:creationId xmlns:p14="http://schemas.microsoft.com/office/powerpoint/2010/main" val="24177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09412-910A-0AB6-F47C-6141C3B9F8B6}"/>
              </a:ext>
            </a:extLst>
          </p:cNvPr>
          <p:cNvSpPr txBox="1"/>
          <p:nvPr/>
        </p:nvSpPr>
        <p:spPr>
          <a:xfrm>
            <a:off x="3259899" y="460084"/>
            <a:ext cx="6093912"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Ethical use of AI tools</a:t>
            </a:r>
          </a:p>
        </p:txBody>
      </p:sp>
      <p:pic>
        <p:nvPicPr>
          <p:cNvPr id="3" name="Picture 2">
            <a:extLst>
              <a:ext uri="{FF2B5EF4-FFF2-40B4-BE49-F238E27FC236}">
                <a16:creationId xmlns:a16="http://schemas.microsoft.com/office/drawing/2014/main" id="{FBD88F40-2B56-AB95-E3C1-84EA3C334BA6}"/>
              </a:ext>
            </a:extLst>
          </p:cNvPr>
          <p:cNvPicPr>
            <a:picLocks noChangeAspect="1"/>
          </p:cNvPicPr>
          <p:nvPr/>
        </p:nvPicPr>
        <p:blipFill>
          <a:blip r:embed="rId2"/>
          <a:stretch>
            <a:fillRect/>
          </a:stretch>
        </p:blipFill>
        <p:spPr>
          <a:xfrm>
            <a:off x="7093599" y="1193572"/>
            <a:ext cx="4776899" cy="2114545"/>
          </a:xfrm>
          <a:prstGeom prst="rect">
            <a:avLst/>
          </a:prstGeom>
          <a:ln w="12700">
            <a:solidFill>
              <a:schemeClr val="accent1"/>
            </a:solidFill>
          </a:ln>
        </p:spPr>
      </p:pic>
      <p:sp>
        <p:nvSpPr>
          <p:cNvPr id="6" name="TextBox 5">
            <a:extLst>
              <a:ext uri="{FF2B5EF4-FFF2-40B4-BE49-F238E27FC236}">
                <a16:creationId xmlns:a16="http://schemas.microsoft.com/office/drawing/2014/main" id="{C23829E7-E8CA-2ADC-D643-BAF1D6FED631}"/>
              </a:ext>
            </a:extLst>
          </p:cNvPr>
          <p:cNvSpPr txBox="1"/>
          <p:nvPr/>
        </p:nvSpPr>
        <p:spPr>
          <a:xfrm>
            <a:off x="1035510" y="3545429"/>
            <a:ext cx="9874660" cy="2092881"/>
          </a:xfrm>
          <a:prstGeom prst="rect">
            <a:avLst/>
          </a:prstGeom>
          <a:noFill/>
        </p:spPr>
        <p:txBody>
          <a:bodyPr wrap="square" rtlCol="0">
            <a:spAutoFit/>
          </a:bodyPr>
          <a:lstStyle/>
          <a:p>
            <a:r>
              <a:rPr lang="en-GB" sz="2600" dirty="0">
                <a:solidFill>
                  <a:srgbClr val="002060"/>
                </a:solidFill>
              </a:rPr>
              <a:t>WHAT IS THE QUESTION ?</a:t>
            </a:r>
          </a:p>
          <a:p>
            <a:endParaRPr lang="en-GB" sz="2600" dirty="0">
              <a:solidFill>
                <a:srgbClr val="002060"/>
              </a:solidFill>
            </a:endParaRPr>
          </a:p>
          <a:p>
            <a:r>
              <a:rPr lang="en-GB" sz="2600" dirty="0">
                <a:solidFill>
                  <a:srgbClr val="002060"/>
                </a:solidFill>
              </a:rPr>
              <a:t>Using computers to improve energy efficiency (in a general way)  </a:t>
            </a:r>
          </a:p>
          <a:p>
            <a:r>
              <a:rPr lang="en-GB" sz="2600" dirty="0">
                <a:solidFill>
                  <a:srgbClr val="002060"/>
                </a:solidFill>
              </a:rPr>
              <a:t>OR</a:t>
            </a:r>
          </a:p>
          <a:p>
            <a:r>
              <a:rPr lang="en-GB" sz="2600" dirty="0">
                <a:solidFill>
                  <a:srgbClr val="002060"/>
                </a:solidFill>
              </a:rPr>
              <a:t>Using energy efficient computers ?</a:t>
            </a:r>
          </a:p>
        </p:txBody>
      </p:sp>
      <p:pic>
        <p:nvPicPr>
          <p:cNvPr id="8" name="Picture 7">
            <a:extLst>
              <a:ext uri="{FF2B5EF4-FFF2-40B4-BE49-F238E27FC236}">
                <a16:creationId xmlns:a16="http://schemas.microsoft.com/office/drawing/2014/main" id="{97344456-C430-6F26-6EF8-26D47CF7A140}"/>
              </a:ext>
            </a:extLst>
          </p:cNvPr>
          <p:cNvPicPr>
            <a:picLocks noChangeAspect="1"/>
          </p:cNvPicPr>
          <p:nvPr/>
        </p:nvPicPr>
        <p:blipFill>
          <a:blip r:embed="rId3"/>
          <a:stretch>
            <a:fillRect/>
          </a:stretch>
        </p:blipFill>
        <p:spPr>
          <a:xfrm>
            <a:off x="557797" y="1193572"/>
            <a:ext cx="6256239" cy="1699939"/>
          </a:xfrm>
          <a:prstGeom prst="rect">
            <a:avLst/>
          </a:prstGeom>
          <a:ln w="12700">
            <a:solidFill>
              <a:schemeClr val="accent1"/>
            </a:solidFill>
          </a:ln>
        </p:spPr>
      </p:pic>
      <p:sp>
        <p:nvSpPr>
          <p:cNvPr id="9" name="TextBox 8">
            <a:extLst>
              <a:ext uri="{FF2B5EF4-FFF2-40B4-BE49-F238E27FC236}">
                <a16:creationId xmlns:a16="http://schemas.microsoft.com/office/drawing/2014/main" id="{9C7855E3-3FF1-934A-CFA5-4FA5F7118645}"/>
              </a:ext>
            </a:extLst>
          </p:cNvPr>
          <p:cNvSpPr txBox="1"/>
          <p:nvPr/>
        </p:nvSpPr>
        <p:spPr>
          <a:xfrm>
            <a:off x="3397779" y="6052916"/>
            <a:ext cx="6832513" cy="492443"/>
          </a:xfrm>
          <a:prstGeom prst="rect">
            <a:avLst/>
          </a:prstGeom>
          <a:solidFill>
            <a:schemeClr val="accent2">
              <a:lumMod val="20000"/>
              <a:lumOff val="80000"/>
            </a:schemeClr>
          </a:solidFill>
          <a:ln>
            <a:solidFill>
              <a:schemeClr val="tx1"/>
            </a:solidFill>
          </a:ln>
        </p:spPr>
        <p:txBody>
          <a:bodyPr wrap="square" rtlCol="0">
            <a:spAutoFit/>
          </a:bodyPr>
          <a:lstStyle/>
          <a:p>
            <a:r>
              <a:rPr lang="en-GB" sz="2600" b="1" dirty="0">
                <a:solidFill>
                  <a:schemeClr val="accent5">
                    <a:lumMod val="75000"/>
                  </a:schemeClr>
                </a:solidFill>
              </a:rPr>
              <a:t>SUBJECT LIBRARIAN – A bridge to ethical AI</a:t>
            </a:r>
          </a:p>
        </p:txBody>
      </p:sp>
    </p:spTree>
    <p:extLst>
      <p:ext uri="{BB962C8B-B14F-4D97-AF65-F5344CB8AC3E}">
        <p14:creationId xmlns:p14="http://schemas.microsoft.com/office/powerpoint/2010/main" val="21999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4630F7-5EA3-12E0-0B3E-1A3464FCB534}"/>
              </a:ext>
            </a:extLst>
          </p:cNvPr>
          <p:cNvSpPr txBox="1"/>
          <p:nvPr/>
        </p:nvSpPr>
        <p:spPr>
          <a:xfrm>
            <a:off x="343575" y="1347298"/>
            <a:ext cx="2701645" cy="3693319"/>
          </a:xfrm>
          <a:prstGeom prst="rect">
            <a:avLst/>
          </a:prstGeom>
          <a:noFill/>
          <a:ln>
            <a:solidFill>
              <a:schemeClr val="accent1"/>
            </a:solidFill>
          </a:ln>
        </p:spPr>
        <p:txBody>
          <a:bodyPr wrap="square" rtlCol="0">
            <a:spAutoFit/>
          </a:bodyPr>
          <a:lstStyle/>
          <a:p>
            <a:pPr algn="ctr"/>
            <a:r>
              <a:rPr lang="en-GB" dirty="0"/>
              <a:t>KEYWORDS</a:t>
            </a:r>
          </a:p>
          <a:p>
            <a:endParaRPr lang="en-GB" dirty="0"/>
          </a:p>
          <a:p>
            <a:r>
              <a:rPr lang="en-GB" sz="2000" dirty="0"/>
              <a:t>Computing AND Energy efficiency</a:t>
            </a:r>
          </a:p>
          <a:p>
            <a:endParaRPr lang="en-GB" sz="2000" dirty="0"/>
          </a:p>
          <a:p>
            <a:r>
              <a:rPr lang="en-GB" sz="2000" dirty="0"/>
              <a:t>Computing AND sustainable agriculture</a:t>
            </a:r>
          </a:p>
          <a:p>
            <a:endParaRPr lang="en-GB" sz="2000" dirty="0"/>
          </a:p>
          <a:p>
            <a:r>
              <a:rPr lang="en-GB" sz="2000" dirty="0"/>
              <a:t>Computing AND Green data centre</a:t>
            </a:r>
          </a:p>
          <a:p>
            <a:endParaRPr lang="en-GB" dirty="0"/>
          </a:p>
        </p:txBody>
      </p:sp>
      <p:cxnSp>
        <p:nvCxnSpPr>
          <p:cNvPr id="5" name="Straight Arrow Connector 4">
            <a:extLst>
              <a:ext uri="{FF2B5EF4-FFF2-40B4-BE49-F238E27FC236}">
                <a16:creationId xmlns:a16="http://schemas.microsoft.com/office/drawing/2014/main" id="{954DE815-C254-0795-8D19-A561CDE557CD}"/>
              </a:ext>
            </a:extLst>
          </p:cNvPr>
          <p:cNvCxnSpPr/>
          <p:nvPr/>
        </p:nvCxnSpPr>
        <p:spPr>
          <a:xfrm>
            <a:off x="3344577" y="1813062"/>
            <a:ext cx="1103587" cy="0"/>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E959054-0E8F-E86D-5217-784E1B123739}"/>
              </a:ext>
            </a:extLst>
          </p:cNvPr>
          <p:cNvSpPr txBox="1"/>
          <p:nvPr/>
        </p:nvSpPr>
        <p:spPr>
          <a:xfrm>
            <a:off x="4745421" y="1628396"/>
            <a:ext cx="1408386" cy="369332"/>
          </a:xfrm>
          <a:prstGeom prst="rect">
            <a:avLst/>
          </a:prstGeom>
          <a:noFill/>
          <a:ln>
            <a:solidFill>
              <a:schemeClr val="tx1"/>
            </a:solidFill>
          </a:ln>
        </p:spPr>
        <p:txBody>
          <a:bodyPr wrap="square" rtlCol="0">
            <a:spAutoFit/>
          </a:bodyPr>
          <a:lstStyle/>
          <a:p>
            <a:r>
              <a:rPr lang="en-GB" dirty="0"/>
              <a:t>LIBSEARCH</a:t>
            </a:r>
          </a:p>
        </p:txBody>
      </p:sp>
      <p:pic>
        <p:nvPicPr>
          <p:cNvPr id="8" name="Picture 7">
            <a:extLst>
              <a:ext uri="{FF2B5EF4-FFF2-40B4-BE49-F238E27FC236}">
                <a16:creationId xmlns:a16="http://schemas.microsoft.com/office/drawing/2014/main" id="{B8C86D43-79FE-2ADC-A3A1-878B4767F022}"/>
              </a:ext>
            </a:extLst>
          </p:cNvPr>
          <p:cNvPicPr>
            <a:picLocks noChangeAspect="1"/>
          </p:cNvPicPr>
          <p:nvPr/>
        </p:nvPicPr>
        <p:blipFill>
          <a:blip r:embed="rId2"/>
          <a:stretch>
            <a:fillRect/>
          </a:stretch>
        </p:blipFill>
        <p:spPr>
          <a:xfrm>
            <a:off x="7200724" y="176013"/>
            <a:ext cx="4714875" cy="476250"/>
          </a:xfrm>
          <a:prstGeom prst="rect">
            <a:avLst/>
          </a:prstGeom>
          <a:ln>
            <a:solidFill>
              <a:schemeClr val="tx1"/>
            </a:solidFill>
          </a:ln>
        </p:spPr>
      </p:pic>
      <p:pic>
        <p:nvPicPr>
          <p:cNvPr id="10" name="Picture 9">
            <a:extLst>
              <a:ext uri="{FF2B5EF4-FFF2-40B4-BE49-F238E27FC236}">
                <a16:creationId xmlns:a16="http://schemas.microsoft.com/office/drawing/2014/main" id="{5EA86B72-A309-6039-A5E4-B840ED12E5F1}"/>
              </a:ext>
            </a:extLst>
          </p:cNvPr>
          <p:cNvPicPr>
            <a:picLocks noChangeAspect="1"/>
          </p:cNvPicPr>
          <p:nvPr/>
        </p:nvPicPr>
        <p:blipFill>
          <a:blip r:embed="rId3"/>
          <a:stretch>
            <a:fillRect/>
          </a:stretch>
        </p:blipFill>
        <p:spPr>
          <a:xfrm>
            <a:off x="7200724" y="702278"/>
            <a:ext cx="4714875" cy="477100"/>
          </a:xfrm>
          <a:prstGeom prst="rect">
            <a:avLst/>
          </a:prstGeom>
          <a:ln>
            <a:solidFill>
              <a:schemeClr val="tx1"/>
            </a:solidFill>
          </a:ln>
        </p:spPr>
      </p:pic>
      <p:pic>
        <p:nvPicPr>
          <p:cNvPr id="12" name="Picture 11">
            <a:extLst>
              <a:ext uri="{FF2B5EF4-FFF2-40B4-BE49-F238E27FC236}">
                <a16:creationId xmlns:a16="http://schemas.microsoft.com/office/drawing/2014/main" id="{0A0FAA96-415C-B053-8BCA-A1A670D5D895}"/>
              </a:ext>
            </a:extLst>
          </p:cNvPr>
          <p:cNvPicPr>
            <a:picLocks noChangeAspect="1"/>
          </p:cNvPicPr>
          <p:nvPr/>
        </p:nvPicPr>
        <p:blipFill>
          <a:blip r:embed="rId4"/>
          <a:stretch>
            <a:fillRect/>
          </a:stretch>
        </p:blipFill>
        <p:spPr>
          <a:xfrm>
            <a:off x="7016352" y="1733201"/>
            <a:ext cx="4843462" cy="1181223"/>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7C99D19D-3C7E-4655-4BD1-8F12B4DD4D9D}"/>
              </a:ext>
            </a:extLst>
          </p:cNvPr>
          <p:cNvCxnSpPr/>
          <p:nvPr/>
        </p:nvCxnSpPr>
        <p:spPr>
          <a:xfrm>
            <a:off x="3344576" y="2834742"/>
            <a:ext cx="1103587" cy="0"/>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087AF17-0749-0FF9-5774-043A49A67E5F}"/>
              </a:ext>
            </a:extLst>
          </p:cNvPr>
          <p:cNvSpPr txBox="1"/>
          <p:nvPr/>
        </p:nvSpPr>
        <p:spPr>
          <a:xfrm>
            <a:off x="4822677" y="2691496"/>
            <a:ext cx="1408386" cy="369332"/>
          </a:xfrm>
          <a:prstGeom prst="rect">
            <a:avLst/>
          </a:prstGeom>
          <a:noFill/>
          <a:ln>
            <a:solidFill>
              <a:schemeClr val="tx1"/>
            </a:solidFill>
          </a:ln>
        </p:spPr>
        <p:txBody>
          <a:bodyPr wrap="square" rtlCol="0">
            <a:spAutoFit/>
          </a:bodyPr>
          <a:lstStyle/>
          <a:p>
            <a:r>
              <a:rPr lang="en-GB" dirty="0"/>
              <a:t>DATABASES</a:t>
            </a:r>
          </a:p>
        </p:txBody>
      </p:sp>
      <p:pic>
        <p:nvPicPr>
          <p:cNvPr id="16" name="Picture 15">
            <a:extLst>
              <a:ext uri="{FF2B5EF4-FFF2-40B4-BE49-F238E27FC236}">
                <a16:creationId xmlns:a16="http://schemas.microsoft.com/office/drawing/2014/main" id="{E3E30DDC-4425-FE01-BB5A-5A1AFDD8AFFE}"/>
              </a:ext>
            </a:extLst>
          </p:cNvPr>
          <p:cNvPicPr>
            <a:picLocks noChangeAspect="1"/>
          </p:cNvPicPr>
          <p:nvPr/>
        </p:nvPicPr>
        <p:blipFill>
          <a:blip r:embed="rId5"/>
          <a:stretch>
            <a:fillRect/>
          </a:stretch>
        </p:blipFill>
        <p:spPr>
          <a:xfrm>
            <a:off x="7004963" y="2985761"/>
            <a:ext cx="4843462" cy="1181223"/>
          </a:xfrm>
          <a:prstGeom prst="rect">
            <a:avLst/>
          </a:prstGeom>
          <a:ln>
            <a:solidFill>
              <a:schemeClr val="tx1"/>
            </a:solidFill>
          </a:ln>
        </p:spPr>
      </p:pic>
      <p:sp>
        <p:nvSpPr>
          <p:cNvPr id="17" name="TextBox 16">
            <a:extLst>
              <a:ext uri="{FF2B5EF4-FFF2-40B4-BE49-F238E27FC236}">
                <a16:creationId xmlns:a16="http://schemas.microsoft.com/office/drawing/2014/main" id="{E43BB60F-B78E-1311-223C-BBE236E0FF31}"/>
              </a:ext>
            </a:extLst>
          </p:cNvPr>
          <p:cNvSpPr txBox="1"/>
          <p:nvPr/>
        </p:nvSpPr>
        <p:spPr>
          <a:xfrm>
            <a:off x="4822677" y="3832364"/>
            <a:ext cx="1408386" cy="646331"/>
          </a:xfrm>
          <a:prstGeom prst="rect">
            <a:avLst/>
          </a:prstGeom>
          <a:noFill/>
          <a:ln>
            <a:solidFill>
              <a:schemeClr val="tx1"/>
            </a:solidFill>
          </a:ln>
        </p:spPr>
        <p:txBody>
          <a:bodyPr wrap="square" rtlCol="0">
            <a:spAutoFit/>
          </a:bodyPr>
          <a:lstStyle/>
          <a:p>
            <a:r>
              <a:rPr lang="en-GB" dirty="0"/>
              <a:t>GOOGLE SCHOLAR</a:t>
            </a:r>
          </a:p>
        </p:txBody>
      </p:sp>
      <p:pic>
        <p:nvPicPr>
          <p:cNvPr id="23" name="Picture 22">
            <a:extLst>
              <a:ext uri="{FF2B5EF4-FFF2-40B4-BE49-F238E27FC236}">
                <a16:creationId xmlns:a16="http://schemas.microsoft.com/office/drawing/2014/main" id="{E1CDAD5F-77A9-186A-B4D6-57BC2D9945DA}"/>
              </a:ext>
            </a:extLst>
          </p:cNvPr>
          <p:cNvPicPr>
            <a:picLocks noChangeAspect="1"/>
          </p:cNvPicPr>
          <p:nvPr/>
        </p:nvPicPr>
        <p:blipFill>
          <a:blip r:embed="rId6"/>
          <a:stretch>
            <a:fillRect/>
          </a:stretch>
        </p:blipFill>
        <p:spPr>
          <a:xfrm>
            <a:off x="8190280" y="4649937"/>
            <a:ext cx="3446572" cy="1979344"/>
          </a:xfrm>
          <a:prstGeom prst="rect">
            <a:avLst/>
          </a:prstGeom>
          <a:ln>
            <a:solidFill>
              <a:schemeClr val="accent1"/>
            </a:solidFill>
          </a:ln>
        </p:spPr>
      </p:pic>
      <p:sp>
        <p:nvSpPr>
          <p:cNvPr id="24" name="TextBox 23">
            <a:extLst>
              <a:ext uri="{FF2B5EF4-FFF2-40B4-BE49-F238E27FC236}">
                <a16:creationId xmlns:a16="http://schemas.microsoft.com/office/drawing/2014/main" id="{EABD083A-A48E-960C-A6AC-AC2C115A30A7}"/>
              </a:ext>
            </a:extLst>
          </p:cNvPr>
          <p:cNvSpPr txBox="1"/>
          <p:nvPr/>
        </p:nvSpPr>
        <p:spPr>
          <a:xfrm>
            <a:off x="651135" y="5734385"/>
            <a:ext cx="6832513" cy="492443"/>
          </a:xfrm>
          <a:prstGeom prst="rect">
            <a:avLst/>
          </a:prstGeom>
          <a:solidFill>
            <a:schemeClr val="accent2">
              <a:lumMod val="20000"/>
              <a:lumOff val="80000"/>
            </a:schemeClr>
          </a:solidFill>
          <a:ln>
            <a:solidFill>
              <a:schemeClr val="tx1"/>
            </a:solidFill>
          </a:ln>
        </p:spPr>
        <p:txBody>
          <a:bodyPr wrap="square" rtlCol="0">
            <a:spAutoFit/>
          </a:bodyPr>
          <a:lstStyle/>
          <a:p>
            <a:r>
              <a:rPr lang="en-GB" sz="2600" b="1" dirty="0">
                <a:solidFill>
                  <a:schemeClr val="accent5">
                    <a:lumMod val="75000"/>
                  </a:schemeClr>
                </a:solidFill>
              </a:rPr>
              <a:t>SUBJECT LIBRARIAN – A bridge to ethical AI</a:t>
            </a:r>
          </a:p>
        </p:txBody>
      </p:sp>
      <p:sp>
        <p:nvSpPr>
          <p:cNvPr id="4" name="TextBox 3">
            <a:extLst>
              <a:ext uri="{FF2B5EF4-FFF2-40B4-BE49-F238E27FC236}">
                <a16:creationId xmlns:a16="http://schemas.microsoft.com/office/drawing/2014/main" id="{00B43125-67E3-5801-05E5-9A40B47E565F}"/>
              </a:ext>
            </a:extLst>
          </p:cNvPr>
          <p:cNvSpPr txBox="1"/>
          <p:nvPr/>
        </p:nvSpPr>
        <p:spPr>
          <a:xfrm>
            <a:off x="541751" y="359876"/>
            <a:ext cx="6093912"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Ethical use of AI tools</a:t>
            </a:r>
          </a:p>
        </p:txBody>
      </p:sp>
      <p:cxnSp>
        <p:nvCxnSpPr>
          <p:cNvPr id="7" name="Straight Arrow Connector 6">
            <a:extLst>
              <a:ext uri="{FF2B5EF4-FFF2-40B4-BE49-F238E27FC236}">
                <a16:creationId xmlns:a16="http://schemas.microsoft.com/office/drawing/2014/main" id="{40B0C2BC-C86A-8D75-649C-69442CF5FA19}"/>
              </a:ext>
            </a:extLst>
          </p:cNvPr>
          <p:cNvCxnSpPr/>
          <p:nvPr/>
        </p:nvCxnSpPr>
        <p:spPr>
          <a:xfrm>
            <a:off x="3344576" y="3979094"/>
            <a:ext cx="1103587" cy="0"/>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7EC8228-87DC-F6A2-4571-BA0DAF49C45A}"/>
              </a:ext>
            </a:extLst>
          </p:cNvPr>
          <p:cNvCxnSpPr>
            <a:cxnSpLocks/>
          </p:cNvCxnSpPr>
          <p:nvPr/>
        </p:nvCxnSpPr>
        <p:spPr>
          <a:xfrm flipV="1">
            <a:off x="5609321" y="619883"/>
            <a:ext cx="1088972" cy="791091"/>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DEC02BC-CC38-20C3-B2E6-363B3742AC6C}"/>
              </a:ext>
            </a:extLst>
          </p:cNvPr>
          <p:cNvCxnSpPr>
            <a:cxnSpLocks/>
          </p:cNvCxnSpPr>
          <p:nvPr/>
        </p:nvCxnSpPr>
        <p:spPr>
          <a:xfrm>
            <a:off x="6046555" y="4875817"/>
            <a:ext cx="1419616" cy="523055"/>
          </a:xfrm>
          <a:prstGeom prst="straightConnector1">
            <a:avLst/>
          </a:prstGeom>
          <a:ln w="635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7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ABE60-6194-1603-D60F-4526CEB20520}"/>
              </a:ext>
            </a:extLst>
          </p:cNvPr>
          <p:cNvSpPr txBox="1"/>
          <p:nvPr/>
        </p:nvSpPr>
        <p:spPr>
          <a:xfrm>
            <a:off x="3175000" y="581667"/>
            <a:ext cx="7001620" cy="615553"/>
          </a:xfrm>
          <a:prstGeom prst="rect">
            <a:avLst/>
          </a:prstGeom>
          <a:noFill/>
        </p:spPr>
        <p:txBody>
          <a:bodyPr wrap="square">
            <a:spAutoFit/>
          </a:bodyPr>
          <a:lstStyle/>
          <a:p>
            <a:r>
              <a:rPr lang="en-GB" sz="3400" b="1" dirty="0">
                <a:solidFill>
                  <a:srgbClr val="1358A9"/>
                </a:solidFill>
                <a:latin typeface="Arial" panose="020B0604020202020204" pitchFamily="34" charset="0"/>
                <a:cs typeface="Arial" panose="020B0604020202020204" pitchFamily="34" charset="0"/>
              </a:rPr>
              <a:t>AI tools -  to use or not to use </a:t>
            </a:r>
            <a:endParaRPr lang="en-GB" sz="3400" dirty="0"/>
          </a:p>
        </p:txBody>
      </p:sp>
      <p:sp>
        <p:nvSpPr>
          <p:cNvPr id="2" name="TextBox 1">
            <a:extLst>
              <a:ext uri="{FF2B5EF4-FFF2-40B4-BE49-F238E27FC236}">
                <a16:creationId xmlns:a16="http://schemas.microsoft.com/office/drawing/2014/main" id="{A1EAA818-952F-8F81-40AB-70416D107084}"/>
              </a:ext>
            </a:extLst>
          </p:cNvPr>
          <p:cNvSpPr txBox="1"/>
          <p:nvPr/>
        </p:nvSpPr>
        <p:spPr>
          <a:xfrm>
            <a:off x="350537" y="1418014"/>
            <a:ext cx="4208763" cy="584775"/>
          </a:xfrm>
          <a:prstGeom prst="rect">
            <a:avLst/>
          </a:prstGeom>
          <a:noFill/>
        </p:spPr>
        <p:txBody>
          <a:bodyPr wrap="square" rtlCol="0">
            <a:spAutoFit/>
          </a:bodyPr>
          <a:lstStyle/>
          <a:p>
            <a:r>
              <a:rPr lang="en-GB" sz="3200" b="1" dirty="0">
                <a:solidFill>
                  <a:srgbClr val="C00000"/>
                </a:solidFill>
              </a:rPr>
              <a:t>How students use AI</a:t>
            </a:r>
          </a:p>
        </p:txBody>
      </p:sp>
      <p:sp>
        <p:nvSpPr>
          <p:cNvPr id="4" name="TextBox 3">
            <a:extLst>
              <a:ext uri="{FF2B5EF4-FFF2-40B4-BE49-F238E27FC236}">
                <a16:creationId xmlns:a16="http://schemas.microsoft.com/office/drawing/2014/main" id="{AD019FE8-4695-94A6-5B67-E4077BA336E0}"/>
              </a:ext>
            </a:extLst>
          </p:cNvPr>
          <p:cNvSpPr txBox="1"/>
          <p:nvPr/>
        </p:nvSpPr>
        <p:spPr>
          <a:xfrm>
            <a:off x="5822277" y="1432496"/>
            <a:ext cx="5875282" cy="584775"/>
          </a:xfrm>
          <a:prstGeom prst="rect">
            <a:avLst/>
          </a:prstGeom>
          <a:noFill/>
        </p:spPr>
        <p:txBody>
          <a:bodyPr wrap="square" rtlCol="0">
            <a:spAutoFit/>
          </a:bodyPr>
          <a:lstStyle/>
          <a:p>
            <a:r>
              <a:rPr lang="en-GB" sz="3200" b="1" dirty="0">
                <a:solidFill>
                  <a:srgbClr val="C00000"/>
                </a:solidFill>
              </a:rPr>
              <a:t>How students should use AI</a:t>
            </a:r>
          </a:p>
        </p:txBody>
      </p:sp>
      <p:sp>
        <p:nvSpPr>
          <p:cNvPr id="9" name="TextBox 8">
            <a:extLst>
              <a:ext uri="{FF2B5EF4-FFF2-40B4-BE49-F238E27FC236}">
                <a16:creationId xmlns:a16="http://schemas.microsoft.com/office/drawing/2014/main" id="{FD851579-FC91-9A64-7692-471FA29B6BA1}"/>
              </a:ext>
            </a:extLst>
          </p:cNvPr>
          <p:cNvSpPr txBox="1"/>
          <p:nvPr/>
        </p:nvSpPr>
        <p:spPr>
          <a:xfrm>
            <a:off x="5537200" y="2223675"/>
            <a:ext cx="5875282" cy="3108543"/>
          </a:xfrm>
          <a:prstGeom prst="rect">
            <a:avLst/>
          </a:prstGeom>
          <a:solidFill>
            <a:schemeClr val="tx1"/>
          </a:solidFill>
        </p:spPr>
        <p:txBody>
          <a:bodyPr wrap="square">
            <a:spAutoFit/>
          </a:bodyPr>
          <a:lstStyle/>
          <a:p>
            <a:pPr algn="just"/>
            <a:r>
              <a:rPr lang="en-GB" sz="2800" b="1" i="0" dirty="0">
                <a:solidFill>
                  <a:srgbClr val="FFFF00"/>
                </a:solidFill>
                <a:effectLst/>
                <a:highlight>
                  <a:srgbClr val="000000"/>
                </a:highlight>
                <a:latin typeface="Arial" panose="020B0604020202020204" pitchFamily="34" charset="0"/>
                <a:cs typeface="Arial" panose="020B0604020202020204" pitchFamily="34" charset="0"/>
              </a:rPr>
              <a:t>The more effective and popular, strategy is to tell the algorithm what your topic is and ask for a central claim/idea, then ask for an outline to argue this claim. Then rewrite it yourself to make the flow better.</a:t>
            </a:r>
            <a:endParaRPr lang="en-GB" sz="2800" b="1" dirty="0">
              <a:solidFill>
                <a:srgbClr val="FFFF00"/>
              </a:solidFill>
              <a:highlight>
                <a:srgbClr val="000000"/>
              </a:highligh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9A91C3-245D-B44A-29FC-3CAA318D1519}"/>
              </a:ext>
            </a:extLst>
          </p:cNvPr>
          <p:cNvSpPr txBox="1"/>
          <p:nvPr/>
        </p:nvSpPr>
        <p:spPr>
          <a:xfrm>
            <a:off x="1332891" y="5773898"/>
            <a:ext cx="8408618" cy="584775"/>
          </a:xfrm>
          <a:prstGeom prst="rect">
            <a:avLst/>
          </a:prstGeom>
          <a:noFill/>
        </p:spPr>
        <p:txBody>
          <a:bodyPr wrap="square">
            <a:spAutoFit/>
          </a:bodyPr>
          <a:lstStyle/>
          <a:p>
            <a:r>
              <a:rPr lang="en-GB" sz="1400" dirty="0">
                <a:hlinkClick r:id="rId2"/>
              </a:rPr>
              <a:t>https://www.chronicle.com/article/im-a-student-you-have-no-idea-how-much-were-using-chatgpt</a:t>
            </a:r>
            <a:endParaRPr lang="en-GB" sz="1400" dirty="0"/>
          </a:p>
          <a:p>
            <a:endParaRPr lang="en-GB" dirty="0"/>
          </a:p>
        </p:txBody>
      </p:sp>
      <p:pic>
        <p:nvPicPr>
          <p:cNvPr id="13" name="Picture 12">
            <a:extLst>
              <a:ext uri="{FF2B5EF4-FFF2-40B4-BE49-F238E27FC236}">
                <a16:creationId xmlns:a16="http://schemas.microsoft.com/office/drawing/2014/main" id="{4D8E8518-DC72-C5E0-63BF-B214F1638FF4}"/>
              </a:ext>
            </a:extLst>
          </p:cNvPr>
          <p:cNvPicPr>
            <a:picLocks noChangeAspect="1"/>
          </p:cNvPicPr>
          <p:nvPr/>
        </p:nvPicPr>
        <p:blipFill>
          <a:blip r:embed="rId3"/>
          <a:stretch>
            <a:fillRect/>
          </a:stretch>
        </p:blipFill>
        <p:spPr>
          <a:xfrm>
            <a:off x="603454" y="2254360"/>
            <a:ext cx="4075523" cy="2978039"/>
          </a:xfrm>
          <a:prstGeom prst="rect">
            <a:avLst/>
          </a:prstGeom>
        </p:spPr>
      </p:pic>
    </p:spTree>
    <p:extLst>
      <p:ext uri="{BB962C8B-B14F-4D97-AF65-F5344CB8AC3E}">
        <p14:creationId xmlns:p14="http://schemas.microsoft.com/office/powerpoint/2010/main" val="24615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9"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INTRODUCTION</a:t>
            </a:r>
          </a:p>
        </p:txBody>
      </p:sp>
      <p:sp>
        <p:nvSpPr>
          <p:cNvPr id="4" name="Content Placeholder 3">
            <a:extLst>
              <a:ext uri="{FF2B5EF4-FFF2-40B4-BE49-F238E27FC236}">
                <a16:creationId xmlns:a16="http://schemas.microsoft.com/office/drawing/2014/main" id="{B45BDE96-077E-43C4-B75E-FA4ADA5EA61B}"/>
              </a:ext>
            </a:extLst>
          </p:cNvPr>
          <p:cNvSpPr>
            <a:spLocks noGrp="1"/>
          </p:cNvSpPr>
          <p:nvPr>
            <p:ph idx="1"/>
          </p:nvPr>
        </p:nvSpPr>
        <p:spPr>
          <a:xfrm>
            <a:off x="838201" y="1825625"/>
            <a:ext cx="4879109" cy="4351338"/>
          </a:xfrm>
          <a:ln>
            <a:solidFill>
              <a:srgbClr val="C00000"/>
            </a:solidFill>
          </a:ln>
        </p:spPr>
        <p:txBody>
          <a:bodyPr>
            <a:normAutofit lnSpcReduction="10000"/>
          </a:bodyPr>
          <a:lstStyle/>
          <a:p>
            <a:pPr marL="0" marR="0" lvl="0" indent="0" defTabSz="914400" rtl="0" eaLnBrk="1" fontAlgn="auto" latinLnBrk="0" hangingPunct="1">
              <a:lnSpc>
                <a:spcPct val="100000"/>
              </a:lnSpc>
              <a:spcBef>
                <a:spcPts val="0"/>
              </a:spcBef>
              <a:buClrTx/>
              <a:buSzTx/>
              <a:buFontTx/>
              <a:buNone/>
              <a:tabLst/>
              <a:defRPr/>
            </a:pPr>
            <a:r>
              <a:rPr kumimoji="0" lang="en-US" sz="3100" b="1"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Information Literacy - </a:t>
            </a:r>
            <a:r>
              <a:rPr kumimoji="0" lang="en-US" sz="310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 … </a:t>
            </a:r>
            <a:r>
              <a:rPr lang="en-GB" sz="3100" dirty="0">
                <a:solidFill>
                  <a:srgbClr val="002060"/>
                </a:solidFill>
                <a:ea typeface="Tahoma" panose="020B0604030504040204" pitchFamily="34" charset="0"/>
                <a:cs typeface="Tahoma" panose="020B0604030504040204" pitchFamily="34" charset="0"/>
              </a:rPr>
              <a:t>the ability to think </a:t>
            </a:r>
            <a:r>
              <a:rPr lang="en-GB" sz="3100" b="1" dirty="0">
                <a:solidFill>
                  <a:srgbClr val="002060"/>
                </a:solidFill>
                <a:ea typeface="Tahoma" panose="020B0604030504040204" pitchFamily="34" charset="0"/>
                <a:cs typeface="Tahoma" panose="020B0604030504040204" pitchFamily="34" charset="0"/>
              </a:rPr>
              <a:t>critically</a:t>
            </a:r>
            <a:r>
              <a:rPr lang="en-GB" sz="3100" dirty="0">
                <a:solidFill>
                  <a:srgbClr val="002060"/>
                </a:solidFill>
                <a:ea typeface="Tahoma" panose="020B0604030504040204" pitchFamily="34" charset="0"/>
                <a:cs typeface="Tahoma" panose="020B0604030504040204" pitchFamily="34" charset="0"/>
              </a:rPr>
              <a:t> and make balanced </a:t>
            </a:r>
            <a:r>
              <a:rPr lang="en-GB" sz="3100" b="1" dirty="0">
                <a:solidFill>
                  <a:srgbClr val="002060"/>
                </a:solidFill>
                <a:ea typeface="Tahoma" panose="020B0604030504040204" pitchFamily="34" charset="0"/>
                <a:cs typeface="Tahoma" panose="020B0604030504040204" pitchFamily="34" charset="0"/>
              </a:rPr>
              <a:t>judgements</a:t>
            </a:r>
            <a:r>
              <a:rPr lang="en-GB" sz="3100" dirty="0">
                <a:solidFill>
                  <a:srgbClr val="002060"/>
                </a:solidFill>
                <a:ea typeface="Tahoma" panose="020B0604030504040204" pitchFamily="34" charset="0"/>
                <a:cs typeface="Tahoma" panose="020B0604030504040204" pitchFamily="34" charset="0"/>
              </a:rPr>
              <a:t> about any information we find and use. It </a:t>
            </a:r>
            <a:r>
              <a:rPr lang="en-GB" sz="3100" b="1" dirty="0">
                <a:solidFill>
                  <a:srgbClr val="002060"/>
                </a:solidFill>
                <a:ea typeface="Tahoma" panose="020B0604030504040204" pitchFamily="34" charset="0"/>
                <a:cs typeface="Tahoma" panose="020B0604030504040204" pitchFamily="34" charset="0"/>
              </a:rPr>
              <a:t>empowers</a:t>
            </a:r>
            <a:r>
              <a:rPr lang="en-GB" sz="3100" dirty="0">
                <a:solidFill>
                  <a:srgbClr val="002060"/>
                </a:solidFill>
                <a:ea typeface="Tahoma" panose="020B0604030504040204" pitchFamily="34" charset="0"/>
                <a:cs typeface="Tahoma" panose="020B0604030504040204" pitchFamily="34" charset="0"/>
              </a:rPr>
              <a:t> us as citizens to develop </a:t>
            </a:r>
            <a:r>
              <a:rPr lang="en-GB" sz="3100" b="1" dirty="0">
                <a:solidFill>
                  <a:srgbClr val="002060"/>
                </a:solidFill>
                <a:ea typeface="Tahoma" panose="020B0604030504040204" pitchFamily="34" charset="0"/>
                <a:cs typeface="Tahoma" panose="020B0604030504040204" pitchFamily="34" charset="0"/>
              </a:rPr>
              <a:t>informed</a:t>
            </a:r>
            <a:r>
              <a:rPr lang="en-GB" sz="3100" dirty="0">
                <a:solidFill>
                  <a:srgbClr val="002060"/>
                </a:solidFill>
                <a:ea typeface="Tahoma" panose="020B0604030504040204" pitchFamily="34" charset="0"/>
                <a:cs typeface="Tahoma" panose="020B0604030504040204" pitchFamily="34" charset="0"/>
              </a:rPr>
              <a:t> views and to </a:t>
            </a:r>
            <a:r>
              <a:rPr lang="en-GB" sz="3100" b="1" dirty="0">
                <a:solidFill>
                  <a:srgbClr val="002060"/>
                </a:solidFill>
                <a:ea typeface="Tahoma" panose="020B0604030504040204" pitchFamily="34" charset="0"/>
                <a:cs typeface="Tahoma" panose="020B0604030504040204" pitchFamily="34" charset="0"/>
              </a:rPr>
              <a:t>engage</a:t>
            </a:r>
            <a:r>
              <a:rPr lang="en-GB" sz="3100" dirty="0">
                <a:solidFill>
                  <a:srgbClr val="002060"/>
                </a:solidFill>
                <a:ea typeface="Tahoma" panose="020B0604030504040204" pitchFamily="34" charset="0"/>
                <a:cs typeface="Tahoma" panose="020B0604030504040204" pitchFamily="34" charset="0"/>
              </a:rPr>
              <a:t> fully with society.”</a:t>
            </a:r>
          </a:p>
          <a:p>
            <a:pPr marL="0" marR="0" lvl="0" indent="0" defTabSz="914400" rtl="0" eaLnBrk="1" fontAlgn="auto" latinLnBrk="0" hangingPunct="1">
              <a:lnSpc>
                <a:spcPct val="100000"/>
              </a:lnSpc>
              <a:spcBef>
                <a:spcPts val="0"/>
              </a:spcBef>
              <a:buClrTx/>
              <a:buSzTx/>
              <a:buFontTx/>
              <a:buNone/>
              <a:tabLst/>
              <a:defRPr/>
            </a:pPr>
            <a:r>
              <a:rPr kumimoji="0" lang="en-US" sz="31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(CILIP, 2018)  </a:t>
            </a:r>
            <a:endParaRPr kumimoji="0" lang="en-US" sz="32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2830A111-E044-021E-A258-F1A2A795829C}"/>
              </a:ext>
            </a:extLst>
          </p:cNvPr>
          <p:cNvSpPr>
            <a:spLocks noGrp="1"/>
          </p:cNvSpPr>
          <p:nvPr>
            <p:ph type="sldNum" sz="quarter" idx="12"/>
          </p:nvPr>
        </p:nvSpPr>
        <p:spPr/>
        <p:txBody>
          <a:bodyPr/>
          <a:lstStyle/>
          <a:p>
            <a:fld id="{3AC10B06-101E-4779-906D-BEB5F1D414BA}" type="slidenum">
              <a:rPr lang="en-GB" smtClean="0"/>
              <a:t>34</a:t>
            </a:fld>
            <a:endParaRPr lang="en-GB" dirty="0"/>
          </a:p>
        </p:txBody>
      </p:sp>
      <p:sp>
        <p:nvSpPr>
          <p:cNvPr id="7" name="Content Placeholder 3">
            <a:extLst>
              <a:ext uri="{FF2B5EF4-FFF2-40B4-BE49-F238E27FC236}">
                <a16:creationId xmlns:a16="http://schemas.microsoft.com/office/drawing/2014/main" id="{818412CD-9F10-6D95-3975-DAC23ED2E717}"/>
              </a:ext>
            </a:extLst>
          </p:cNvPr>
          <p:cNvSpPr txBox="1">
            <a:spLocks/>
          </p:cNvSpPr>
          <p:nvPr/>
        </p:nvSpPr>
        <p:spPr>
          <a:xfrm>
            <a:off x="6474691" y="1825625"/>
            <a:ext cx="4879109" cy="4351338"/>
          </a:xfrm>
          <a:prstGeom prst="rect">
            <a:avLst/>
          </a:prstGeom>
          <a:ln>
            <a:solidFill>
              <a:srgbClr val="C0000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GB" sz="3100" b="1" dirty="0">
                <a:solidFill>
                  <a:srgbClr val="002060"/>
                </a:solidFill>
                <a:ea typeface="Tahoma" panose="020B0604030504040204" pitchFamily="34" charset="0"/>
                <a:cs typeface="Tahoma" panose="020B0604030504040204" pitchFamily="34" charset="0"/>
              </a:rPr>
              <a:t>AI Literacy - … </a:t>
            </a:r>
            <a:r>
              <a:rPr lang="en-GB" sz="3100" dirty="0">
                <a:solidFill>
                  <a:srgbClr val="002060"/>
                </a:solidFill>
                <a:ea typeface="Tahoma" panose="020B0604030504040204" pitchFamily="34" charset="0"/>
                <a:cs typeface="Tahoma" panose="020B0604030504040204" pitchFamily="34" charset="0"/>
              </a:rPr>
              <a:t>a set of </a:t>
            </a:r>
            <a:r>
              <a:rPr lang="en-GB" sz="3100" b="1" dirty="0">
                <a:solidFill>
                  <a:srgbClr val="002060"/>
                </a:solidFill>
                <a:ea typeface="Tahoma" panose="020B0604030504040204" pitchFamily="34" charset="0"/>
                <a:cs typeface="Tahoma" panose="020B0604030504040204" pitchFamily="34" charset="0"/>
              </a:rPr>
              <a:t>competencies</a:t>
            </a:r>
            <a:r>
              <a:rPr lang="en-GB" sz="3100" dirty="0">
                <a:solidFill>
                  <a:srgbClr val="002060"/>
                </a:solidFill>
                <a:ea typeface="Tahoma" panose="020B0604030504040204" pitchFamily="34" charset="0"/>
                <a:cs typeface="Tahoma" panose="020B0604030504040204" pitchFamily="34" charset="0"/>
              </a:rPr>
              <a:t> that enables individuals to </a:t>
            </a:r>
            <a:r>
              <a:rPr lang="en-GB" sz="3100" b="1" dirty="0">
                <a:solidFill>
                  <a:srgbClr val="002060"/>
                </a:solidFill>
                <a:ea typeface="Tahoma" panose="020B0604030504040204" pitchFamily="34" charset="0"/>
                <a:cs typeface="Tahoma" panose="020B0604030504040204" pitchFamily="34" charset="0"/>
              </a:rPr>
              <a:t>critically evaluate</a:t>
            </a:r>
            <a:r>
              <a:rPr lang="en-GB" sz="3100" dirty="0">
                <a:solidFill>
                  <a:srgbClr val="002060"/>
                </a:solidFill>
                <a:ea typeface="Tahoma" panose="020B0604030504040204" pitchFamily="34" charset="0"/>
                <a:cs typeface="Tahoma" panose="020B0604030504040204" pitchFamily="34" charset="0"/>
              </a:rPr>
              <a:t> AI technologies; communicate and </a:t>
            </a:r>
            <a:r>
              <a:rPr lang="en-GB" sz="3100" b="1" dirty="0">
                <a:solidFill>
                  <a:srgbClr val="002060"/>
                </a:solidFill>
                <a:ea typeface="Tahoma" panose="020B0604030504040204" pitchFamily="34" charset="0"/>
                <a:cs typeface="Tahoma" panose="020B0604030504040204" pitchFamily="34" charset="0"/>
              </a:rPr>
              <a:t>collaborate</a:t>
            </a:r>
            <a:r>
              <a:rPr lang="en-GB" sz="3100" dirty="0">
                <a:solidFill>
                  <a:srgbClr val="002060"/>
                </a:solidFill>
                <a:ea typeface="Tahoma" panose="020B0604030504040204" pitchFamily="34" charset="0"/>
                <a:cs typeface="Tahoma" panose="020B0604030504040204" pitchFamily="34" charset="0"/>
              </a:rPr>
              <a:t> effectively with AI; and </a:t>
            </a:r>
            <a:r>
              <a:rPr lang="en-GB" sz="3100" b="1" dirty="0">
                <a:solidFill>
                  <a:srgbClr val="002060"/>
                </a:solidFill>
                <a:ea typeface="Tahoma" panose="020B0604030504040204" pitchFamily="34" charset="0"/>
                <a:cs typeface="Tahoma" panose="020B0604030504040204" pitchFamily="34" charset="0"/>
              </a:rPr>
              <a:t>use</a:t>
            </a:r>
            <a:r>
              <a:rPr lang="en-GB" sz="3100" dirty="0">
                <a:solidFill>
                  <a:srgbClr val="002060"/>
                </a:solidFill>
                <a:ea typeface="Tahoma" panose="020B0604030504040204" pitchFamily="34" charset="0"/>
                <a:cs typeface="Tahoma" panose="020B0604030504040204" pitchFamily="34" charset="0"/>
              </a:rPr>
              <a:t> AI as a tool online, at home, and in the workplace.</a:t>
            </a:r>
            <a:endParaRPr lang="en-US" sz="3100" dirty="0">
              <a:solidFill>
                <a:srgbClr val="002060"/>
              </a:solidFill>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B0E7283C-5A82-EBEA-4450-DDC384645BD5}"/>
              </a:ext>
            </a:extLst>
          </p:cNvPr>
          <p:cNvSpPr txBox="1"/>
          <p:nvPr/>
        </p:nvSpPr>
        <p:spPr>
          <a:xfrm>
            <a:off x="1924144" y="703706"/>
            <a:ext cx="8343712" cy="646331"/>
          </a:xfrm>
          <a:prstGeom prst="rect">
            <a:avLst/>
          </a:prstGeom>
          <a:noFill/>
        </p:spPr>
        <p:txBody>
          <a:bodyPr wrap="square" rtlCol="0">
            <a:spAutoFit/>
          </a:bodyPr>
          <a:lstStyle/>
          <a:p>
            <a:pPr algn="ctr"/>
            <a:r>
              <a:rPr lang="en-GB" sz="3600" b="1" dirty="0">
                <a:solidFill>
                  <a:srgbClr val="0070C0"/>
                </a:solidFill>
                <a:latin typeface="Avenir Next LT Pro" panose="020B0504020202020204" pitchFamily="34" charset="0"/>
                <a:ea typeface="+mj-ea"/>
                <a:cs typeface="+mj-cs"/>
              </a:rPr>
              <a:t>Information Literacy and AI Literacy</a:t>
            </a:r>
            <a:endParaRPr lang="en-US" sz="3600" b="1" dirty="0">
              <a:solidFill>
                <a:srgbClr val="0070C0"/>
              </a:solidFill>
              <a:latin typeface="Avenir Next LT Pro" panose="020B0504020202020204" pitchFamily="34" charset="0"/>
              <a:ea typeface="+mj-ea"/>
              <a:cs typeface="+mj-cs"/>
            </a:endParaRPr>
          </a:p>
        </p:txBody>
      </p:sp>
    </p:spTree>
    <p:extLst>
      <p:ext uri="{BB962C8B-B14F-4D97-AF65-F5344CB8AC3E}">
        <p14:creationId xmlns:p14="http://schemas.microsoft.com/office/powerpoint/2010/main" val="161446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8401C-5107-7F6A-3005-462EBBADAB1A}"/>
              </a:ext>
            </a:extLst>
          </p:cNvPr>
          <p:cNvSpPr txBox="1"/>
          <p:nvPr/>
        </p:nvSpPr>
        <p:spPr>
          <a:xfrm>
            <a:off x="750344" y="467621"/>
            <a:ext cx="10191564" cy="590931"/>
          </a:xfrm>
          <a:prstGeom prst="rect">
            <a:avLst/>
          </a:prstGeom>
          <a:noFill/>
        </p:spPr>
        <p:txBody>
          <a:bodyPr wrap="square">
            <a:spAutoFit/>
          </a:bodyPr>
          <a:lstStyle/>
          <a:p>
            <a:pPr>
              <a:lnSpc>
                <a:spcPct val="90000"/>
              </a:lnSpc>
              <a:spcBef>
                <a:spcPct val="0"/>
              </a:spcBef>
            </a:pPr>
            <a:r>
              <a:rPr lang="en-GB" sz="3600" b="1" dirty="0">
                <a:solidFill>
                  <a:srgbClr val="0070C0"/>
                </a:solidFill>
                <a:latin typeface="Avenir Next LT Pro" panose="020B0504020202020204" pitchFamily="34" charset="0"/>
                <a:ea typeface="+mj-ea"/>
                <a:cs typeface="+mj-cs"/>
              </a:rPr>
              <a:t>AI tools -  some insights </a:t>
            </a:r>
          </a:p>
        </p:txBody>
      </p:sp>
      <p:sp>
        <p:nvSpPr>
          <p:cNvPr id="2" name="TextBox 1">
            <a:extLst>
              <a:ext uri="{FF2B5EF4-FFF2-40B4-BE49-F238E27FC236}">
                <a16:creationId xmlns:a16="http://schemas.microsoft.com/office/drawing/2014/main" id="{40A993BB-79E0-06B6-C5D7-CA4851F62E60}"/>
              </a:ext>
            </a:extLst>
          </p:cNvPr>
          <p:cNvSpPr txBox="1"/>
          <p:nvPr/>
        </p:nvSpPr>
        <p:spPr>
          <a:xfrm>
            <a:off x="617054" y="1255136"/>
            <a:ext cx="9327046" cy="4154984"/>
          </a:xfrm>
          <a:prstGeom prst="rect">
            <a:avLst/>
          </a:prstGeom>
          <a:noFill/>
        </p:spPr>
        <p:txBody>
          <a:bodyPr wrap="square" rtlCol="0">
            <a:spAutoFit/>
          </a:bodyPr>
          <a:lstStyle/>
          <a:p>
            <a:pPr marL="457200" indent="-457200">
              <a:buFont typeface="Wingdings" panose="05000000000000000000" pitchFamily="2" charset="2"/>
              <a:buChar char="v"/>
            </a:pPr>
            <a:r>
              <a:rPr lang="en-GB" sz="2400" dirty="0">
                <a:latin typeface="Arial" panose="020B0604020202020204" pitchFamily="34" charset="0"/>
                <a:cs typeface="Arial" panose="020B0604020202020204" pitchFamily="34" charset="0"/>
              </a:rPr>
              <a:t>The free version of ChatGPT is trained on data </a:t>
            </a:r>
            <a:r>
              <a:rPr lang="en-GB" sz="2400" dirty="0" err="1">
                <a:latin typeface="Arial" panose="020B0604020202020204" pitchFamily="34" charset="0"/>
                <a:cs typeface="Arial" panose="020B0604020202020204" pitchFamily="34" charset="0"/>
              </a:rPr>
              <a:t>upto</a:t>
            </a:r>
            <a:r>
              <a:rPr lang="en-GB" sz="2400" dirty="0">
                <a:latin typeface="Arial" panose="020B0604020202020204" pitchFamily="34" charset="0"/>
                <a:cs typeface="Arial" panose="020B0604020202020204" pitchFamily="34" charset="0"/>
              </a:rPr>
              <a:t> Jan 2022 only</a:t>
            </a:r>
          </a:p>
          <a:p>
            <a:pPr marL="457200" indent="-457200">
              <a:buFont typeface="Wingdings" panose="05000000000000000000" pitchFamily="2" charset="2"/>
              <a:buChar char="v"/>
            </a:pPr>
            <a:r>
              <a:rPr lang="en-GB" sz="2400" dirty="0">
                <a:latin typeface="Arial" panose="020B0604020202020204" pitchFamily="34" charset="0"/>
                <a:cs typeface="Arial" panose="020B0604020202020204" pitchFamily="34" charset="0"/>
              </a:rPr>
              <a:t>An attempt to recreate Mona Lisa through AI resulted in a moustache and sunglasses </a:t>
            </a:r>
          </a:p>
          <a:p>
            <a:pPr marL="457200" indent="-457200">
              <a:buFont typeface="Wingdings" panose="05000000000000000000" pitchFamily="2" charset="2"/>
              <a:buChar char="v"/>
            </a:pPr>
            <a:r>
              <a:rPr lang="en-GB" sz="2400" dirty="0">
                <a:latin typeface="Arial" panose="020B0604020202020204" pitchFamily="34" charset="0"/>
                <a:cs typeface="Arial" panose="020B0604020202020204" pitchFamily="34" charset="0"/>
              </a:rPr>
              <a:t>Google’s Gemini chatbot created a female image of the Pope</a:t>
            </a:r>
          </a:p>
          <a:p>
            <a:pPr marL="457200" indent="-457200">
              <a:buFont typeface="Wingdings" panose="05000000000000000000" pitchFamily="2" charset="2"/>
              <a:buChar char="v"/>
            </a:pPr>
            <a:r>
              <a:rPr lang="en-GB" sz="2400" dirty="0">
                <a:latin typeface="Arial" panose="020B0604020202020204" pitchFamily="34" charset="0"/>
                <a:cs typeface="Arial" panose="020B0604020202020204" pitchFamily="34" charset="0"/>
              </a:rPr>
              <a:t>‘Getty images’ says that AI created images have copyright issues.</a:t>
            </a:r>
          </a:p>
          <a:p>
            <a:pPr marL="457200" indent="-457200">
              <a:buFont typeface="Wingdings" panose="05000000000000000000" pitchFamily="2" charset="2"/>
              <a:buChar char="v"/>
            </a:pPr>
            <a:r>
              <a:rPr lang="en-GB" sz="2400" dirty="0">
                <a:latin typeface="Arial" panose="020B0604020202020204" pitchFamily="34" charset="0"/>
                <a:cs typeface="Arial" panose="020B0604020202020204" pitchFamily="34" charset="0"/>
              </a:rPr>
              <a:t>AI tools are costly to pay for, need technology to support it; besides time and expertise to learn how to use it.</a:t>
            </a:r>
          </a:p>
          <a:p>
            <a:pPr marL="457200" indent="-457200">
              <a:buFont typeface="Wingdings" panose="05000000000000000000" pitchFamily="2" charset="2"/>
              <a:buChar char="v"/>
            </a:pPr>
            <a:r>
              <a:rPr lang="en-GB" sz="2400" dirty="0">
                <a:latin typeface="Arial" panose="020B0604020202020204" pitchFamily="34" charset="0"/>
                <a:cs typeface="Arial" panose="020B0604020202020204" pitchFamily="34" charset="0"/>
              </a:rPr>
              <a:t>AI tools can dehumanise the learning experience and negatively affect the researcher’s skills to think critically</a:t>
            </a:r>
          </a:p>
        </p:txBody>
      </p:sp>
      <p:pic>
        <p:nvPicPr>
          <p:cNvPr id="5" name="Picture 4">
            <a:extLst>
              <a:ext uri="{FF2B5EF4-FFF2-40B4-BE49-F238E27FC236}">
                <a16:creationId xmlns:a16="http://schemas.microsoft.com/office/drawing/2014/main" id="{D131A28C-E1CD-62E1-E464-41D2CF843682}"/>
              </a:ext>
            </a:extLst>
          </p:cNvPr>
          <p:cNvPicPr>
            <a:picLocks noChangeAspect="1"/>
          </p:cNvPicPr>
          <p:nvPr/>
        </p:nvPicPr>
        <p:blipFill>
          <a:blip r:embed="rId3"/>
          <a:stretch>
            <a:fillRect/>
          </a:stretch>
        </p:blipFill>
        <p:spPr>
          <a:xfrm>
            <a:off x="9690100" y="1750958"/>
            <a:ext cx="1884846" cy="1714841"/>
          </a:xfrm>
          <a:prstGeom prst="rect">
            <a:avLst/>
          </a:prstGeom>
          <a:ln w="31750">
            <a:solidFill>
              <a:schemeClr val="accent1"/>
            </a:solidFill>
          </a:ln>
        </p:spPr>
      </p:pic>
      <p:sp>
        <p:nvSpPr>
          <p:cNvPr id="8" name="TextBox 7">
            <a:extLst>
              <a:ext uri="{FF2B5EF4-FFF2-40B4-BE49-F238E27FC236}">
                <a16:creationId xmlns:a16="http://schemas.microsoft.com/office/drawing/2014/main" id="{D5DBC6CF-9FB8-C4E6-0AA8-86B79EE6A2A3}"/>
              </a:ext>
            </a:extLst>
          </p:cNvPr>
          <p:cNvSpPr txBox="1"/>
          <p:nvPr/>
        </p:nvSpPr>
        <p:spPr>
          <a:xfrm>
            <a:off x="750344" y="5456195"/>
            <a:ext cx="11252200" cy="646331"/>
          </a:xfrm>
          <a:prstGeom prst="rect">
            <a:avLst/>
          </a:prstGeom>
          <a:noFill/>
        </p:spPr>
        <p:txBody>
          <a:bodyPr wrap="square">
            <a:spAutoFit/>
          </a:bodyPr>
          <a:lstStyle/>
          <a:p>
            <a:r>
              <a:rPr lang="en-GB" dirty="0">
                <a:solidFill>
                  <a:srgbClr val="0070C0"/>
                </a:solidFill>
                <a:hlinkClick r:id="rId4">
                  <a:extLst>
                    <a:ext uri="{A12FA001-AC4F-418D-AE19-62706E023703}">
                      <ahyp:hlinkClr xmlns:ahyp="http://schemas.microsoft.com/office/drawing/2018/hyperlinkcolor" val="tx"/>
                    </a:ext>
                  </a:extLst>
                </a:hlinkClick>
              </a:rPr>
              <a:t>https://news.sky.com/story/fake-ai-images-keep-going-viral-here-are-eight-that-have-caught-people-out-13028547</a:t>
            </a:r>
            <a:endParaRPr lang="en-GB" dirty="0">
              <a:solidFill>
                <a:srgbClr val="0070C0"/>
              </a:solidFill>
            </a:endParaRPr>
          </a:p>
          <a:p>
            <a:endParaRPr lang="en-GB" dirty="0"/>
          </a:p>
        </p:txBody>
      </p:sp>
      <p:sp>
        <p:nvSpPr>
          <p:cNvPr id="11" name="TextBox 10">
            <a:extLst>
              <a:ext uri="{FF2B5EF4-FFF2-40B4-BE49-F238E27FC236}">
                <a16:creationId xmlns:a16="http://schemas.microsoft.com/office/drawing/2014/main" id="{3835A7CE-3737-86B9-FF53-801E5E9370BC}"/>
              </a:ext>
            </a:extLst>
          </p:cNvPr>
          <p:cNvSpPr txBox="1"/>
          <p:nvPr/>
        </p:nvSpPr>
        <p:spPr>
          <a:xfrm>
            <a:off x="617054" y="5825435"/>
            <a:ext cx="10957892" cy="646331"/>
          </a:xfrm>
          <a:prstGeom prst="rect">
            <a:avLst/>
          </a:prstGeom>
          <a:noFill/>
        </p:spPr>
        <p:txBody>
          <a:bodyPr wrap="square">
            <a:spAutoFit/>
          </a:bodyPr>
          <a:lstStyle/>
          <a:p>
            <a:r>
              <a:rPr lang="en-GB" dirty="0">
                <a:solidFill>
                  <a:srgbClr val="0070C0"/>
                </a:solidFill>
                <a:hlinkClick r:id="rId5">
                  <a:extLst>
                    <a:ext uri="{A12FA001-AC4F-418D-AE19-62706E023703}">
                      <ahyp:hlinkClr xmlns:ahyp="http://schemas.microsoft.com/office/drawing/2018/hyperlinkcolor" val="tx"/>
                    </a:ext>
                  </a:extLst>
                </a:hlinkClick>
              </a:rPr>
              <a:t>https://www.washingtonpost.com/technology/interactive/2023/ai-generated-images-bias-racism-sexism-stereotypes/</a:t>
            </a:r>
            <a:endParaRPr lang="en-GB" dirty="0">
              <a:solidFill>
                <a:srgbClr val="0070C0"/>
              </a:solidFill>
            </a:endParaRPr>
          </a:p>
          <a:p>
            <a:endParaRPr lang="en-GB" dirty="0"/>
          </a:p>
        </p:txBody>
      </p:sp>
    </p:spTree>
    <p:extLst>
      <p:ext uri="{BB962C8B-B14F-4D97-AF65-F5344CB8AC3E}">
        <p14:creationId xmlns:p14="http://schemas.microsoft.com/office/powerpoint/2010/main" val="15457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498BB7-9116-8E1A-442B-2336CFB5DC09}"/>
              </a:ext>
            </a:extLst>
          </p:cNvPr>
          <p:cNvSpPr txBox="1"/>
          <p:nvPr/>
        </p:nvSpPr>
        <p:spPr>
          <a:xfrm>
            <a:off x="776339" y="1384465"/>
            <a:ext cx="10006072" cy="458587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AI prompts </a:t>
            </a:r>
            <a:r>
              <a:rPr kumimoji="0" lang="en-GB"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The answer differs depending on how you ask the AI what exactly you want - generating content, interpreting data, or simulating a customer response.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1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100" b="1" u="sng" dirty="0">
                <a:solidFill>
                  <a:srgbClr val="C00000"/>
                </a:solidFill>
                <a:latin typeface="Arial" panose="020B0604020202020204" pitchFamily="34" charset="0"/>
                <a:cs typeface="Arial" panose="020B0604020202020204" pitchFamily="34" charset="0"/>
              </a:rPr>
              <a:t>AI Bias</a:t>
            </a:r>
            <a:r>
              <a:rPr lang="en-GB" sz="2100" dirty="0">
                <a:solidFill>
                  <a:srgbClr val="002060"/>
                </a:solidFill>
                <a:latin typeface="Arial" panose="020B0604020202020204" pitchFamily="34" charset="0"/>
                <a:cs typeface="Arial" panose="020B0604020202020204" pitchFamily="34" charset="0"/>
              </a:rPr>
              <a:t>– </a:t>
            </a:r>
            <a:r>
              <a:rPr lang="en-GB" sz="2100" b="1" dirty="0">
                <a:solidFill>
                  <a:srgbClr val="002060"/>
                </a:solidFill>
                <a:latin typeface="Arial" panose="020B0604020202020204" pitchFamily="34" charset="0"/>
                <a:cs typeface="Arial" panose="020B0604020202020204" pitchFamily="34" charset="0"/>
              </a:rPr>
              <a:t>favouring</a:t>
            </a:r>
            <a:r>
              <a:rPr lang="en-GB" sz="2100" dirty="0">
                <a:solidFill>
                  <a:srgbClr val="002060"/>
                </a:solidFill>
                <a:latin typeface="Arial" panose="020B0604020202020204" pitchFamily="34" charset="0"/>
                <a:cs typeface="Arial" panose="020B0604020202020204" pitchFamily="34" charset="0"/>
              </a:rPr>
              <a:t> data, people, ideas – gender, occupation or culture </a:t>
            </a:r>
          </a:p>
          <a:p>
            <a:pPr>
              <a:defRPr/>
            </a:pPr>
            <a:endParaRPr lang="en-GB" sz="21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100" b="1" u="sng" dirty="0">
                <a:solidFill>
                  <a:srgbClr val="C00000"/>
                </a:solidFill>
                <a:latin typeface="Arial" panose="020B0604020202020204" pitchFamily="34" charset="0"/>
                <a:cs typeface="Arial" panose="020B0604020202020204" pitchFamily="34" charset="0"/>
              </a:rPr>
              <a:t>Hallucinations</a:t>
            </a:r>
            <a:r>
              <a:rPr lang="en-GB" sz="2100" dirty="0">
                <a:solidFill>
                  <a:srgbClr val="002060"/>
                </a:solidFill>
                <a:latin typeface="Arial" panose="020B0604020202020204" pitchFamily="34" charset="0"/>
                <a:ea typeface="Tahoma" panose="020B0604030504040204" pitchFamily="34" charset="0"/>
                <a:cs typeface="Arial" panose="020B0604020202020204" pitchFamily="34" charset="0"/>
              </a:rPr>
              <a:t>– Incorrect or misleading responses,  </a:t>
            </a:r>
            <a:r>
              <a:rPr lang="en-GB" sz="2100" b="1" dirty="0">
                <a:solidFill>
                  <a:srgbClr val="002060"/>
                </a:solidFill>
                <a:latin typeface="Arial" panose="020B0604020202020204" pitchFamily="34" charset="0"/>
                <a:ea typeface="Tahoma" panose="020B0604030504040204" pitchFamily="34" charset="0"/>
                <a:cs typeface="Arial" panose="020B0604020202020204" pitchFamily="34" charset="0"/>
              </a:rPr>
              <a:t>creating</a:t>
            </a:r>
            <a:r>
              <a:rPr lang="en-GB" sz="2100" dirty="0">
                <a:solidFill>
                  <a:srgbClr val="002060"/>
                </a:solidFill>
                <a:latin typeface="Arial" panose="020B0604020202020204" pitchFamily="34" charset="0"/>
                <a:ea typeface="Tahoma" panose="020B0604030504040204" pitchFamily="34" charset="0"/>
                <a:cs typeface="Arial" panose="020B0604020202020204" pitchFamily="34" charset="0"/>
              </a:rPr>
              <a:t> information which does not exist-  authors, titles, quotations, research results etc.   </a:t>
            </a:r>
          </a:p>
          <a:p>
            <a:pPr>
              <a:defRPr/>
            </a:pPr>
            <a:endParaRPr lang="en-GB" sz="21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defRPr/>
            </a:pPr>
            <a:r>
              <a:rPr lang="en-GB" sz="2100" b="1" u="sng" dirty="0">
                <a:solidFill>
                  <a:srgbClr val="C00000"/>
                </a:solidFill>
                <a:latin typeface="Arial" panose="020B0604020202020204" pitchFamily="34" charset="0"/>
                <a:cs typeface="Arial" panose="020B0604020202020204" pitchFamily="34" charset="0"/>
              </a:rPr>
              <a:t>Data Privacy</a:t>
            </a:r>
            <a:r>
              <a:rPr lang="en-GB" sz="2100" dirty="0">
                <a:solidFill>
                  <a:srgbClr val="002060"/>
                </a:solidFill>
                <a:latin typeface="Arial" panose="020B0604020202020204" pitchFamily="34" charset="0"/>
                <a:cs typeface="Arial" panose="020B0604020202020204" pitchFamily="34" charset="0"/>
              </a:rPr>
              <a:t>– </a:t>
            </a:r>
            <a:r>
              <a:rPr lang="en-GB" sz="2100" dirty="0">
                <a:solidFill>
                  <a:srgbClr val="002060"/>
                </a:solidFill>
                <a:latin typeface="Arial" panose="020B0604020202020204" pitchFamily="34" charset="0"/>
                <a:ea typeface="Tahoma" panose="020B0604030504040204" pitchFamily="34" charset="0"/>
                <a:cs typeface="Arial" panose="020B0604020202020204" pitchFamily="34" charset="0"/>
              </a:rPr>
              <a:t>Check the privacy policy – what data are you sharing – name, age, geographical location, religion, information preferences etc. </a:t>
            </a:r>
            <a:r>
              <a:rPr lang="en-GB" sz="2100" b="1" dirty="0">
                <a:solidFill>
                  <a:srgbClr val="002060"/>
                </a:solidFill>
                <a:latin typeface="Arial" panose="020B0604020202020204" pitchFamily="34" charset="0"/>
                <a:ea typeface="Tahoma" panose="020B0604030504040204" pitchFamily="34" charset="0"/>
                <a:cs typeface="Arial" panose="020B0604020202020204" pitchFamily="34" charset="0"/>
              </a:rPr>
              <a:t>Do not share </a:t>
            </a:r>
            <a:r>
              <a:rPr lang="en-GB" sz="2100" dirty="0">
                <a:solidFill>
                  <a:srgbClr val="002060"/>
                </a:solidFill>
                <a:latin typeface="Arial" panose="020B0604020202020204" pitchFamily="34" charset="0"/>
                <a:ea typeface="Tahoma" panose="020B0604030504040204" pitchFamily="34" charset="0"/>
                <a:cs typeface="Arial" panose="020B0604020202020204" pitchFamily="34" charset="0"/>
              </a:rPr>
              <a:t>any sensitive or private data with a generative AI tool.</a:t>
            </a:r>
          </a:p>
          <a:p>
            <a:pPr marL="342900" indent="-342900">
              <a:buFont typeface="Arial" panose="020B0604020202020204" pitchFamily="34" charset="0"/>
              <a:buChar char="•"/>
              <a:defRPr/>
            </a:pPr>
            <a:endPar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defRPr/>
            </a:pPr>
            <a:endParaRPr kumimoji="0" lang="en-GB" sz="2000" b="0" i="0" u="none" strike="noStrike" kern="1200" cap="none" spc="0" normalizeH="0" baseline="0" noProof="0" dirty="0">
              <a:ln>
                <a:noFill/>
              </a:ln>
              <a:solidFill>
                <a:srgbClr val="660033"/>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141CD2FB-9B1A-54A0-20AC-AFBE1CB3C059}"/>
              </a:ext>
            </a:extLst>
          </p:cNvPr>
          <p:cNvSpPr txBox="1"/>
          <p:nvPr/>
        </p:nvSpPr>
        <p:spPr>
          <a:xfrm>
            <a:off x="1474631" y="592926"/>
            <a:ext cx="10191564" cy="5909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AI</a:t>
            </a:r>
            <a:r>
              <a:rPr kumimoji="0" lang="en-GB" sz="3600" b="1" i="0" u="none" strike="noStrike" kern="1200" cap="none" spc="0" normalizeH="0" noProof="0" dirty="0">
                <a:ln>
                  <a:noFill/>
                </a:ln>
                <a:solidFill>
                  <a:srgbClr val="0070C0"/>
                </a:solidFill>
                <a:effectLst/>
                <a:uLnTx/>
                <a:uFillTx/>
                <a:latin typeface="Avenir Next LT Pro" panose="020B0504020202020204" pitchFamily="34" charset="0"/>
                <a:ea typeface="+mn-ea"/>
                <a:cs typeface="+mn-cs"/>
              </a:rPr>
              <a:t> – Learn about the limitations </a:t>
            </a:r>
            <a:endParaRPr kumimoji="0" lang="en-GB"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endParaRPr>
          </a:p>
        </p:txBody>
      </p:sp>
      <p:pic>
        <p:nvPicPr>
          <p:cNvPr id="1026" name="Picture 2" descr="Focus AI: Artificial intelligence and ...">
            <a:extLst>
              <a:ext uri="{FF2B5EF4-FFF2-40B4-BE49-F238E27FC236}">
                <a16:creationId xmlns:a16="http://schemas.microsoft.com/office/drawing/2014/main" id="{41048931-D5FF-C47B-B0B8-1AE13F6DB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381" y="4975838"/>
            <a:ext cx="2098221" cy="117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9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CA9994-9D00-49A5-980F-C2E5895DF2E6}"/>
              </a:ext>
            </a:extLst>
          </p:cNvPr>
          <p:cNvSpPr txBox="1"/>
          <p:nvPr/>
        </p:nvSpPr>
        <p:spPr>
          <a:xfrm>
            <a:off x="320923" y="1410591"/>
            <a:ext cx="2132717" cy="2893100"/>
          </a:xfrm>
          <a:prstGeom prst="rect">
            <a:avLst/>
          </a:prstGeom>
          <a:noFill/>
          <a:ln w="444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rPr>
              <a:t>CURRENCY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Timeliness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Date published Date updated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Links functional</a:t>
            </a:r>
            <a:endPar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endParaRPr>
          </a:p>
        </p:txBody>
      </p:sp>
      <p:sp>
        <p:nvSpPr>
          <p:cNvPr id="11" name="Title 1">
            <a:extLst>
              <a:ext uri="{FF2B5EF4-FFF2-40B4-BE49-F238E27FC236}">
                <a16:creationId xmlns:a16="http://schemas.microsoft.com/office/drawing/2014/main" id="{EB4F9C24-BAB3-417B-A1D9-40E5F1D2693E}"/>
              </a:ext>
            </a:extLst>
          </p:cNvPr>
          <p:cNvSpPr txBox="1">
            <a:spLocks/>
          </p:cNvSpPr>
          <p:nvPr/>
        </p:nvSpPr>
        <p:spPr>
          <a:xfrm>
            <a:off x="934452" y="527549"/>
            <a:ext cx="10660648" cy="82961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venir Next LT Pro" panose="020B0504020202020204" pitchFamily="34" charset="0"/>
                <a:ea typeface="+mj-ea"/>
                <a:cs typeface="+mj-cs"/>
              </a:rPr>
              <a:t>Critical thinking while evaluating information sources </a:t>
            </a:r>
            <a:endParaRPr kumimoji="0" lang="en-GB"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12" name="TextBox 11">
            <a:extLst>
              <a:ext uri="{FF2B5EF4-FFF2-40B4-BE49-F238E27FC236}">
                <a16:creationId xmlns:a16="http://schemas.microsoft.com/office/drawing/2014/main" id="{6B5E0EF6-6A24-4F59-A234-5C870965F83A}"/>
              </a:ext>
            </a:extLst>
          </p:cNvPr>
          <p:cNvSpPr txBox="1"/>
          <p:nvPr/>
        </p:nvSpPr>
        <p:spPr>
          <a:xfrm>
            <a:off x="2676114" y="1741721"/>
            <a:ext cx="2321639" cy="2893100"/>
          </a:xfrm>
          <a:prstGeom prst="rect">
            <a:avLst/>
          </a:prstGeom>
          <a:noFill/>
          <a:ln w="444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rPr>
              <a:t>RELEVANCE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Relate to the 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Intended audience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Appropriate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Basic or advanced</a:t>
            </a:r>
            <a:endPar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endParaRPr>
          </a:p>
        </p:txBody>
      </p:sp>
      <p:sp>
        <p:nvSpPr>
          <p:cNvPr id="13" name="TextBox 12">
            <a:extLst>
              <a:ext uri="{FF2B5EF4-FFF2-40B4-BE49-F238E27FC236}">
                <a16:creationId xmlns:a16="http://schemas.microsoft.com/office/drawing/2014/main" id="{57E4CB43-0E49-47D4-A5AE-5BCE9D9133E3}"/>
              </a:ext>
            </a:extLst>
          </p:cNvPr>
          <p:cNvSpPr txBox="1"/>
          <p:nvPr/>
        </p:nvSpPr>
        <p:spPr>
          <a:xfrm>
            <a:off x="5151590" y="2058400"/>
            <a:ext cx="2321639" cy="2893100"/>
          </a:xfrm>
          <a:prstGeom prst="rect">
            <a:avLst/>
          </a:prstGeom>
          <a:noFill/>
          <a:ln w="444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rPr>
              <a:t>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Who is the author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Is the writer qualified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Contact details</a:t>
            </a:r>
            <a:endPar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endParaRPr>
          </a:p>
        </p:txBody>
      </p:sp>
      <p:sp>
        <p:nvSpPr>
          <p:cNvPr id="15" name="TextBox 14">
            <a:extLst>
              <a:ext uri="{FF2B5EF4-FFF2-40B4-BE49-F238E27FC236}">
                <a16:creationId xmlns:a16="http://schemas.microsoft.com/office/drawing/2014/main" id="{C6D7D32A-1CA6-4012-95D0-E5184DB1A033}"/>
              </a:ext>
            </a:extLst>
          </p:cNvPr>
          <p:cNvSpPr txBox="1"/>
          <p:nvPr/>
        </p:nvSpPr>
        <p:spPr>
          <a:xfrm>
            <a:off x="7651523" y="2505810"/>
            <a:ext cx="2129897" cy="2893100"/>
          </a:xfrm>
          <a:prstGeom prst="rect">
            <a:avLst/>
          </a:prstGeom>
          <a:noFill/>
          <a:ln w="444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rPr>
              <a:t>ACCURACY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Evidence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Verified by  anther 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Unbiased</a:t>
            </a:r>
            <a:endPar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endParaRPr>
          </a:p>
        </p:txBody>
      </p:sp>
      <p:sp>
        <p:nvSpPr>
          <p:cNvPr id="16" name="TextBox 15">
            <a:extLst>
              <a:ext uri="{FF2B5EF4-FFF2-40B4-BE49-F238E27FC236}">
                <a16:creationId xmlns:a16="http://schemas.microsoft.com/office/drawing/2014/main" id="{08E0D59C-3E9F-4AB7-A608-F47D2E79A7DC}"/>
              </a:ext>
            </a:extLst>
          </p:cNvPr>
          <p:cNvSpPr txBox="1"/>
          <p:nvPr/>
        </p:nvSpPr>
        <p:spPr>
          <a:xfrm>
            <a:off x="9959714" y="2857141"/>
            <a:ext cx="1911362" cy="2893100"/>
          </a:xfrm>
          <a:prstGeom prst="rect">
            <a:avLst/>
          </a:prstGeom>
          <a:noFill/>
          <a:ln w="444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sng" strike="noStrike" kern="1200" cap="none" spc="0" normalizeH="0" baseline="0" noProof="0">
              <a:ln>
                <a:noFill/>
              </a:ln>
              <a:solidFill>
                <a:srgbClr val="002060"/>
              </a:solidFill>
              <a:effectLst/>
              <a:uLnTx/>
              <a:uFillTx/>
              <a:latin typeface="Amasis MT Pro Black" panose="02040A040500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Inform, Sell, entertain, persuade?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Fake news</a:t>
            </a:r>
            <a:endParaRPr kumimoji="0" lang="en-GB" sz="2600" b="1" i="0" u="none" strike="noStrike" kern="1200" cap="none" spc="0" normalizeH="0" baseline="0" noProof="0">
              <a:ln>
                <a:noFill/>
              </a:ln>
              <a:solidFill>
                <a:srgbClr val="C00000"/>
              </a:solidFill>
              <a:effectLst/>
              <a:uLnTx/>
              <a:uFillTx/>
              <a:latin typeface="Amasis MT Pro Black" panose="02040A04050005020304" pitchFamily="18" charset="0"/>
              <a:ea typeface="+mn-ea"/>
              <a:cs typeface="+mn-cs"/>
            </a:endParaRPr>
          </a:p>
        </p:txBody>
      </p:sp>
    </p:spTree>
    <p:extLst>
      <p:ext uri="{BB962C8B-B14F-4D97-AF65-F5344CB8AC3E}">
        <p14:creationId xmlns:p14="http://schemas.microsoft.com/office/powerpoint/2010/main" val="262211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6B9398-E921-41AE-B551-7FCF22382678}"/>
              </a:ext>
            </a:extLst>
          </p:cNvPr>
          <p:cNvSpPr>
            <a:spLocks noGrp="1"/>
          </p:cNvSpPr>
          <p:nvPr>
            <p:ph type="sldNum" sz="quarter" idx="12"/>
          </p:nvPr>
        </p:nvSpPr>
        <p:spPr/>
        <p:txBody>
          <a:bodyPr/>
          <a:lstStyle/>
          <a:p>
            <a:fld id="{10B37B4D-B1ED-498C-8838-3D6A4F27AD60}" type="slidenum">
              <a:rPr lang="en-GB" smtClean="0"/>
              <a:t>38</a:t>
            </a:fld>
            <a:endParaRPr lang="en-GB"/>
          </a:p>
        </p:txBody>
      </p:sp>
      <p:sp>
        <p:nvSpPr>
          <p:cNvPr id="4" name="Title 1">
            <a:extLst>
              <a:ext uri="{FF2B5EF4-FFF2-40B4-BE49-F238E27FC236}">
                <a16:creationId xmlns:a16="http://schemas.microsoft.com/office/drawing/2014/main" id="{BBD87DA8-764B-4F31-9637-B490FD881E06}"/>
              </a:ext>
            </a:extLst>
          </p:cNvPr>
          <p:cNvSpPr txBox="1">
            <a:spLocks/>
          </p:cNvSpPr>
          <p:nvPr/>
        </p:nvSpPr>
        <p:spPr>
          <a:xfrm>
            <a:off x="934452" y="527549"/>
            <a:ext cx="9460279" cy="82961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venir Next LT Pro" panose="020B0504020202020204" pitchFamily="34" charset="0"/>
                <a:ea typeface="+mj-ea"/>
                <a:cs typeface="+mj-cs"/>
              </a:rPr>
              <a:t>References and Citations - Cite them right online </a:t>
            </a:r>
            <a:endParaRPr kumimoji="0" lang="en-GB"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5" name="Picture 4">
            <a:extLst>
              <a:ext uri="{FF2B5EF4-FFF2-40B4-BE49-F238E27FC236}">
                <a16:creationId xmlns:a16="http://schemas.microsoft.com/office/drawing/2014/main" id="{6B863555-13DD-4A18-85A8-1107A6171104}"/>
              </a:ext>
            </a:extLst>
          </p:cNvPr>
          <p:cNvPicPr>
            <a:picLocks noChangeAspect="1"/>
          </p:cNvPicPr>
          <p:nvPr/>
        </p:nvPicPr>
        <p:blipFill>
          <a:blip r:embed="rId2"/>
          <a:stretch>
            <a:fillRect/>
          </a:stretch>
        </p:blipFill>
        <p:spPr>
          <a:xfrm>
            <a:off x="727967" y="1557010"/>
            <a:ext cx="8996039" cy="889103"/>
          </a:xfrm>
          <a:prstGeom prst="rect">
            <a:avLst/>
          </a:prstGeom>
          <a:ln w="15875">
            <a:solidFill>
              <a:schemeClr val="accent1"/>
            </a:solidFill>
          </a:ln>
        </p:spPr>
      </p:pic>
      <p:cxnSp>
        <p:nvCxnSpPr>
          <p:cNvPr id="7" name="Straight Arrow Connector 6">
            <a:extLst>
              <a:ext uri="{FF2B5EF4-FFF2-40B4-BE49-F238E27FC236}">
                <a16:creationId xmlns:a16="http://schemas.microsoft.com/office/drawing/2014/main" id="{831CA20D-EA0B-46E4-B464-828F47B493BD}"/>
              </a:ext>
            </a:extLst>
          </p:cNvPr>
          <p:cNvCxnSpPr/>
          <p:nvPr/>
        </p:nvCxnSpPr>
        <p:spPr>
          <a:xfrm flipV="1">
            <a:off x="2312276" y="2333297"/>
            <a:ext cx="893379" cy="504496"/>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E751101-F34A-4AC4-9C3B-473754FCEDC5}"/>
              </a:ext>
            </a:extLst>
          </p:cNvPr>
          <p:cNvPicPr>
            <a:picLocks noChangeAspect="1"/>
          </p:cNvPicPr>
          <p:nvPr/>
        </p:nvPicPr>
        <p:blipFill>
          <a:blip r:embed="rId3"/>
          <a:stretch>
            <a:fillRect/>
          </a:stretch>
        </p:blipFill>
        <p:spPr>
          <a:xfrm>
            <a:off x="571327" y="3106300"/>
            <a:ext cx="2301446" cy="1827815"/>
          </a:xfrm>
          <a:prstGeom prst="rect">
            <a:avLst/>
          </a:prstGeom>
          <a:ln w="15875">
            <a:solidFill>
              <a:schemeClr val="accent1"/>
            </a:solidFill>
          </a:ln>
        </p:spPr>
      </p:pic>
      <p:cxnSp>
        <p:nvCxnSpPr>
          <p:cNvPr id="10" name="Straight Arrow Connector 9">
            <a:extLst>
              <a:ext uri="{FF2B5EF4-FFF2-40B4-BE49-F238E27FC236}">
                <a16:creationId xmlns:a16="http://schemas.microsoft.com/office/drawing/2014/main" id="{B30C6DC3-471D-4BB2-9D78-C0AF2FE27DAF}"/>
              </a:ext>
            </a:extLst>
          </p:cNvPr>
          <p:cNvCxnSpPr>
            <a:cxnSpLocks/>
          </p:cNvCxnSpPr>
          <p:nvPr/>
        </p:nvCxnSpPr>
        <p:spPr>
          <a:xfrm flipH="1" flipV="1">
            <a:off x="2151008" y="4303986"/>
            <a:ext cx="763806" cy="47822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F34F64-7CE0-4331-BF02-89F8D8F211A4}"/>
              </a:ext>
            </a:extLst>
          </p:cNvPr>
          <p:cNvCxnSpPr>
            <a:cxnSpLocks/>
          </p:cNvCxnSpPr>
          <p:nvPr/>
        </p:nvCxnSpPr>
        <p:spPr>
          <a:xfrm flipV="1">
            <a:off x="3016096" y="4051360"/>
            <a:ext cx="979779" cy="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FED1031-BA26-4595-8F0E-1F3B0ED83739}"/>
              </a:ext>
            </a:extLst>
          </p:cNvPr>
          <p:cNvPicPr>
            <a:picLocks noChangeAspect="1"/>
          </p:cNvPicPr>
          <p:nvPr/>
        </p:nvPicPr>
        <p:blipFill>
          <a:blip r:embed="rId4"/>
          <a:stretch>
            <a:fillRect/>
          </a:stretch>
        </p:blipFill>
        <p:spPr>
          <a:xfrm>
            <a:off x="4139198" y="2814812"/>
            <a:ext cx="3020997" cy="2215723"/>
          </a:xfrm>
          <a:prstGeom prst="rect">
            <a:avLst/>
          </a:prstGeom>
          <a:ln w="15875">
            <a:solidFill>
              <a:schemeClr val="accent1"/>
            </a:solidFill>
          </a:ln>
        </p:spPr>
      </p:pic>
      <p:pic>
        <p:nvPicPr>
          <p:cNvPr id="20" name="Picture 19">
            <a:extLst>
              <a:ext uri="{FF2B5EF4-FFF2-40B4-BE49-F238E27FC236}">
                <a16:creationId xmlns:a16="http://schemas.microsoft.com/office/drawing/2014/main" id="{9C076FFB-80BD-4341-96BA-E6F5669777FA}"/>
              </a:ext>
            </a:extLst>
          </p:cNvPr>
          <p:cNvPicPr>
            <a:picLocks noChangeAspect="1"/>
          </p:cNvPicPr>
          <p:nvPr/>
        </p:nvPicPr>
        <p:blipFill>
          <a:blip r:embed="rId5"/>
          <a:stretch>
            <a:fillRect/>
          </a:stretch>
        </p:blipFill>
        <p:spPr>
          <a:xfrm>
            <a:off x="8187364" y="2814812"/>
            <a:ext cx="3199904" cy="2215723"/>
          </a:xfrm>
          <a:prstGeom prst="rect">
            <a:avLst/>
          </a:prstGeom>
          <a:ln w="15875">
            <a:solidFill>
              <a:schemeClr val="accent1"/>
            </a:solidFill>
          </a:ln>
        </p:spPr>
      </p:pic>
      <p:sp>
        <p:nvSpPr>
          <p:cNvPr id="22" name="TextBox 21">
            <a:extLst>
              <a:ext uri="{FF2B5EF4-FFF2-40B4-BE49-F238E27FC236}">
                <a16:creationId xmlns:a16="http://schemas.microsoft.com/office/drawing/2014/main" id="{E360776A-49FE-4DBD-9007-7180E16B5EC5}"/>
              </a:ext>
            </a:extLst>
          </p:cNvPr>
          <p:cNvSpPr txBox="1"/>
          <p:nvPr/>
        </p:nvSpPr>
        <p:spPr>
          <a:xfrm>
            <a:off x="3016096" y="5656608"/>
            <a:ext cx="6096000" cy="369332"/>
          </a:xfrm>
          <a:prstGeom prst="rect">
            <a:avLst/>
          </a:prstGeom>
          <a:noFill/>
        </p:spPr>
        <p:txBody>
          <a:bodyPr wrap="square">
            <a:spAutoFit/>
          </a:bodyPr>
          <a:lstStyle/>
          <a:p>
            <a:r>
              <a:rPr lang="en-GB" dirty="0">
                <a:hlinkClick r:id="rId6"/>
              </a:rPr>
              <a:t>Cite Them Right - Generative AI (citethemrightonline.com)</a:t>
            </a:r>
            <a:endParaRPr lang="en-GB" dirty="0"/>
          </a:p>
        </p:txBody>
      </p:sp>
    </p:spTree>
    <p:extLst>
      <p:ext uri="{BB962C8B-B14F-4D97-AF65-F5344CB8AC3E}">
        <p14:creationId xmlns:p14="http://schemas.microsoft.com/office/powerpoint/2010/main" val="3847753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0C06-1B6C-4565-9232-5902B6669F64}"/>
              </a:ext>
            </a:extLst>
          </p:cNvPr>
          <p:cNvSpPr>
            <a:spLocks noGrp="1"/>
          </p:cNvSpPr>
          <p:nvPr>
            <p:ph type="title" idx="4294967295"/>
          </p:nvPr>
        </p:nvSpPr>
        <p:spPr>
          <a:xfrm>
            <a:off x="1308644" y="475661"/>
            <a:ext cx="10044112" cy="877887"/>
          </a:xfrm>
        </p:spPr>
        <p:txBody>
          <a:bodyPr vert="horz" lIns="91440" tIns="45720" rIns="91440" bIns="45720" rtlCol="0" anchor="ctr">
            <a:normAutofit fontScale="90000"/>
          </a:bodyPr>
          <a:lstStyle/>
          <a:p>
            <a:r>
              <a:rPr lang="en-US" sz="4000" kern="1200" dirty="0">
                <a:solidFill>
                  <a:srgbClr val="0000FF"/>
                </a:solidFill>
                <a:latin typeface="Aptos Black" panose="020B0004020202020204" pitchFamily="34" charset="0"/>
              </a:rPr>
              <a:t>WHICH ONE OF THESE IS THE REAL “ME”?</a:t>
            </a:r>
          </a:p>
        </p:txBody>
      </p:sp>
      <p:sp>
        <p:nvSpPr>
          <p:cNvPr id="3" name="Slide Number Placeholder 2">
            <a:extLst>
              <a:ext uri="{FF2B5EF4-FFF2-40B4-BE49-F238E27FC236}">
                <a16:creationId xmlns:a16="http://schemas.microsoft.com/office/drawing/2014/main" id="{675B7B5B-366E-7CA4-A39F-ABE74DC056ED}"/>
              </a:ext>
            </a:extLst>
          </p:cNvPr>
          <p:cNvSpPr>
            <a:spLocks/>
          </p:cNvSpPr>
          <p:nvPr/>
        </p:nvSpPr>
        <p:spPr>
          <a:xfrm>
            <a:off x="8680929" y="5876568"/>
            <a:ext cx="2405884" cy="320228"/>
          </a:xfrm>
          <a:prstGeom prst="rect">
            <a:avLst/>
          </a:prstGeom>
        </p:spPr>
        <p:txBody>
          <a:bodyPr/>
          <a:lstStyle/>
          <a:p>
            <a:pPr algn="r" defTabSz="795528">
              <a:spcAft>
                <a:spcPts val="600"/>
              </a:spcAft>
              <a:defRPr/>
            </a:pPr>
            <a:fld id="{3AC10B06-101E-4779-906D-BEB5F1D414BA}" type="slidenum">
              <a:rPr lang="en-GB" sz="1044" kern="1200">
                <a:solidFill>
                  <a:srgbClr val="555555"/>
                </a:solidFill>
                <a:latin typeface="Calibri" panose="020F0502020204030204"/>
                <a:ea typeface="+mn-ea"/>
                <a:cs typeface="+mn-cs"/>
              </a:rPr>
              <a:pPr algn="r" defTabSz="795528">
                <a:spcAft>
                  <a:spcPts val="600"/>
                </a:spcAft>
                <a:defRPr/>
              </a:pPr>
              <a:t>39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person with glasses and a black shirt&#10;&#10;Description automatically generated">
            <a:extLst>
              <a:ext uri="{FF2B5EF4-FFF2-40B4-BE49-F238E27FC236}">
                <a16:creationId xmlns:a16="http://schemas.microsoft.com/office/drawing/2014/main" id="{4BB7E446-9618-2A75-222C-5A4B4C319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127" y="2153574"/>
            <a:ext cx="1665184" cy="2208178"/>
          </a:xfrm>
          <a:prstGeom prst="rect">
            <a:avLst/>
          </a:prstGeom>
          <a:ln w="19050">
            <a:solidFill>
              <a:schemeClr val="tx1"/>
            </a:solidFill>
          </a:ln>
        </p:spPr>
      </p:pic>
      <p:pic>
        <p:nvPicPr>
          <p:cNvPr id="12" name="Picture 11" descr="A person with long hair wearing glasses&#10;&#10;Description automatically generated">
            <a:extLst>
              <a:ext uri="{FF2B5EF4-FFF2-40B4-BE49-F238E27FC236}">
                <a16:creationId xmlns:a16="http://schemas.microsoft.com/office/drawing/2014/main" id="{17F314B0-B369-0F73-90ED-6135E18EC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730" y="2174395"/>
            <a:ext cx="1766051" cy="2207564"/>
          </a:xfrm>
          <a:prstGeom prst="rect">
            <a:avLst/>
          </a:prstGeom>
          <a:ln w="19050">
            <a:solidFill>
              <a:schemeClr val="tx1"/>
            </a:solidFill>
          </a:ln>
        </p:spPr>
      </p:pic>
      <p:pic>
        <p:nvPicPr>
          <p:cNvPr id="16" name="Picture 15" descr="A person with glasses and a brown shirt&#10;&#10;Description automatically generated">
            <a:extLst>
              <a:ext uri="{FF2B5EF4-FFF2-40B4-BE49-F238E27FC236}">
                <a16:creationId xmlns:a16="http://schemas.microsoft.com/office/drawing/2014/main" id="{936E1FC3-32E1-1D4D-A89E-8FEDC316F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2891" y="2153789"/>
            <a:ext cx="1682190" cy="2248776"/>
          </a:xfrm>
          <a:prstGeom prst="rect">
            <a:avLst/>
          </a:prstGeom>
          <a:ln w="19050">
            <a:solidFill>
              <a:schemeClr val="tx1"/>
            </a:solidFill>
          </a:ln>
        </p:spPr>
      </p:pic>
      <p:pic>
        <p:nvPicPr>
          <p:cNvPr id="18" name="Picture 17">
            <a:extLst>
              <a:ext uri="{FF2B5EF4-FFF2-40B4-BE49-F238E27FC236}">
                <a16:creationId xmlns:a16="http://schemas.microsoft.com/office/drawing/2014/main" id="{3921B955-D81C-19FE-9D55-04FD7C2C2A62}"/>
              </a:ext>
            </a:extLst>
          </p:cNvPr>
          <p:cNvPicPr>
            <a:picLocks noChangeAspect="1"/>
          </p:cNvPicPr>
          <p:nvPr/>
        </p:nvPicPr>
        <p:blipFill>
          <a:blip r:embed="rId5"/>
          <a:stretch>
            <a:fillRect/>
          </a:stretch>
        </p:blipFill>
        <p:spPr>
          <a:xfrm>
            <a:off x="6431671" y="2112976"/>
            <a:ext cx="1672329" cy="2248776"/>
          </a:xfrm>
          <a:prstGeom prst="rect">
            <a:avLst/>
          </a:prstGeom>
          <a:ln w="19050">
            <a:solidFill>
              <a:schemeClr val="tx1"/>
            </a:solidFill>
          </a:ln>
        </p:spPr>
      </p:pic>
      <p:sp>
        <p:nvSpPr>
          <p:cNvPr id="19" name="TextBox 18">
            <a:extLst>
              <a:ext uri="{FF2B5EF4-FFF2-40B4-BE49-F238E27FC236}">
                <a16:creationId xmlns:a16="http://schemas.microsoft.com/office/drawing/2014/main" id="{DC811AA3-6C7D-3DA7-5C8F-D14399D33416}"/>
              </a:ext>
            </a:extLst>
          </p:cNvPr>
          <p:cNvSpPr txBox="1"/>
          <p:nvPr/>
        </p:nvSpPr>
        <p:spPr>
          <a:xfrm>
            <a:off x="4136164" y="4865391"/>
            <a:ext cx="4389071" cy="707886"/>
          </a:xfrm>
          <a:prstGeom prst="rect">
            <a:avLst/>
          </a:prstGeom>
          <a:noFill/>
        </p:spPr>
        <p:txBody>
          <a:bodyPr wrap="square" rtlCol="0">
            <a:spAutoFit/>
          </a:bodyPr>
          <a:lstStyle/>
          <a:p>
            <a:pPr algn="ctr" defTabSz="795528">
              <a:spcAft>
                <a:spcPts val="600"/>
              </a:spcAft>
              <a:defRPr/>
            </a:pPr>
            <a:r>
              <a:rPr lang="en-GB" sz="4000" dirty="0">
                <a:solidFill>
                  <a:srgbClr val="0000FF"/>
                </a:solidFill>
                <a:latin typeface="Aptos Black" panose="020B0004020202020204" pitchFamily="34" charset="0"/>
                <a:ea typeface="+mj-ea"/>
                <a:cs typeface="+mj-cs"/>
              </a:rPr>
              <a:t>THANK YOU</a:t>
            </a:r>
          </a:p>
        </p:txBody>
      </p:sp>
      <p:pic>
        <p:nvPicPr>
          <p:cNvPr id="23" name="Picture 2" descr="Image preview">
            <a:extLst>
              <a:ext uri="{FF2B5EF4-FFF2-40B4-BE49-F238E27FC236}">
                <a16:creationId xmlns:a16="http://schemas.microsoft.com/office/drawing/2014/main" id="{0DBC7D01-EE95-BB7F-C108-832AE89B5B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1726" y="4765889"/>
            <a:ext cx="1165111" cy="8738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preview">
            <a:extLst>
              <a:ext uri="{FF2B5EF4-FFF2-40B4-BE49-F238E27FC236}">
                <a16:creationId xmlns:a16="http://schemas.microsoft.com/office/drawing/2014/main" id="{DA60F226-A1D7-5B2A-D49E-5FCD9E9B5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7719" y="4802524"/>
            <a:ext cx="1165111" cy="8738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5D0F5AD-49D6-5C8C-007D-8A0CE52EE446}"/>
              </a:ext>
            </a:extLst>
          </p:cNvPr>
          <p:cNvSpPr txBox="1"/>
          <p:nvPr/>
        </p:nvSpPr>
        <p:spPr>
          <a:xfrm>
            <a:off x="7336087" y="5981467"/>
            <a:ext cx="3750726" cy="333296"/>
          </a:xfrm>
          <a:prstGeom prst="rect">
            <a:avLst/>
          </a:prstGeom>
          <a:noFill/>
        </p:spPr>
        <p:txBody>
          <a:bodyPr wrap="square" rtlCol="0">
            <a:spAutoFit/>
          </a:bodyPr>
          <a:lstStyle/>
          <a:p>
            <a:pPr defTabSz="795528">
              <a:spcAft>
                <a:spcPts val="600"/>
              </a:spcAft>
              <a:defRPr/>
            </a:pPr>
            <a:r>
              <a:rPr lang="en-GB" sz="1566" kern="1200">
                <a:solidFill>
                  <a:prstClr val="black"/>
                </a:solidFill>
                <a:latin typeface="Calibri" panose="020F0502020204030204"/>
                <a:ea typeface="+mn-ea"/>
                <a:cs typeface="+mn-cs"/>
              </a:rPr>
              <a:t>Images created by getimg.ai and gooey.ai</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821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0-#ppt_w/2"/>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1+#ppt_w/2"/>
                                          </p:val>
                                        </p:tav>
                                        <p:tav tm="100000">
                                          <p:val>
                                            <p:strVal val="#ppt_x"/>
                                          </p:val>
                                        </p:tav>
                                      </p:tavLst>
                                    </p:anim>
                                    <p:anim calcmode="lin" valueType="num">
                                      <p:cBhvr additive="base">
                                        <p:cTn id="23"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B44A02-2B19-98E1-59F6-0AD83DFDBB3B}"/>
              </a:ext>
            </a:extLst>
          </p:cNvPr>
          <p:cNvSpPr>
            <a:spLocks noGrp="1"/>
          </p:cNvSpPr>
          <p:nvPr>
            <p:ph type="sldNum" sz="quarter" idx="12"/>
          </p:nvPr>
        </p:nvSpPr>
        <p:spPr/>
        <p:txBody>
          <a:bodyPr/>
          <a:lstStyle/>
          <a:p>
            <a:fld id="{10B37B4D-B1ED-498C-8838-3D6A4F27AD60}" type="slidenum">
              <a:rPr lang="en-GB" smtClean="0"/>
              <a:t>4</a:t>
            </a:fld>
            <a:endParaRPr lang="en-GB"/>
          </a:p>
        </p:txBody>
      </p:sp>
      <p:sp>
        <p:nvSpPr>
          <p:cNvPr id="6" name="TextBox 5">
            <a:extLst>
              <a:ext uri="{FF2B5EF4-FFF2-40B4-BE49-F238E27FC236}">
                <a16:creationId xmlns:a16="http://schemas.microsoft.com/office/drawing/2014/main" id="{584A7E0A-3A5F-D6AD-FD56-AC8D13A39020}"/>
              </a:ext>
            </a:extLst>
          </p:cNvPr>
          <p:cNvSpPr txBox="1"/>
          <p:nvPr/>
        </p:nvSpPr>
        <p:spPr>
          <a:xfrm>
            <a:off x="2834014" y="5815301"/>
            <a:ext cx="7249438" cy="646331"/>
          </a:xfrm>
          <a:prstGeom prst="rect">
            <a:avLst/>
          </a:prstGeom>
          <a:noFill/>
        </p:spPr>
        <p:txBody>
          <a:bodyPr wrap="square">
            <a:spAutoFit/>
          </a:bodyPr>
          <a:lstStyle/>
          <a:p>
            <a:r>
              <a:rPr lang="en-GB" dirty="0">
                <a:solidFill>
                  <a:srgbClr val="0000FF"/>
                </a:solidFill>
                <a:hlinkClick r:id="rId2">
                  <a:extLst>
                    <a:ext uri="{A12FA001-AC4F-418D-AE19-62706E023703}">
                      <ahyp:hlinkClr xmlns:ahyp="http://schemas.microsoft.com/office/drawing/2018/hyperlinkcolor" val="tx"/>
                    </a:ext>
                  </a:extLst>
                </a:hlinkClick>
              </a:rPr>
              <a:t>https://sway.cloud.microsoft/cZsykCCdilhxlo8f?ref=Link</a:t>
            </a:r>
            <a:endParaRPr lang="en-GB" dirty="0">
              <a:solidFill>
                <a:srgbClr val="0000FF"/>
              </a:solidFill>
            </a:endParaRPr>
          </a:p>
          <a:p>
            <a:endParaRPr lang="en-GB" dirty="0"/>
          </a:p>
        </p:txBody>
      </p:sp>
      <p:sp>
        <p:nvSpPr>
          <p:cNvPr id="4" name="TextBox 3">
            <a:extLst>
              <a:ext uri="{FF2B5EF4-FFF2-40B4-BE49-F238E27FC236}">
                <a16:creationId xmlns:a16="http://schemas.microsoft.com/office/drawing/2014/main" id="{20DBF144-7A5E-8341-8A93-4ED0DC1714A5}"/>
              </a:ext>
            </a:extLst>
          </p:cNvPr>
          <p:cNvSpPr txBox="1"/>
          <p:nvPr/>
        </p:nvSpPr>
        <p:spPr>
          <a:xfrm>
            <a:off x="1924144" y="279029"/>
            <a:ext cx="8343712" cy="646331"/>
          </a:xfrm>
          <a:prstGeom prst="rect">
            <a:avLst/>
          </a:prstGeom>
          <a:noFill/>
        </p:spPr>
        <p:txBody>
          <a:bodyPr wrap="square" rtlCol="0">
            <a:spAutoFit/>
          </a:bodyPr>
          <a:lstStyle/>
          <a:p>
            <a:pPr algn="ctr"/>
            <a:r>
              <a:rPr lang="en-GB" sz="3600" b="1" dirty="0">
                <a:solidFill>
                  <a:srgbClr val="0070C0"/>
                </a:solidFill>
                <a:latin typeface="Avenir Next LT Pro" panose="020B0504020202020204" pitchFamily="34" charset="0"/>
                <a:ea typeface="+mj-ea"/>
                <a:cs typeface="+mj-cs"/>
              </a:rPr>
              <a:t>History of AI timeline …1 </a:t>
            </a:r>
            <a:endParaRPr lang="en-US" sz="3600" b="1" dirty="0">
              <a:solidFill>
                <a:srgbClr val="0070C0"/>
              </a:solidFill>
              <a:latin typeface="Avenir Next LT Pro" panose="020B0504020202020204" pitchFamily="34" charset="0"/>
              <a:ea typeface="+mj-ea"/>
              <a:cs typeface="+mj-cs"/>
            </a:endParaRPr>
          </a:p>
        </p:txBody>
      </p:sp>
      <p:pic>
        <p:nvPicPr>
          <p:cNvPr id="8" name="Picture 7">
            <a:extLst>
              <a:ext uri="{FF2B5EF4-FFF2-40B4-BE49-F238E27FC236}">
                <a16:creationId xmlns:a16="http://schemas.microsoft.com/office/drawing/2014/main" id="{055DF620-D8EB-83DA-D528-EDFED6533AED}"/>
              </a:ext>
            </a:extLst>
          </p:cNvPr>
          <p:cNvPicPr>
            <a:picLocks noChangeAspect="1"/>
          </p:cNvPicPr>
          <p:nvPr/>
        </p:nvPicPr>
        <p:blipFill>
          <a:blip r:embed="rId3"/>
          <a:stretch>
            <a:fillRect/>
          </a:stretch>
        </p:blipFill>
        <p:spPr>
          <a:xfrm>
            <a:off x="887795" y="1185204"/>
            <a:ext cx="10751063" cy="4370253"/>
          </a:xfrm>
          <a:prstGeom prst="rect">
            <a:avLst/>
          </a:prstGeom>
          <a:solidFill>
            <a:schemeClr val="bg1"/>
          </a:solidFill>
          <a:ln w="123825">
            <a:solidFill>
              <a:srgbClr val="C00000">
                <a:alpha val="61000"/>
              </a:srgbClr>
            </a:solidFill>
          </a:ln>
        </p:spPr>
      </p:pic>
    </p:spTree>
    <p:extLst>
      <p:ext uri="{BB962C8B-B14F-4D97-AF65-F5344CB8AC3E}">
        <p14:creationId xmlns:p14="http://schemas.microsoft.com/office/powerpoint/2010/main" val="141977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C0BE9-B5F6-F591-AED5-F507CF579478}"/>
              </a:ext>
            </a:extLst>
          </p:cNvPr>
          <p:cNvPicPr>
            <a:picLocks noChangeAspect="1"/>
          </p:cNvPicPr>
          <p:nvPr/>
        </p:nvPicPr>
        <p:blipFill>
          <a:blip r:embed="rId2"/>
          <a:stretch>
            <a:fillRect/>
          </a:stretch>
        </p:blipFill>
        <p:spPr>
          <a:xfrm>
            <a:off x="1524684" y="931460"/>
            <a:ext cx="9473167" cy="5318244"/>
          </a:xfrm>
          <a:prstGeom prst="rect">
            <a:avLst/>
          </a:prstGeom>
          <a:ln w="47625">
            <a:solidFill>
              <a:srgbClr val="0000FF"/>
            </a:solidFill>
          </a:ln>
        </p:spPr>
      </p:pic>
      <p:sp>
        <p:nvSpPr>
          <p:cNvPr id="4" name="TextBox 3">
            <a:extLst>
              <a:ext uri="{FF2B5EF4-FFF2-40B4-BE49-F238E27FC236}">
                <a16:creationId xmlns:a16="http://schemas.microsoft.com/office/drawing/2014/main" id="{C5128C0F-5D17-34D8-358B-DE45B1403011}"/>
              </a:ext>
            </a:extLst>
          </p:cNvPr>
          <p:cNvSpPr txBox="1"/>
          <p:nvPr/>
        </p:nvSpPr>
        <p:spPr>
          <a:xfrm>
            <a:off x="1924144" y="117668"/>
            <a:ext cx="8343712" cy="646331"/>
          </a:xfrm>
          <a:prstGeom prst="rect">
            <a:avLst/>
          </a:prstGeom>
          <a:noFill/>
        </p:spPr>
        <p:txBody>
          <a:bodyPr wrap="square" rtlCol="0">
            <a:spAutoFit/>
          </a:bodyPr>
          <a:lstStyle/>
          <a:p>
            <a:pPr algn="ctr"/>
            <a:r>
              <a:rPr lang="en-GB" sz="3600" b="1" dirty="0">
                <a:solidFill>
                  <a:srgbClr val="0070C0"/>
                </a:solidFill>
                <a:latin typeface="Avenir Next LT Pro" panose="020B0504020202020204" pitchFamily="34" charset="0"/>
                <a:ea typeface="+mj-ea"/>
                <a:cs typeface="+mj-cs"/>
              </a:rPr>
              <a:t>History of AI timeline …2 </a:t>
            </a:r>
            <a:endParaRPr lang="en-US" sz="3600" b="1" dirty="0">
              <a:solidFill>
                <a:srgbClr val="0070C0"/>
              </a:solidFill>
              <a:latin typeface="Avenir Next LT Pro" panose="020B0504020202020204" pitchFamily="34" charset="0"/>
              <a:ea typeface="+mj-ea"/>
              <a:cs typeface="+mj-cs"/>
            </a:endParaRPr>
          </a:p>
        </p:txBody>
      </p:sp>
      <p:sp>
        <p:nvSpPr>
          <p:cNvPr id="6" name="TextBox 5">
            <a:extLst>
              <a:ext uri="{FF2B5EF4-FFF2-40B4-BE49-F238E27FC236}">
                <a16:creationId xmlns:a16="http://schemas.microsoft.com/office/drawing/2014/main" id="{F1166D22-3ADC-BDFA-3C22-80020636DAB3}"/>
              </a:ext>
            </a:extLst>
          </p:cNvPr>
          <p:cNvSpPr txBox="1"/>
          <p:nvPr/>
        </p:nvSpPr>
        <p:spPr>
          <a:xfrm>
            <a:off x="3176734" y="6417166"/>
            <a:ext cx="7670806" cy="646331"/>
          </a:xfrm>
          <a:prstGeom prst="rect">
            <a:avLst/>
          </a:prstGeom>
          <a:noFill/>
        </p:spPr>
        <p:txBody>
          <a:bodyPr wrap="square">
            <a:spAutoFit/>
          </a:bodyPr>
          <a:lstStyle/>
          <a:p>
            <a:r>
              <a:rPr lang="en-GB" dirty="0">
                <a:solidFill>
                  <a:srgbClr val="0000FF"/>
                </a:solidFill>
                <a:hlinkClick r:id="rId3">
                  <a:extLst>
                    <a:ext uri="{A12FA001-AC4F-418D-AE19-62706E023703}">
                      <ahyp:hlinkClr xmlns:ahyp="http://schemas.microsoft.com/office/drawing/2018/hyperlinkcolor" val="tx"/>
                    </a:ext>
                  </a:extLst>
                </a:hlinkClick>
              </a:rPr>
              <a:t>https://www.infodiagram.com/slides/ai-development-timeline</a:t>
            </a:r>
            <a:endParaRPr lang="en-GB" dirty="0">
              <a:solidFill>
                <a:srgbClr val="0000FF"/>
              </a:solidFill>
            </a:endParaRPr>
          </a:p>
          <a:p>
            <a:endParaRPr lang="en-GB" dirty="0"/>
          </a:p>
        </p:txBody>
      </p:sp>
    </p:spTree>
    <p:extLst>
      <p:ext uri="{BB962C8B-B14F-4D97-AF65-F5344CB8AC3E}">
        <p14:creationId xmlns:p14="http://schemas.microsoft.com/office/powerpoint/2010/main" val="22290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C690E-C26C-4C88-A0AB-32C185C2F9F0}"/>
              </a:ext>
            </a:extLst>
          </p:cNvPr>
          <p:cNvSpPr>
            <a:spLocks noGrp="1"/>
          </p:cNvSpPr>
          <p:nvPr>
            <p:ph type="sldNum" sz="quarter" idx="12"/>
          </p:nvPr>
        </p:nvSpPr>
        <p:spPr/>
        <p:txBody>
          <a:bodyPr/>
          <a:lstStyle/>
          <a:p>
            <a:fld id="{10B37B4D-B1ED-498C-8838-3D6A4F27AD60}" type="slidenum">
              <a:rPr lang="en-GB" smtClean="0"/>
              <a:t>6</a:t>
            </a:fld>
            <a:endParaRPr lang="en-GB"/>
          </a:p>
        </p:txBody>
      </p:sp>
      <p:sp>
        <p:nvSpPr>
          <p:cNvPr id="4" name="TextBox 3">
            <a:extLst>
              <a:ext uri="{FF2B5EF4-FFF2-40B4-BE49-F238E27FC236}">
                <a16:creationId xmlns:a16="http://schemas.microsoft.com/office/drawing/2014/main" id="{1EE86778-6FE5-4AFB-8A36-CB275CD4B458}"/>
              </a:ext>
            </a:extLst>
          </p:cNvPr>
          <p:cNvSpPr txBox="1"/>
          <p:nvPr/>
        </p:nvSpPr>
        <p:spPr>
          <a:xfrm>
            <a:off x="1654834" y="444552"/>
            <a:ext cx="8327366" cy="830997"/>
          </a:xfrm>
          <a:prstGeom prst="rect">
            <a:avLst/>
          </a:prstGeom>
          <a:noFill/>
        </p:spPr>
        <p:txBody>
          <a:bodyPr wrap="square">
            <a:spAutoFit/>
          </a:bodyPr>
          <a:lstStyle/>
          <a:p>
            <a:r>
              <a:rPr lang="en-GB" sz="2400" b="1" i="0" dirty="0">
                <a:solidFill>
                  <a:srgbClr val="1358A9"/>
                </a:solidFill>
                <a:effectLst/>
                <a:latin typeface="Tahoma" panose="020B0604030504040204" pitchFamily="34" charset="0"/>
                <a:ea typeface="Tahoma" panose="020B0604030504040204" pitchFamily="34" charset="0"/>
                <a:cs typeface="Tahoma" panose="020B0604030504040204" pitchFamily="34" charset="0"/>
              </a:rPr>
              <a:t>What was the name of </a:t>
            </a:r>
            <a:r>
              <a:rPr lang="en-GB" sz="2400" b="1" dirty="0">
                <a:solidFill>
                  <a:srgbClr val="1358A9"/>
                </a:solidFill>
                <a:latin typeface="Tahoma" panose="020B0604030504040204" pitchFamily="34" charset="0"/>
                <a:ea typeface="Tahoma" panose="020B0604030504040204" pitchFamily="34" charset="0"/>
                <a:cs typeface="Tahoma" panose="020B0604030504040204" pitchFamily="34" charset="0"/>
              </a:rPr>
              <a:t>the </a:t>
            </a:r>
            <a:r>
              <a:rPr lang="en-GB" sz="2400" b="1" i="0" dirty="0">
                <a:solidFill>
                  <a:srgbClr val="1358A9"/>
                </a:solidFill>
                <a:effectLst/>
                <a:latin typeface="Tahoma" panose="020B0604030504040204" pitchFamily="34" charset="0"/>
                <a:ea typeface="Tahoma" panose="020B0604030504040204" pitchFamily="34" charset="0"/>
                <a:cs typeface="Tahoma" panose="020B0604030504040204" pitchFamily="34" charset="0"/>
              </a:rPr>
              <a:t>IBM supercomputer that defeated world chess champion Garry Kasparov?</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C37E913-314D-4B52-ADA4-87451ADDFEDA}"/>
              </a:ext>
            </a:extLst>
          </p:cNvPr>
          <p:cNvSpPr txBox="1"/>
          <p:nvPr/>
        </p:nvSpPr>
        <p:spPr>
          <a:xfrm>
            <a:off x="579503" y="1536174"/>
            <a:ext cx="4935255" cy="4708981"/>
          </a:xfrm>
          <a:prstGeom prst="rect">
            <a:avLst/>
          </a:prstGeom>
          <a:noFill/>
        </p:spPr>
        <p:txBody>
          <a:bodyPr wrap="square">
            <a:spAutoFit/>
          </a:bodyPr>
          <a:lstStyle/>
          <a:p>
            <a:pPr algn="ctr"/>
            <a:r>
              <a:rPr lang="en-GB" sz="3600" b="1" i="0" dirty="0">
                <a:solidFill>
                  <a:srgbClr val="0000FF"/>
                </a:solidFill>
                <a:effectLst/>
                <a:latin typeface="Tahoma" panose="020B0604030504040204" pitchFamily="34" charset="0"/>
                <a:ea typeface="Tahoma" panose="020B0604030504040204" pitchFamily="34" charset="0"/>
                <a:cs typeface="Tahoma" panose="020B0604030504040204" pitchFamily="34" charset="0"/>
              </a:rPr>
              <a:t>DEEP BLUE - 1997 </a:t>
            </a:r>
          </a:p>
          <a:p>
            <a:pPr algn="just"/>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r>
              <a:rPr lang="en-GB" sz="2400" i="0" dirty="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rPr>
              <a:t>chess-playing super computer </a:t>
            </a:r>
          </a:p>
          <a:p>
            <a:pPr marL="342900" indent="-342900" algn="just">
              <a:buFont typeface="Wingdings" panose="05000000000000000000" pitchFamily="2" charset="2"/>
              <a:buChar char="v"/>
            </a:pPr>
            <a:r>
              <a:rPr lang="en-GB" sz="2400" i="0" dirty="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rPr>
              <a:t>developed by IBM in 1997. </a:t>
            </a:r>
          </a:p>
          <a:p>
            <a:pPr marL="342900" indent="-342900" algn="just">
              <a:buFont typeface="Wingdings" panose="05000000000000000000" pitchFamily="2" charset="2"/>
              <a:buChar char="v"/>
            </a:pPr>
            <a:r>
              <a:rPr lang="en-GB" sz="2400" i="0" dirty="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rPr>
              <a:t>used heuristic search algorithms </a:t>
            </a:r>
          </a:p>
          <a:p>
            <a:pPr marL="342900" indent="-342900" algn="just">
              <a:buFont typeface="Wingdings" panose="05000000000000000000" pitchFamily="2" charset="2"/>
              <a:buChar char="v"/>
            </a:pPr>
            <a:r>
              <a:rPr lang="en-GB" sz="2400" i="0" dirty="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rPr>
              <a:t>evaluated </a:t>
            </a:r>
            <a:r>
              <a:rPr lang="en-GB" sz="24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200 million chess positions per second</a:t>
            </a:r>
            <a:r>
              <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p>
          <a:p>
            <a:pPr marL="342900" indent="-342900" algn="just">
              <a:buFont typeface="Wingdings" panose="05000000000000000000" pitchFamily="2" charset="2"/>
              <a:buChar char="v"/>
            </a:pPr>
            <a:r>
              <a:rPr lang="en-GB" sz="2400" i="0" dirty="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rPr>
              <a:t>selected the best one.   </a:t>
            </a:r>
          </a:p>
          <a:p>
            <a:pPr algn="just"/>
            <a:endParaRPr lang="en-GB" sz="2400" i="0" dirty="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just"/>
            <a:r>
              <a:rPr lang="en-GB" sz="2400" i="0" dirty="0">
                <a:solidFill>
                  <a:schemeClr val="accent2">
                    <a:lumMod val="50000"/>
                  </a:schemeClr>
                </a:solidFill>
                <a:effectLst/>
                <a:latin typeface="Tahoma" panose="020B0604030504040204" pitchFamily="34" charset="0"/>
                <a:ea typeface="Tahoma" panose="020B0604030504040204" pitchFamily="34" charset="0"/>
                <a:cs typeface="Tahoma" panose="020B0604030504040204" pitchFamily="34" charset="0"/>
              </a:rPr>
              <a:t>Deep Blue’s victory is considered a milestone in the history of artificial intelligence .</a:t>
            </a:r>
            <a:endPar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1EBC1DAA-1B05-9113-B391-37E503E4D92B}"/>
              </a:ext>
            </a:extLst>
          </p:cNvPr>
          <p:cNvSpPr txBox="1"/>
          <p:nvPr/>
        </p:nvSpPr>
        <p:spPr>
          <a:xfrm>
            <a:off x="5818517" y="1572432"/>
            <a:ext cx="5853830" cy="2862322"/>
          </a:xfrm>
          <a:prstGeom prst="rect">
            <a:avLst/>
          </a:prstGeom>
          <a:noFill/>
        </p:spPr>
        <p:txBody>
          <a:bodyPr wrap="square">
            <a:spAutoFit/>
          </a:bodyPr>
          <a:lstStyle/>
          <a:p>
            <a:pPr algn="ctr"/>
            <a:r>
              <a:rPr lang="en-GB" sz="3600" b="1" i="0">
                <a:solidFill>
                  <a:srgbClr val="0000FF"/>
                </a:solidFill>
                <a:effectLst/>
                <a:latin typeface="Tahoma" panose="020B0604030504040204" pitchFamily="34" charset="0"/>
                <a:ea typeface="Tahoma" panose="020B0604030504040204" pitchFamily="34" charset="0"/>
                <a:cs typeface="Tahoma" panose="020B0604030504040204" pitchFamily="34" charset="0"/>
              </a:rPr>
              <a:t>NADINE - 2013</a:t>
            </a:r>
            <a:endParaRPr lang="en-GB" sz="3600" b="1" i="0"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GB" sz="2400" b="1" i="0"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r>
              <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created by Professor Nadia </a:t>
            </a:r>
            <a:r>
              <a:rPr lang="en-GB" sz="2400"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Thalmann</a:t>
            </a:r>
            <a:endPar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r>
              <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an empathetic human-like robot </a:t>
            </a:r>
          </a:p>
          <a:p>
            <a:pPr marL="342900" indent="-342900" algn="just">
              <a:buFont typeface="Wingdings" panose="05000000000000000000" pitchFamily="2" charset="2"/>
              <a:buChar char="v"/>
            </a:pPr>
            <a:r>
              <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returns greetings, makes eye contact, </a:t>
            </a:r>
          </a:p>
          <a:p>
            <a:pPr marL="342900" indent="-342900" algn="just">
              <a:buFont typeface="Wingdings" panose="05000000000000000000" pitchFamily="2" charset="2"/>
              <a:buChar char="v"/>
            </a:pPr>
            <a:r>
              <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remembers all the conversations</a:t>
            </a:r>
          </a:p>
          <a:p>
            <a:pPr marL="342900" indent="-342900" algn="just">
              <a:buFont typeface="Wingdings" panose="05000000000000000000" pitchFamily="2" charset="2"/>
              <a:buChar char="v"/>
            </a:pPr>
            <a:r>
              <a:rPr lang="en-GB" sz="2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has personality, mood, and emotions. </a:t>
            </a:r>
          </a:p>
        </p:txBody>
      </p:sp>
      <p:pic>
        <p:nvPicPr>
          <p:cNvPr id="13" name="Picture 12">
            <a:extLst>
              <a:ext uri="{FF2B5EF4-FFF2-40B4-BE49-F238E27FC236}">
                <a16:creationId xmlns:a16="http://schemas.microsoft.com/office/drawing/2014/main" id="{2C76E281-14BF-EF9C-C7F2-3A0017A04CDD}"/>
              </a:ext>
            </a:extLst>
          </p:cNvPr>
          <p:cNvPicPr>
            <a:picLocks noChangeAspect="1"/>
          </p:cNvPicPr>
          <p:nvPr/>
        </p:nvPicPr>
        <p:blipFill>
          <a:blip r:embed="rId2"/>
          <a:stretch>
            <a:fillRect/>
          </a:stretch>
        </p:blipFill>
        <p:spPr>
          <a:xfrm>
            <a:off x="7310935" y="4512370"/>
            <a:ext cx="3273733" cy="1843980"/>
          </a:xfrm>
          <a:prstGeom prst="rect">
            <a:avLst/>
          </a:prstGeom>
        </p:spPr>
      </p:pic>
      <p:sp>
        <p:nvSpPr>
          <p:cNvPr id="5" name="TextBox 4">
            <a:extLst>
              <a:ext uri="{FF2B5EF4-FFF2-40B4-BE49-F238E27FC236}">
                <a16:creationId xmlns:a16="http://schemas.microsoft.com/office/drawing/2014/main" id="{DB2DB9A8-B292-8753-3FE1-231F493EED63}"/>
              </a:ext>
            </a:extLst>
          </p:cNvPr>
          <p:cNvSpPr txBox="1"/>
          <p:nvPr/>
        </p:nvSpPr>
        <p:spPr>
          <a:xfrm>
            <a:off x="3527740" y="6433966"/>
            <a:ext cx="8702280" cy="553998"/>
          </a:xfrm>
          <a:prstGeom prst="rect">
            <a:avLst/>
          </a:prstGeom>
          <a:noFill/>
        </p:spPr>
        <p:txBody>
          <a:bodyPr wrap="square">
            <a:spAutoFit/>
          </a:bodyPr>
          <a:lstStyle/>
          <a:p>
            <a:r>
              <a:rPr lang="en-GB" sz="1200" dirty="0">
                <a:hlinkClick r:id="rId3"/>
              </a:rPr>
              <a:t>https://aiforgood.itu.int/speaker/nadine/#:~:text=Nadine%20is%20a%20humanoid%20social,at%20the%20University%20of%20Geneva</a:t>
            </a:r>
            <a:r>
              <a:rPr lang="en-GB" sz="1200" dirty="0"/>
              <a:t>.</a:t>
            </a:r>
          </a:p>
          <a:p>
            <a:endParaRPr lang="en-GB" dirty="0"/>
          </a:p>
        </p:txBody>
      </p:sp>
    </p:spTree>
    <p:extLst>
      <p:ext uri="{BB962C8B-B14F-4D97-AF65-F5344CB8AC3E}">
        <p14:creationId xmlns:p14="http://schemas.microsoft.com/office/powerpoint/2010/main" val="317016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0-#ppt_w/2"/>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1+#ppt_w/2"/>
                                          </p:val>
                                        </p:tav>
                                        <p:tav tm="100000">
                                          <p:val>
                                            <p:strVal val="#ppt_x"/>
                                          </p:val>
                                        </p:tav>
                                      </p:tavLst>
                                    </p:anim>
                                    <p:anim calcmode="lin" valueType="num">
                                      <p:cBhvr additive="base">
                                        <p:cTn id="24" dur="2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8401C-5107-7F6A-3005-462EBBADAB1A}"/>
              </a:ext>
            </a:extLst>
          </p:cNvPr>
          <p:cNvSpPr txBox="1"/>
          <p:nvPr/>
        </p:nvSpPr>
        <p:spPr>
          <a:xfrm>
            <a:off x="875191" y="382144"/>
            <a:ext cx="10665422" cy="590931"/>
          </a:xfrm>
          <a:prstGeom prst="rect">
            <a:avLst/>
          </a:prstGeom>
          <a:noFill/>
        </p:spPr>
        <p:txBody>
          <a:bodyPr wrap="square">
            <a:spAutoFit/>
          </a:bodyPr>
          <a:lstStyle/>
          <a:p>
            <a:pPr algn="ctr">
              <a:lnSpc>
                <a:spcPct val="90000"/>
              </a:lnSpc>
              <a:spcBef>
                <a:spcPct val="0"/>
              </a:spcBef>
            </a:pPr>
            <a:r>
              <a:rPr lang="en-GB" sz="3600" b="1" dirty="0">
                <a:solidFill>
                  <a:srgbClr val="0070C0"/>
                </a:solidFill>
                <a:latin typeface="Avenir Next LT Pro" panose="020B0504020202020204" pitchFamily="34" charset="0"/>
                <a:ea typeface="+mj-ea"/>
                <a:cs typeface="+mj-cs"/>
              </a:rPr>
              <a:t>AI tools available today </a:t>
            </a:r>
          </a:p>
        </p:txBody>
      </p:sp>
      <p:graphicFrame>
        <p:nvGraphicFramePr>
          <p:cNvPr id="2" name="Table 1">
            <a:extLst>
              <a:ext uri="{FF2B5EF4-FFF2-40B4-BE49-F238E27FC236}">
                <a16:creationId xmlns:a16="http://schemas.microsoft.com/office/drawing/2014/main" id="{9089E974-A757-87E6-7601-8FF87F6FB3E3}"/>
              </a:ext>
            </a:extLst>
          </p:cNvPr>
          <p:cNvGraphicFramePr>
            <a:graphicFrameLocks noGrp="1"/>
          </p:cNvGraphicFramePr>
          <p:nvPr>
            <p:extLst>
              <p:ext uri="{D42A27DB-BD31-4B8C-83A1-F6EECF244321}">
                <p14:modId xmlns:p14="http://schemas.microsoft.com/office/powerpoint/2010/main" val="3574532744"/>
              </p:ext>
            </p:extLst>
          </p:nvPr>
        </p:nvGraphicFramePr>
        <p:xfrm>
          <a:off x="591971" y="1280158"/>
          <a:ext cx="11231862" cy="3645155"/>
        </p:xfrm>
        <a:graphic>
          <a:graphicData uri="http://schemas.openxmlformats.org/drawingml/2006/table">
            <a:tbl>
              <a:tblPr firstRow="1" firstCol="1" bandRow="1">
                <a:tableStyleId>{5C22544A-7EE6-4342-B048-85BDC9FD1C3A}</a:tableStyleId>
              </a:tblPr>
              <a:tblGrid>
                <a:gridCol w="1774650">
                  <a:extLst>
                    <a:ext uri="{9D8B030D-6E8A-4147-A177-3AD203B41FA5}">
                      <a16:colId xmlns:a16="http://schemas.microsoft.com/office/drawing/2014/main" val="3696038798"/>
                    </a:ext>
                  </a:extLst>
                </a:gridCol>
                <a:gridCol w="2363689">
                  <a:extLst>
                    <a:ext uri="{9D8B030D-6E8A-4147-A177-3AD203B41FA5}">
                      <a16:colId xmlns:a16="http://schemas.microsoft.com/office/drawing/2014/main" val="3040024836"/>
                    </a:ext>
                  </a:extLst>
                </a:gridCol>
                <a:gridCol w="1909036">
                  <a:extLst>
                    <a:ext uri="{9D8B030D-6E8A-4147-A177-3AD203B41FA5}">
                      <a16:colId xmlns:a16="http://schemas.microsoft.com/office/drawing/2014/main" val="3235963962"/>
                    </a:ext>
                  </a:extLst>
                </a:gridCol>
                <a:gridCol w="2270732">
                  <a:extLst>
                    <a:ext uri="{9D8B030D-6E8A-4147-A177-3AD203B41FA5}">
                      <a16:colId xmlns:a16="http://schemas.microsoft.com/office/drawing/2014/main" val="1197732243"/>
                    </a:ext>
                  </a:extLst>
                </a:gridCol>
                <a:gridCol w="2913755">
                  <a:extLst>
                    <a:ext uri="{9D8B030D-6E8A-4147-A177-3AD203B41FA5}">
                      <a16:colId xmlns:a16="http://schemas.microsoft.com/office/drawing/2014/main" val="309815651"/>
                    </a:ext>
                  </a:extLst>
                </a:gridCol>
              </a:tblGrid>
              <a:tr h="660658">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TEXT</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IMAGES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VIDEOS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RESEARCH</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TRANSLATION</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380783531"/>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Co-pilot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Leonardo</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Synthesia 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Consensus</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Deep L </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9481686"/>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ChatGPT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Getimg.ai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Canva</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Scispace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Reverso</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205475680"/>
                  </a:ext>
                </a:extLst>
              </a:tr>
              <a:tr h="416813">
                <a:tc>
                  <a:txBody>
                    <a:bodyPr/>
                    <a:lstStyle/>
                    <a:p>
                      <a:pPr>
                        <a:lnSpc>
                          <a:spcPct val="107000"/>
                        </a:lnSpc>
                        <a:spcAft>
                          <a:spcPts val="800"/>
                        </a:spcAft>
                      </a:pPr>
                      <a:r>
                        <a:rPr lang="en-GB" sz="2400" kern="100" dirty="0" err="1">
                          <a:solidFill>
                            <a:srgbClr val="002060"/>
                          </a:solidFill>
                          <a:effectLst/>
                          <a:latin typeface="Arial Narrow" panose="020B0606020202030204" pitchFamily="34" charset="0"/>
                          <a:cs typeface="Arial" panose="020B0604020202020204" pitchFamily="34" charset="0"/>
                        </a:rPr>
                        <a:t>Quillbot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Gooeyimages.ai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Invideo</a:t>
                      </a:r>
                      <a:r>
                        <a:rPr lang="en-GB" sz="2400" b="1" kern="100" dirty="0">
                          <a:solidFill>
                            <a:srgbClr val="002060"/>
                          </a:solidFill>
                          <a:effectLst/>
                          <a:latin typeface="Arial Narrow" panose="020B0606020202030204" pitchFamily="34" charset="0"/>
                          <a:cs typeface="Arial" panose="020B0604020202020204" pitchFamily="34" charset="0"/>
                        </a:rPr>
                        <a:t>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Semantic scholar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Wordvice.AI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379171618"/>
                  </a:ext>
                </a:extLst>
              </a:tr>
              <a:tr h="46660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Grammarly</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Dalle</a:t>
                      </a:r>
                      <a:r>
                        <a:rPr lang="en-GB" sz="2400" b="1" kern="100" dirty="0">
                          <a:solidFill>
                            <a:srgbClr val="002060"/>
                          </a:solidFill>
                          <a:effectLst/>
                          <a:latin typeface="Arial Narrow" panose="020B0606020202030204" pitchFamily="34" charset="0"/>
                          <a:cs typeface="Arial" panose="020B0604020202020204" pitchFamily="34" charset="0"/>
                        </a:rPr>
                        <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Flexclip</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Iris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Google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47621988"/>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Rytr</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Midjourney</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Animaker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Scite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Babylon</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545138024"/>
                  </a:ext>
                </a:extLst>
              </a:tr>
              <a:tr h="43382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Jasper</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Picsart</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Steve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Jenni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Microsoft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729002873"/>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Perplexity</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Craiyon</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Videoleap</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Evernote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Linguee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976994577"/>
                  </a:ext>
                </a:extLst>
              </a:tr>
            </a:tbl>
          </a:graphicData>
        </a:graphic>
      </p:graphicFrame>
    </p:spTree>
    <p:extLst>
      <p:ext uri="{BB962C8B-B14F-4D97-AF65-F5344CB8AC3E}">
        <p14:creationId xmlns:p14="http://schemas.microsoft.com/office/powerpoint/2010/main" val="1750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E19A2-5CD4-2F79-A336-03AF1AF7FB08}"/>
              </a:ext>
            </a:extLst>
          </p:cNvPr>
          <p:cNvSpPr>
            <a:spLocks noGrp="1"/>
          </p:cNvSpPr>
          <p:nvPr>
            <p:ph type="sldNum" sz="quarter" idx="12"/>
          </p:nvPr>
        </p:nvSpPr>
        <p:spPr/>
        <p:txBody>
          <a:bodyPr/>
          <a:lstStyle/>
          <a:p>
            <a:fld id="{10B37B4D-B1ED-498C-8838-3D6A4F27AD60}" type="slidenum">
              <a:rPr lang="en-GB" smtClean="0"/>
              <a:t>8</a:t>
            </a:fld>
            <a:endParaRPr lang="en-GB"/>
          </a:p>
        </p:txBody>
      </p:sp>
      <p:sp>
        <p:nvSpPr>
          <p:cNvPr id="3" name="TextBox 2">
            <a:extLst>
              <a:ext uri="{FF2B5EF4-FFF2-40B4-BE49-F238E27FC236}">
                <a16:creationId xmlns:a16="http://schemas.microsoft.com/office/drawing/2014/main" id="{6D4133F0-EF76-2BE6-20C2-D5A27DC803D1}"/>
              </a:ext>
            </a:extLst>
          </p:cNvPr>
          <p:cNvSpPr txBox="1"/>
          <p:nvPr/>
        </p:nvSpPr>
        <p:spPr>
          <a:xfrm>
            <a:off x="3691737" y="427441"/>
            <a:ext cx="6096000"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Microsoft Copilot</a:t>
            </a:r>
            <a:endParaRPr lang="en-GB" sz="3200" dirty="0"/>
          </a:p>
        </p:txBody>
      </p:sp>
      <p:sp>
        <p:nvSpPr>
          <p:cNvPr id="6" name="TextBox 5">
            <a:extLst>
              <a:ext uri="{FF2B5EF4-FFF2-40B4-BE49-F238E27FC236}">
                <a16:creationId xmlns:a16="http://schemas.microsoft.com/office/drawing/2014/main" id="{97253872-6193-0987-B0D5-69DE4FC52E0E}"/>
              </a:ext>
            </a:extLst>
          </p:cNvPr>
          <p:cNvSpPr txBox="1"/>
          <p:nvPr/>
        </p:nvSpPr>
        <p:spPr>
          <a:xfrm>
            <a:off x="698102" y="1381060"/>
            <a:ext cx="4935444" cy="3477875"/>
          </a:xfrm>
          <a:prstGeom prst="rect">
            <a:avLst/>
          </a:prstGeom>
          <a:noFill/>
        </p:spPr>
        <p:txBody>
          <a:bodyPr wrap="square">
            <a:spAutoFit/>
          </a:bodyPr>
          <a:lstStyle/>
          <a:p>
            <a:pPr marL="342900" indent="-342900">
              <a:buFont typeface="Arial" panose="020B0604020202020204" pitchFamily="34" charset="0"/>
              <a:buChar char="•"/>
            </a:pPr>
            <a:r>
              <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rPr>
              <a:t>A product of Microsoft Corporation – earlier called ‘Bing Chat’</a:t>
            </a:r>
          </a:p>
          <a:p>
            <a:pPr marL="342900" indent="-342900">
              <a:buFont typeface="Arial" panose="020B0604020202020204" pitchFamily="34" charset="0"/>
              <a:buChar char="•"/>
            </a:pPr>
            <a:r>
              <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rPr>
              <a:t>Allows you to search for specific information, generate text, summarises content  and create images based on text prompts</a:t>
            </a:r>
          </a:p>
          <a:p>
            <a:pPr marL="342900" indent="-342900">
              <a:buFont typeface="Arial" panose="020B0604020202020204" pitchFamily="34" charset="0"/>
              <a:buChar char="•"/>
            </a:pPr>
            <a:r>
              <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rPr>
              <a:t>Can write code in popular programming languages</a:t>
            </a:r>
          </a:p>
          <a:p>
            <a:pPr marL="342900" indent="-342900">
              <a:buFont typeface="Arial" panose="020B0604020202020204" pitchFamily="34" charset="0"/>
              <a:buChar char="•"/>
            </a:pPr>
            <a:r>
              <a:rPr lang="en-GB" sz="2200" dirty="0">
                <a:solidFill>
                  <a:srgbClr val="002060"/>
                </a:solidFill>
                <a:latin typeface="Tahoma" panose="020B0604030504040204" pitchFamily="34" charset="0"/>
                <a:ea typeface="Tahoma" panose="020B0604030504040204" pitchFamily="34" charset="0"/>
                <a:cs typeface="Tahoma" panose="020B0604030504040204" pitchFamily="34" charset="0"/>
              </a:rPr>
              <a:t>Integrates seamlessly with other Microsoft products</a:t>
            </a:r>
            <a:endParaRPr lang="en-GB" sz="2200" dirty="0">
              <a:solidFill>
                <a:srgbClr val="37415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E607DA4B-2B8A-2757-208E-B672EE0B4899}"/>
              </a:ext>
            </a:extLst>
          </p:cNvPr>
          <p:cNvPicPr>
            <a:picLocks noChangeAspect="1"/>
          </p:cNvPicPr>
          <p:nvPr/>
        </p:nvPicPr>
        <p:blipFill>
          <a:blip r:embed="rId2"/>
          <a:stretch>
            <a:fillRect/>
          </a:stretch>
        </p:blipFill>
        <p:spPr>
          <a:xfrm>
            <a:off x="5633546" y="1381059"/>
            <a:ext cx="6022426" cy="4928369"/>
          </a:xfrm>
          <a:prstGeom prst="rect">
            <a:avLst/>
          </a:prstGeom>
          <a:ln w="19050">
            <a:solidFill>
              <a:schemeClr val="accent1"/>
            </a:solidFill>
          </a:ln>
        </p:spPr>
      </p:pic>
      <p:sp>
        <p:nvSpPr>
          <p:cNvPr id="9" name="TextBox 8">
            <a:extLst>
              <a:ext uri="{FF2B5EF4-FFF2-40B4-BE49-F238E27FC236}">
                <a16:creationId xmlns:a16="http://schemas.microsoft.com/office/drawing/2014/main" id="{9560988B-F6A9-4EF0-DBAA-460D9F44808D}"/>
              </a:ext>
            </a:extLst>
          </p:cNvPr>
          <p:cNvSpPr txBox="1"/>
          <p:nvPr/>
        </p:nvSpPr>
        <p:spPr>
          <a:xfrm>
            <a:off x="5854263" y="1852813"/>
            <a:ext cx="2669628" cy="417422"/>
          </a:xfrm>
          <a:prstGeom prst="rect">
            <a:avLst/>
          </a:prstGeom>
          <a:noFill/>
          <a:ln w="38100">
            <a:solidFill>
              <a:srgbClr val="C00000"/>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2073503A-50CA-4D3B-EEFA-5E3E1D3F31F7}"/>
              </a:ext>
            </a:extLst>
          </p:cNvPr>
          <p:cNvSpPr txBox="1"/>
          <p:nvPr/>
        </p:nvSpPr>
        <p:spPr>
          <a:xfrm>
            <a:off x="5854263" y="6100716"/>
            <a:ext cx="3405350" cy="417423"/>
          </a:xfrm>
          <a:prstGeom prst="rect">
            <a:avLst/>
          </a:prstGeom>
          <a:noFill/>
          <a:ln w="38100">
            <a:solidFill>
              <a:srgbClr val="C00000"/>
            </a:solidFill>
          </a:ln>
        </p:spPr>
        <p:txBody>
          <a:bodyPr wrap="square" rtlCol="0">
            <a:spAutoFit/>
          </a:bodyPr>
          <a:lstStyle/>
          <a:p>
            <a:endParaRPr lang="en-GB" dirty="0"/>
          </a:p>
        </p:txBody>
      </p:sp>
    </p:spTree>
    <p:extLst>
      <p:ext uri="{BB962C8B-B14F-4D97-AF65-F5344CB8AC3E}">
        <p14:creationId xmlns:p14="http://schemas.microsoft.com/office/powerpoint/2010/main" val="39382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8376F7-DD16-4756-A8A7-11F8C0DCD3B3}"/>
              </a:ext>
            </a:extLst>
          </p:cNvPr>
          <p:cNvSpPr txBox="1"/>
          <p:nvPr/>
        </p:nvSpPr>
        <p:spPr>
          <a:xfrm>
            <a:off x="1465243" y="243780"/>
            <a:ext cx="10157552" cy="584775"/>
          </a:xfrm>
          <a:prstGeom prst="rect">
            <a:avLst/>
          </a:prstGeom>
          <a:noFill/>
        </p:spPr>
        <p:txBody>
          <a:bodyPr wrap="square">
            <a:spAutoFit/>
          </a:bodyPr>
          <a:lstStyle/>
          <a:p>
            <a:pPr fontAlgn="base"/>
            <a:r>
              <a:rPr lang="en-GB" sz="3200" b="1" dirty="0">
                <a:solidFill>
                  <a:srgbClr val="1358A9"/>
                </a:solidFill>
                <a:latin typeface="Arial" panose="020B0604020202020204" pitchFamily="34" charset="0"/>
                <a:cs typeface="Arial" panose="020B0604020202020204" pitchFamily="34" charset="0"/>
              </a:rPr>
              <a:t>What is ChatGPT and what are its characteristics?</a:t>
            </a:r>
          </a:p>
        </p:txBody>
      </p:sp>
      <p:sp>
        <p:nvSpPr>
          <p:cNvPr id="23" name="TextBox 22">
            <a:extLst>
              <a:ext uri="{FF2B5EF4-FFF2-40B4-BE49-F238E27FC236}">
                <a16:creationId xmlns:a16="http://schemas.microsoft.com/office/drawing/2014/main" id="{07474923-A143-437B-955F-0E3D29138866}"/>
              </a:ext>
            </a:extLst>
          </p:cNvPr>
          <p:cNvSpPr txBox="1"/>
          <p:nvPr/>
        </p:nvSpPr>
        <p:spPr>
          <a:xfrm>
            <a:off x="730156" y="1267068"/>
            <a:ext cx="5799867" cy="4708981"/>
          </a:xfrm>
          <a:prstGeom prst="rect">
            <a:avLst/>
          </a:prstGeom>
          <a:noFill/>
          <a:ln w="19050">
            <a:solidFill>
              <a:schemeClr val="accent1"/>
            </a:solidFill>
          </a:ln>
        </p:spPr>
        <p:txBody>
          <a:bodyPr wrap="square">
            <a:spAutoFit/>
          </a:bodyPr>
          <a:lstStyle/>
          <a:p>
            <a:r>
              <a:rPr lang="en-GB" sz="2400" b="1" i="0" dirty="0">
                <a:solidFill>
                  <a:srgbClr val="C00000"/>
                </a:solidFill>
                <a:effectLst/>
                <a:latin typeface="Arial Narrow" panose="020B0606020202030204" pitchFamily="34" charset="0"/>
                <a:ea typeface="Tahoma" panose="020B0604030504040204" pitchFamily="34" charset="0"/>
                <a:cs typeface="Tahoma" panose="020B0604030504040204" pitchFamily="34" charset="0"/>
              </a:rPr>
              <a:t>C</a:t>
            </a:r>
            <a:r>
              <a:rPr lang="en-GB" sz="2400" b="0" i="0" dirty="0">
                <a:solidFill>
                  <a:srgbClr val="374151"/>
                </a:solidFill>
                <a:effectLst/>
                <a:latin typeface="Arial Narrow" panose="020B0606020202030204" pitchFamily="34" charset="0"/>
                <a:ea typeface="Tahoma" panose="020B0604030504040204" pitchFamily="34" charset="0"/>
                <a:cs typeface="Tahoma" panose="020B0604030504040204" pitchFamily="34" charset="0"/>
              </a:rPr>
              <a:t>onversational  -</a:t>
            </a:r>
            <a:r>
              <a:rPr lang="en-GB" sz="2400" dirty="0">
                <a:solidFill>
                  <a:srgbClr val="002060"/>
                </a:solidFill>
                <a:latin typeface="Arial Narrow" panose="020B0606020202030204" pitchFamily="34" charset="0"/>
                <a:ea typeface="Tahoma" panose="020B0604030504040204" pitchFamily="34" charset="0"/>
                <a:cs typeface="Tahoma" panose="020B0604030504040204" pitchFamily="34" charset="0"/>
              </a:rPr>
              <a:t> human-like conversational text, understands context, answer questions (quick response time) and provides explanations.</a:t>
            </a:r>
            <a:r>
              <a:rPr lang="en-GB" sz="2400" b="0" i="0" dirty="0">
                <a:solidFill>
                  <a:srgbClr val="374151"/>
                </a:solidFill>
                <a:effectLst/>
                <a:latin typeface="Arial Narrow" panose="020B0606020202030204" pitchFamily="34" charset="0"/>
                <a:ea typeface="Tahoma" panose="020B0604030504040204" pitchFamily="34" charset="0"/>
                <a:cs typeface="Tahoma" panose="020B0604030504040204" pitchFamily="34" charset="0"/>
              </a:rPr>
              <a:t>    </a:t>
            </a:r>
          </a:p>
          <a:p>
            <a:endParaRPr lang="en-GB" sz="1200" dirty="0">
              <a:solidFill>
                <a:srgbClr val="374151"/>
              </a:solidFill>
              <a:latin typeface="Tahoma" panose="020B0604030504040204" pitchFamily="34" charset="0"/>
              <a:ea typeface="Tahoma" panose="020B0604030504040204" pitchFamily="34" charset="0"/>
              <a:cs typeface="Tahoma" panose="020B0604030504040204" pitchFamily="34" charset="0"/>
            </a:endParaRPr>
          </a:p>
          <a:p>
            <a:r>
              <a:rPr lang="en-GB" sz="2400" b="1" dirty="0">
                <a:solidFill>
                  <a:srgbClr val="C00000"/>
                </a:solidFill>
                <a:latin typeface="Arial Narrow" panose="020B0606020202030204" pitchFamily="34" charset="0"/>
                <a:ea typeface="Tahoma" panose="020B0604030504040204" pitchFamily="34" charset="0"/>
                <a:cs typeface="Tahoma" panose="020B0604030504040204" pitchFamily="34" charset="0"/>
              </a:rPr>
              <a:t>G</a:t>
            </a:r>
            <a:r>
              <a:rPr lang="en-GB" sz="2400" dirty="0">
                <a:solidFill>
                  <a:srgbClr val="002060"/>
                </a:solidFill>
                <a:latin typeface="Arial Narrow" panose="020B0606020202030204" pitchFamily="34" charset="0"/>
                <a:ea typeface="Tahoma" panose="020B0604030504040204" pitchFamily="34" charset="0"/>
                <a:cs typeface="Tahoma" panose="020B0604030504040204" pitchFamily="34" charset="0"/>
              </a:rPr>
              <a:t>enerative - new and original content , creation and innovation is the key</a:t>
            </a:r>
          </a:p>
          <a:p>
            <a:endParaRPr lang="en-GB" sz="1200" dirty="0">
              <a:solidFill>
                <a:srgbClr val="374151"/>
              </a:solidFill>
              <a:latin typeface="Tahoma" panose="020B0604030504040204" pitchFamily="34" charset="0"/>
              <a:ea typeface="Tahoma" panose="020B0604030504040204" pitchFamily="34" charset="0"/>
              <a:cs typeface="Tahoma" panose="020B0604030504040204" pitchFamily="34" charset="0"/>
            </a:endParaRPr>
          </a:p>
          <a:p>
            <a:r>
              <a:rPr lang="en-GB" sz="2400" b="1" dirty="0">
                <a:solidFill>
                  <a:srgbClr val="C00000"/>
                </a:solidFill>
                <a:latin typeface="Arial Narrow" panose="020B0606020202030204" pitchFamily="34" charset="0"/>
                <a:ea typeface="Tahoma" panose="020B0604030504040204" pitchFamily="34" charset="0"/>
                <a:cs typeface="Tahoma" panose="020B0604030504040204" pitchFamily="34" charset="0"/>
              </a:rPr>
              <a:t>P</a:t>
            </a:r>
            <a:r>
              <a:rPr lang="en-GB" sz="2400" b="0" i="0" dirty="0">
                <a:solidFill>
                  <a:srgbClr val="374151"/>
                </a:solidFill>
                <a:effectLst/>
                <a:latin typeface="Arial Narrow" panose="020B0606020202030204" pitchFamily="34" charset="0"/>
                <a:ea typeface="Tahoma" panose="020B0604030504040204" pitchFamily="34" charset="0"/>
                <a:cs typeface="Tahoma" panose="020B0604030504040204" pitchFamily="34" charset="0"/>
              </a:rPr>
              <a:t>re-trained - </a:t>
            </a:r>
            <a:r>
              <a:rPr lang="en-GB" sz="2400" dirty="0">
                <a:solidFill>
                  <a:srgbClr val="002060"/>
                </a:solidFill>
                <a:latin typeface="Arial Narrow" panose="020B0606020202030204" pitchFamily="34" charset="0"/>
                <a:ea typeface="Tahoma" panose="020B0604030504040204" pitchFamily="34" charset="0"/>
                <a:cs typeface="Tahoma" panose="020B0604030504040204" pitchFamily="34" charset="0"/>
              </a:rPr>
              <a:t>Exposed to huge data from the internet to learn grammar, language structure (80 languages) and various patterns</a:t>
            </a:r>
            <a:r>
              <a:rPr lang="en-GB" sz="2400" b="0" i="0" dirty="0">
                <a:solidFill>
                  <a:srgbClr val="374151"/>
                </a:solidFill>
                <a:effectLst/>
                <a:latin typeface="Arial Narrow" panose="020B0606020202030204" pitchFamily="34" charset="0"/>
                <a:ea typeface="Tahoma" panose="020B0604030504040204" pitchFamily="34" charset="0"/>
                <a:cs typeface="Tahoma" panose="020B0604030504040204" pitchFamily="34" charset="0"/>
              </a:rPr>
              <a:t>        </a:t>
            </a:r>
          </a:p>
          <a:p>
            <a:endParaRPr lang="en-GB" sz="1200" dirty="0">
              <a:solidFill>
                <a:srgbClr val="374151"/>
              </a:solidFill>
              <a:latin typeface="Tahoma" panose="020B0604030504040204" pitchFamily="34" charset="0"/>
              <a:ea typeface="Tahoma" panose="020B0604030504040204" pitchFamily="34" charset="0"/>
              <a:cs typeface="Tahoma" panose="020B0604030504040204" pitchFamily="34" charset="0"/>
            </a:endParaRPr>
          </a:p>
          <a:p>
            <a:r>
              <a:rPr lang="en-GB" sz="2400" b="1" dirty="0">
                <a:solidFill>
                  <a:srgbClr val="C00000"/>
                </a:solidFill>
                <a:latin typeface="Arial Narrow" panose="020B0606020202030204" pitchFamily="34" charset="0"/>
                <a:ea typeface="Tahoma" panose="020B0604030504040204" pitchFamily="34" charset="0"/>
                <a:cs typeface="Tahoma" panose="020B0604030504040204" pitchFamily="34" charset="0"/>
              </a:rPr>
              <a:t>T</a:t>
            </a:r>
            <a:r>
              <a:rPr lang="en-GB" sz="2400" b="0" i="0" dirty="0">
                <a:solidFill>
                  <a:srgbClr val="374151"/>
                </a:solidFill>
                <a:effectLst/>
                <a:latin typeface="Arial Narrow" panose="020B0606020202030204" pitchFamily="34" charset="0"/>
                <a:ea typeface="Tahoma" panose="020B0604030504040204" pitchFamily="34" charset="0"/>
                <a:cs typeface="Tahoma" panose="020B0604030504040204" pitchFamily="34" charset="0"/>
              </a:rPr>
              <a:t>ransformer - </a:t>
            </a:r>
            <a:r>
              <a:rPr lang="en-GB" sz="2400" dirty="0">
                <a:solidFill>
                  <a:srgbClr val="002060"/>
                </a:solidFill>
                <a:latin typeface="Arial Narrow" panose="020B0606020202030204" pitchFamily="34" charset="0"/>
                <a:ea typeface="Tahoma" panose="020B0604030504040204" pitchFamily="34" charset="0"/>
                <a:cs typeface="Tahoma" panose="020B0604030504040204" pitchFamily="34" charset="0"/>
              </a:rPr>
              <a:t>captures more context, learns, adapts and improves performance on natural language processing (NLP) tasks. </a:t>
            </a:r>
            <a:endParaRPr lang="en-GB" sz="2400" b="0" i="0" dirty="0">
              <a:solidFill>
                <a:srgbClr val="37415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F3359EF4-8AB9-7E7E-B98C-383A5A1DE3D9}"/>
              </a:ext>
            </a:extLst>
          </p:cNvPr>
          <p:cNvPicPr>
            <a:picLocks noChangeAspect="1"/>
          </p:cNvPicPr>
          <p:nvPr/>
        </p:nvPicPr>
        <p:blipFill>
          <a:blip r:embed="rId2"/>
          <a:stretch>
            <a:fillRect/>
          </a:stretch>
        </p:blipFill>
        <p:spPr>
          <a:xfrm>
            <a:off x="6957773" y="1608912"/>
            <a:ext cx="4504071" cy="2475408"/>
          </a:xfrm>
          <a:prstGeom prst="rect">
            <a:avLst/>
          </a:prstGeom>
          <a:ln w="22225">
            <a:solidFill>
              <a:schemeClr val="accent1"/>
            </a:solidFill>
          </a:ln>
        </p:spPr>
      </p:pic>
      <p:sp>
        <p:nvSpPr>
          <p:cNvPr id="4" name="TextBox 3">
            <a:extLst>
              <a:ext uri="{FF2B5EF4-FFF2-40B4-BE49-F238E27FC236}">
                <a16:creationId xmlns:a16="http://schemas.microsoft.com/office/drawing/2014/main" id="{0C8A52A3-D32D-327A-AE9D-D7E88EFFE665}"/>
              </a:ext>
            </a:extLst>
          </p:cNvPr>
          <p:cNvSpPr txBox="1"/>
          <p:nvPr/>
        </p:nvSpPr>
        <p:spPr>
          <a:xfrm>
            <a:off x="7443682" y="4084320"/>
            <a:ext cx="3782670" cy="523220"/>
          </a:xfrm>
          <a:prstGeom prst="rect">
            <a:avLst/>
          </a:prstGeom>
          <a:noFill/>
        </p:spPr>
        <p:txBody>
          <a:bodyPr wrap="square">
            <a:spAutoFit/>
          </a:bodyPr>
          <a:lstStyle/>
          <a:p>
            <a:r>
              <a:rPr lang="en-GB" sz="1400" dirty="0">
                <a:hlinkClick r:id="rId3"/>
              </a:rPr>
              <a:t>https://www.spiceworks.com/tech/artificial-intelligence/articles/what-is-chatgpt/</a:t>
            </a:r>
            <a:endParaRPr lang="en-GB" sz="1400" dirty="0"/>
          </a:p>
        </p:txBody>
      </p:sp>
      <p:sp>
        <p:nvSpPr>
          <p:cNvPr id="18" name="TextBox 17">
            <a:extLst>
              <a:ext uri="{FF2B5EF4-FFF2-40B4-BE49-F238E27FC236}">
                <a16:creationId xmlns:a16="http://schemas.microsoft.com/office/drawing/2014/main" id="{AF721892-13D9-9D9E-1258-F1E305D6D697}"/>
              </a:ext>
            </a:extLst>
          </p:cNvPr>
          <p:cNvSpPr txBox="1"/>
          <p:nvPr/>
        </p:nvSpPr>
        <p:spPr>
          <a:xfrm>
            <a:off x="7135177" y="5386380"/>
            <a:ext cx="4003040" cy="369332"/>
          </a:xfrm>
          <a:prstGeom prst="rect">
            <a:avLst/>
          </a:prstGeom>
          <a:noFill/>
          <a:ln w="31750">
            <a:solidFill>
              <a:schemeClr val="accent1"/>
            </a:solidFill>
          </a:ln>
        </p:spPr>
        <p:txBody>
          <a:bodyPr wrap="square" rtlCol="0">
            <a:spAutoFit/>
          </a:bodyPr>
          <a:lstStyle/>
          <a:p>
            <a:pPr algn="ctr"/>
            <a:r>
              <a:rPr lang="en-GB" b="1" dirty="0">
                <a:solidFill>
                  <a:srgbClr val="002060"/>
                </a:solidFill>
                <a:latin typeface="Arial" panose="020B0604020202020204" pitchFamily="34" charset="0"/>
                <a:cs typeface="Arial" panose="020B0604020202020204" pitchFamily="34" charset="0"/>
              </a:rPr>
              <a:t>Personalised experience</a:t>
            </a:r>
          </a:p>
        </p:txBody>
      </p:sp>
    </p:spTree>
    <p:extLst>
      <p:ext uri="{BB962C8B-B14F-4D97-AF65-F5344CB8AC3E}">
        <p14:creationId xmlns:p14="http://schemas.microsoft.com/office/powerpoint/2010/main" val="136509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4" grpId="0"/>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4494</TotalTime>
  <Words>3140</Words>
  <Application>Microsoft Office PowerPoint</Application>
  <PresentationFormat>Widescreen</PresentationFormat>
  <Paragraphs>364</Paragraphs>
  <Slides>39</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39</vt:i4>
      </vt:variant>
    </vt:vector>
  </HeadingPairs>
  <TitlesOfParts>
    <vt:vector size="56" baseType="lpstr">
      <vt:lpstr>Amasis MT Pro Black</vt:lpstr>
      <vt:lpstr>-apple-system</vt:lpstr>
      <vt:lpstr>Aptos</vt:lpstr>
      <vt:lpstr>Aptos Black</vt:lpstr>
      <vt:lpstr>Aptos Display</vt:lpstr>
      <vt:lpstr>Arial</vt:lpstr>
      <vt:lpstr>Arial Narrow</vt:lpstr>
      <vt:lpstr>Avenir Next LT Pro</vt:lpstr>
      <vt:lpstr>Calibri</vt:lpstr>
      <vt:lpstr>Calibri Light</vt:lpstr>
      <vt:lpstr>Cambria</vt:lpstr>
      <vt:lpstr>inherit</vt:lpstr>
      <vt:lpstr>Inter</vt:lpstr>
      <vt:lpstr>Roboto</vt:lpstr>
      <vt:lpstr>Tahoma</vt:lpstr>
      <vt:lpstr>Wingdings</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WHICH ONE OF THESE IS THE REAL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Janice Fernandes</dc:creator>
  <cp:lastModifiedBy>Janice Fernandes</cp:lastModifiedBy>
  <cp:revision>1</cp:revision>
  <dcterms:created xsi:type="dcterms:W3CDTF">2024-08-27T10:23:09Z</dcterms:created>
  <dcterms:modified xsi:type="dcterms:W3CDTF">2024-09-05T10:31:46Z</dcterms:modified>
</cp:coreProperties>
</file>