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320" r:id="rId2"/>
    <p:sldId id="260" r:id="rId3"/>
    <p:sldId id="308" r:id="rId4"/>
    <p:sldId id="313" r:id="rId5"/>
    <p:sldId id="309" r:id="rId6"/>
    <p:sldId id="267" r:id="rId7"/>
    <p:sldId id="316" r:id="rId8"/>
    <p:sldId id="270" r:id="rId9"/>
    <p:sldId id="317" r:id="rId10"/>
    <p:sldId id="318" r:id="rId11"/>
    <p:sldId id="319" r:id="rId12"/>
    <p:sldId id="312"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28EB"/>
    <a:srgbClr val="F4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BD61E-F0D3-AD49-A640-2BBA6FEB8CA4}" v="1" dt="2019-07-11T09:11:44.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88142"/>
  </p:normalViewPr>
  <p:slideViewPr>
    <p:cSldViewPr snapToGrid="0" snapToObjects="1">
      <p:cViewPr varScale="1">
        <p:scale>
          <a:sx n="66" d="100"/>
          <a:sy n="66"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ogo Casanova" userId="1fb16162-6dab-40e8-9722-875d1673b8c5" providerId="ADAL" clId="{90BBD61E-F0D3-AD49-A640-2BBA6FEB8CA4}"/>
    <pc:docChg chg="modSld">
      <pc:chgData name="Diogo Casanova" userId="1fb16162-6dab-40e8-9722-875d1673b8c5" providerId="ADAL" clId="{90BBD61E-F0D3-AD49-A640-2BBA6FEB8CA4}" dt="2019-07-11T09:12:00.485" v="31" actId="1076"/>
      <pc:docMkLst>
        <pc:docMk/>
      </pc:docMkLst>
      <pc:sldChg chg="addSp modSp">
        <pc:chgData name="Diogo Casanova" userId="1fb16162-6dab-40e8-9722-875d1673b8c5" providerId="ADAL" clId="{90BBD61E-F0D3-AD49-A640-2BBA6FEB8CA4}" dt="2019-07-11T09:12:00.485" v="31" actId="1076"/>
        <pc:sldMkLst>
          <pc:docMk/>
          <pc:sldMk cId="3303036380" sldId="312"/>
        </pc:sldMkLst>
        <pc:spChg chg="mod">
          <ac:chgData name="Diogo Casanova" userId="1fb16162-6dab-40e8-9722-875d1673b8c5" providerId="ADAL" clId="{90BBD61E-F0D3-AD49-A640-2BBA6FEB8CA4}" dt="2019-07-11T09:11:16.157" v="1" actId="1038"/>
          <ac:spMkLst>
            <pc:docMk/>
            <pc:sldMk cId="3303036380" sldId="312"/>
            <ac:spMk id="6" creationId="{A2C909FD-D506-C046-A716-D797A2EB5917}"/>
          </ac:spMkLst>
        </pc:spChg>
        <pc:spChg chg="mod">
          <ac:chgData name="Diogo Casanova" userId="1fb16162-6dab-40e8-9722-875d1673b8c5" providerId="ADAL" clId="{90BBD61E-F0D3-AD49-A640-2BBA6FEB8CA4}" dt="2019-07-11T09:11:22.807" v="8" actId="20577"/>
          <ac:spMkLst>
            <pc:docMk/>
            <pc:sldMk cId="3303036380" sldId="312"/>
            <ac:spMk id="10" creationId="{83DEC19A-1DCC-3F48-A005-949AC2923150}"/>
          </ac:spMkLst>
        </pc:spChg>
        <pc:spChg chg="mod">
          <ac:chgData name="Diogo Casanova" userId="1fb16162-6dab-40e8-9722-875d1673b8c5" providerId="ADAL" clId="{90BBD61E-F0D3-AD49-A640-2BBA6FEB8CA4}" dt="2019-07-11T09:11:27.157" v="15" actId="20577"/>
          <ac:spMkLst>
            <pc:docMk/>
            <pc:sldMk cId="3303036380" sldId="312"/>
            <ac:spMk id="11" creationId="{1239F30B-E733-CE40-A85A-C1880C1042E4}"/>
          </ac:spMkLst>
        </pc:spChg>
        <pc:spChg chg="add mod">
          <ac:chgData name="Diogo Casanova" userId="1fb16162-6dab-40e8-9722-875d1673b8c5" providerId="ADAL" clId="{90BBD61E-F0D3-AD49-A640-2BBA6FEB8CA4}" dt="2019-07-11T09:12:00.485" v="31" actId="1076"/>
          <ac:spMkLst>
            <pc:docMk/>
            <pc:sldMk cId="3303036380" sldId="312"/>
            <ac:spMk id="13" creationId="{5ACAC309-57AB-8348-9036-49F56D4FB49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D94C2-E949-4A75-941E-A01F6FBADD35}" type="doc">
      <dgm:prSet loTypeId="urn:microsoft.com/office/officeart/2016/7/layout/LinearBlockProcessNumbered" loCatId="process" qsTypeId="urn:microsoft.com/office/officeart/2005/8/quickstyle/simple4" qsCatId="simple" csTypeId="urn:microsoft.com/office/officeart/2005/8/colors/colorful5" csCatId="colorful" phldr="1"/>
      <dgm:spPr/>
      <dgm:t>
        <a:bodyPr/>
        <a:lstStyle/>
        <a:p>
          <a:endParaRPr lang="en-US"/>
        </a:p>
      </dgm:t>
    </dgm:pt>
    <dgm:pt modelId="{C5538CB4-CBA0-4A7E-A8CF-6377F270DB60}">
      <dgm:prSet custT="1"/>
      <dgm:spPr/>
      <dgm:t>
        <a:bodyPr/>
        <a:lstStyle/>
        <a:p>
          <a:r>
            <a:rPr lang="en-US" sz="1600" dirty="0"/>
            <a:t>Ambience (color, temperature, light, acoustics)</a:t>
          </a:r>
        </a:p>
      </dgm:t>
    </dgm:pt>
    <dgm:pt modelId="{0F9629D0-E38C-4999-8252-C39FBA07DC9C}" type="parTrans" cxnId="{46CE0385-5187-40FF-882F-2FEDED1B349D}">
      <dgm:prSet/>
      <dgm:spPr/>
      <dgm:t>
        <a:bodyPr/>
        <a:lstStyle/>
        <a:p>
          <a:endParaRPr lang="en-US"/>
        </a:p>
      </dgm:t>
    </dgm:pt>
    <dgm:pt modelId="{AC0C7002-BF37-48E6-8272-620C43203AB7}" type="sibTrans" cxnId="{46CE0385-5187-40FF-882F-2FEDED1B349D}">
      <dgm:prSet phldrT="01" phldr="0"/>
      <dgm:spPr/>
      <dgm:t>
        <a:bodyPr/>
        <a:lstStyle/>
        <a:p>
          <a:r>
            <a:rPr lang="en-US"/>
            <a:t>01</a:t>
          </a:r>
        </a:p>
      </dgm:t>
    </dgm:pt>
    <dgm:pt modelId="{E7DEA2AF-3625-47D1-AE4C-9AC2DAA4F5D6}">
      <dgm:prSet custT="1"/>
      <dgm:spPr/>
      <dgm:t>
        <a:bodyPr/>
        <a:lstStyle/>
        <a:p>
          <a:r>
            <a:rPr lang="en-US" sz="1600" dirty="0"/>
            <a:t>Furniture (tables, podium, chairs, whiteboards)</a:t>
          </a:r>
        </a:p>
      </dgm:t>
    </dgm:pt>
    <dgm:pt modelId="{BCAE1782-140F-4123-B329-1CFF3549818B}" type="parTrans" cxnId="{59BC6D71-D77F-4EAC-B298-C76CBA73AD29}">
      <dgm:prSet/>
      <dgm:spPr/>
      <dgm:t>
        <a:bodyPr/>
        <a:lstStyle/>
        <a:p>
          <a:endParaRPr lang="en-US"/>
        </a:p>
      </dgm:t>
    </dgm:pt>
    <dgm:pt modelId="{E6A70A57-F5DE-4C70-8C42-D81BCE3E3BE6}" type="sibTrans" cxnId="{59BC6D71-D77F-4EAC-B298-C76CBA73AD29}">
      <dgm:prSet phldrT="02" phldr="0"/>
      <dgm:spPr/>
      <dgm:t>
        <a:bodyPr/>
        <a:lstStyle/>
        <a:p>
          <a:r>
            <a:rPr lang="en-US"/>
            <a:t>02</a:t>
          </a:r>
        </a:p>
      </dgm:t>
    </dgm:pt>
    <dgm:pt modelId="{07B78840-71E5-4252-99D5-87A33A4A508A}">
      <dgm:prSet custT="1"/>
      <dgm:spPr/>
      <dgm:t>
        <a:bodyPr/>
        <a:lstStyle/>
        <a:p>
          <a:r>
            <a:rPr lang="en-US" sz="1600" dirty="0"/>
            <a:t>Layout and space (small or large, square, rounded, cabaret-style, row-by-row, horseshoe, debate, flexible?) </a:t>
          </a:r>
        </a:p>
      </dgm:t>
    </dgm:pt>
    <dgm:pt modelId="{AF6E231B-43D8-4D26-B464-0D1768D3EB7C}" type="parTrans" cxnId="{9790AD63-7230-441D-BF10-2A90DF40DFBB}">
      <dgm:prSet/>
      <dgm:spPr/>
      <dgm:t>
        <a:bodyPr/>
        <a:lstStyle/>
        <a:p>
          <a:endParaRPr lang="en-US"/>
        </a:p>
      </dgm:t>
    </dgm:pt>
    <dgm:pt modelId="{2F1E172E-45EE-42D0-99F6-25393E44337F}" type="sibTrans" cxnId="{9790AD63-7230-441D-BF10-2A90DF40DFBB}">
      <dgm:prSet phldrT="03" phldr="0"/>
      <dgm:spPr/>
      <dgm:t>
        <a:bodyPr/>
        <a:lstStyle/>
        <a:p>
          <a:r>
            <a:rPr lang="en-US"/>
            <a:t>03</a:t>
          </a:r>
        </a:p>
      </dgm:t>
    </dgm:pt>
    <dgm:pt modelId="{556F1A03-ECF5-421B-ABC4-EFF8F1763644}">
      <dgm:prSet custT="1"/>
      <dgm:spPr/>
      <dgm:t>
        <a:bodyPr/>
        <a:lstStyle/>
        <a:p>
          <a:r>
            <a:rPr lang="en-US" sz="1600" dirty="0"/>
            <a:t>Technology (tangible technology, projecting screens, </a:t>
          </a:r>
        </a:p>
      </dgm:t>
    </dgm:pt>
    <dgm:pt modelId="{97030176-93E6-438A-88D9-2A6A9FF0492A}" type="parTrans" cxnId="{C5A287A0-B397-4CF9-A168-119E6EE0207C}">
      <dgm:prSet/>
      <dgm:spPr/>
      <dgm:t>
        <a:bodyPr/>
        <a:lstStyle/>
        <a:p>
          <a:endParaRPr lang="en-US"/>
        </a:p>
      </dgm:t>
    </dgm:pt>
    <dgm:pt modelId="{BA8312E3-BA5E-4723-A7DA-8F230B5B9A39}" type="sibTrans" cxnId="{C5A287A0-B397-4CF9-A168-119E6EE0207C}">
      <dgm:prSet phldrT="04" phldr="0"/>
      <dgm:spPr/>
      <dgm:t>
        <a:bodyPr/>
        <a:lstStyle/>
        <a:p>
          <a:r>
            <a:rPr lang="en-US"/>
            <a:t>04</a:t>
          </a:r>
        </a:p>
      </dgm:t>
    </dgm:pt>
    <dgm:pt modelId="{30EB7698-1974-4F59-80B8-CE7B3AF3E90D}">
      <dgm:prSet custT="1"/>
      <dgm:spPr/>
      <dgm:t>
        <a:bodyPr/>
        <a:lstStyle/>
        <a:p>
          <a:r>
            <a:rPr lang="en-US" sz="1600" dirty="0"/>
            <a:t>Agency </a:t>
          </a:r>
        </a:p>
      </dgm:t>
    </dgm:pt>
    <dgm:pt modelId="{1C47F9B0-C8B4-4D34-B7EF-88DDFAD335F9}" type="parTrans" cxnId="{94746461-4CFC-4A7E-BE45-F0A5CB37E33A}">
      <dgm:prSet/>
      <dgm:spPr/>
      <dgm:t>
        <a:bodyPr/>
        <a:lstStyle/>
        <a:p>
          <a:endParaRPr lang="en-US"/>
        </a:p>
      </dgm:t>
    </dgm:pt>
    <dgm:pt modelId="{0DD959AA-8E6E-4C5E-9454-48394A3C74A0}" type="sibTrans" cxnId="{94746461-4CFC-4A7E-BE45-F0A5CB37E33A}">
      <dgm:prSet phldrT="05" phldr="0"/>
      <dgm:spPr/>
      <dgm:t>
        <a:bodyPr/>
        <a:lstStyle/>
        <a:p>
          <a:r>
            <a:rPr lang="en-US"/>
            <a:t>05</a:t>
          </a:r>
        </a:p>
      </dgm:t>
    </dgm:pt>
    <dgm:pt modelId="{095D34AF-20DD-BD41-B4B2-539B74C467B5}" type="pres">
      <dgm:prSet presAssocID="{783D94C2-E949-4A75-941E-A01F6FBADD35}" presName="Name0" presStyleCnt="0">
        <dgm:presLayoutVars>
          <dgm:animLvl val="lvl"/>
          <dgm:resizeHandles val="exact"/>
        </dgm:presLayoutVars>
      </dgm:prSet>
      <dgm:spPr/>
      <dgm:t>
        <a:bodyPr/>
        <a:lstStyle/>
        <a:p>
          <a:endParaRPr lang="en-GB"/>
        </a:p>
      </dgm:t>
    </dgm:pt>
    <dgm:pt modelId="{830294E4-25C4-CA49-879A-DBA57B87D17D}" type="pres">
      <dgm:prSet presAssocID="{C5538CB4-CBA0-4A7E-A8CF-6377F270DB60}" presName="compositeNode" presStyleCnt="0">
        <dgm:presLayoutVars>
          <dgm:bulletEnabled val="1"/>
        </dgm:presLayoutVars>
      </dgm:prSet>
      <dgm:spPr/>
    </dgm:pt>
    <dgm:pt modelId="{EF84827E-CD42-E744-9657-5C503A725BAA}" type="pres">
      <dgm:prSet presAssocID="{C5538CB4-CBA0-4A7E-A8CF-6377F270DB60}" presName="bgRect" presStyleLbl="alignNode1" presStyleIdx="0" presStyleCnt="5"/>
      <dgm:spPr/>
      <dgm:t>
        <a:bodyPr/>
        <a:lstStyle/>
        <a:p>
          <a:endParaRPr lang="en-GB"/>
        </a:p>
      </dgm:t>
    </dgm:pt>
    <dgm:pt modelId="{49827FE5-642D-5E43-A0F6-24EDEB1F9515}" type="pres">
      <dgm:prSet presAssocID="{AC0C7002-BF37-48E6-8272-620C43203AB7}" presName="sibTransNodeRect" presStyleLbl="alignNode1" presStyleIdx="0" presStyleCnt="5">
        <dgm:presLayoutVars>
          <dgm:chMax val="0"/>
          <dgm:bulletEnabled val="1"/>
        </dgm:presLayoutVars>
      </dgm:prSet>
      <dgm:spPr/>
      <dgm:t>
        <a:bodyPr/>
        <a:lstStyle/>
        <a:p>
          <a:endParaRPr lang="en-GB"/>
        </a:p>
      </dgm:t>
    </dgm:pt>
    <dgm:pt modelId="{CE770E34-84DD-8942-ABD7-B304D00FAC89}" type="pres">
      <dgm:prSet presAssocID="{C5538CB4-CBA0-4A7E-A8CF-6377F270DB60}" presName="nodeRect" presStyleLbl="alignNode1" presStyleIdx="0" presStyleCnt="5">
        <dgm:presLayoutVars>
          <dgm:bulletEnabled val="1"/>
        </dgm:presLayoutVars>
      </dgm:prSet>
      <dgm:spPr/>
      <dgm:t>
        <a:bodyPr/>
        <a:lstStyle/>
        <a:p>
          <a:endParaRPr lang="en-GB"/>
        </a:p>
      </dgm:t>
    </dgm:pt>
    <dgm:pt modelId="{0C8D912D-F406-FA45-9556-14DD86ABB03A}" type="pres">
      <dgm:prSet presAssocID="{AC0C7002-BF37-48E6-8272-620C43203AB7}" presName="sibTrans" presStyleCnt="0"/>
      <dgm:spPr/>
    </dgm:pt>
    <dgm:pt modelId="{071251E2-166F-C640-B06A-35AFDE6E2D56}" type="pres">
      <dgm:prSet presAssocID="{E7DEA2AF-3625-47D1-AE4C-9AC2DAA4F5D6}" presName="compositeNode" presStyleCnt="0">
        <dgm:presLayoutVars>
          <dgm:bulletEnabled val="1"/>
        </dgm:presLayoutVars>
      </dgm:prSet>
      <dgm:spPr/>
    </dgm:pt>
    <dgm:pt modelId="{B960C48C-5C35-284B-9B0A-30A4A1173FD7}" type="pres">
      <dgm:prSet presAssocID="{E7DEA2AF-3625-47D1-AE4C-9AC2DAA4F5D6}" presName="bgRect" presStyleLbl="alignNode1" presStyleIdx="1" presStyleCnt="5"/>
      <dgm:spPr/>
      <dgm:t>
        <a:bodyPr/>
        <a:lstStyle/>
        <a:p>
          <a:endParaRPr lang="en-GB"/>
        </a:p>
      </dgm:t>
    </dgm:pt>
    <dgm:pt modelId="{7D2FB2BF-90E5-D54A-BB77-B7F88419DC31}" type="pres">
      <dgm:prSet presAssocID="{E6A70A57-F5DE-4C70-8C42-D81BCE3E3BE6}" presName="sibTransNodeRect" presStyleLbl="alignNode1" presStyleIdx="1" presStyleCnt="5">
        <dgm:presLayoutVars>
          <dgm:chMax val="0"/>
          <dgm:bulletEnabled val="1"/>
        </dgm:presLayoutVars>
      </dgm:prSet>
      <dgm:spPr/>
      <dgm:t>
        <a:bodyPr/>
        <a:lstStyle/>
        <a:p>
          <a:endParaRPr lang="en-GB"/>
        </a:p>
      </dgm:t>
    </dgm:pt>
    <dgm:pt modelId="{D47A850D-4856-CE4B-A417-7E6945705DD8}" type="pres">
      <dgm:prSet presAssocID="{E7DEA2AF-3625-47D1-AE4C-9AC2DAA4F5D6}" presName="nodeRect" presStyleLbl="alignNode1" presStyleIdx="1" presStyleCnt="5">
        <dgm:presLayoutVars>
          <dgm:bulletEnabled val="1"/>
        </dgm:presLayoutVars>
      </dgm:prSet>
      <dgm:spPr/>
      <dgm:t>
        <a:bodyPr/>
        <a:lstStyle/>
        <a:p>
          <a:endParaRPr lang="en-GB"/>
        </a:p>
      </dgm:t>
    </dgm:pt>
    <dgm:pt modelId="{6997E316-BE9A-9B4F-BEDD-EB14DF5A0D1E}" type="pres">
      <dgm:prSet presAssocID="{E6A70A57-F5DE-4C70-8C42-D81BCE3E3BE6}" presName="sibTrans" presStyleCnt="0"/>
      <dgm:spPr/>
    </dgm:pt>
    <dgm:pt modelId="{117F54FF-139C-EE4E-AB1C-FEA8BFE0F52B}" type="pres">
      <dgm:prSet presAssocID="{07B78840-71E5-4252-99D5-87A33A4A508A}" presName="compositeNode" presStyleCnt="0">
        <dgm:presLayoutVars>
          <dgm:bulletEnabled val="1"/>
        </dgm:presLayoutVars>
      </dgm:prSet>
      <dgm:spPr/>
    </dgm:pt>
    <dgm:pt modelId="{B3C18B19-149D-9240-889D-68FD9C94B705}" type="pres">
      <dgm:prSet presAssocID="{07B78840-71E5-4252-99D5-87A33A4A508A}" presName="bgRect" presStyleLbl="alignNode1" presStyleIdx="2" presStyleCnt="5" custScaleX="142820"/>
      <dgm:spPr/>
      <dgm:t>
        <a:bodyPr/>
        <a:lstStyle/>
        <a:p>
          <a:endParaRPr lang="en-GB"/>
        </a:p>
      </dgm:t>
    </dgm:pt>
    <dgm:pt modelId="{AF2EDA37-D640-674D-8AE2-A9F053E17B34}" type="pres">
      <dgm:prSet presAssocID="{2F1E172E-45EE-42D0-99F6-25393E44337F}" presName="sibTransNodeRect" presStyleLbl="alignNode1" presStyleIdx="2" presStyleCnt="5">
        <dgm:presLayoutVars>
          <dgm:chMax val="0"/>
          <dgm:bulletEnabled val="1"/>
        </dgm:presLayoutVars>
      </dgm:prSet>
      <dgm:spPr/>
      <dgm:t>
        <a:bodyPr/>
        <a:lstStyle/>
        <a:p>
          <a:endParaRPr lang="en-GB"/>
        </a:p>
      </dgm:t>
    </dgm:pt>
    <dgm:pt modelId="{BC872074-4F56-E440-AABD-7BDC35E809C7}" type="pres">
      <dgm:prSet presAssocID="{07B78840-71E5-4252-99D5-87A33A4A508A}" presName="nodeRect" presStyleLbl="alignNode1" presStyleIdx="2" presStyleCnt="5">
        <dgm:presLayoutVars>
          <dgm:bulletEnabled val="1"/>
        </dgm:presLayoutVars>
      </dgm:prSet>
      <dgm:spPr/>
      <dgm:t>
        <a:bodyPr/>
        <a:lstStyle/>
        <a:p>
          <a:endParaRPr lang="en-GB"/>
        </a:p>
      </dgm:t>
    </dgm:pt>
    <dgm:pt modelId="{0B20D8E4-4FB4-0447-80A4-BAB03436319D}" type="pres">
      <dgm:prSet presAssocID="{2F1E172E-45EE-42D0-99F6-25393E44337F}" presName="sibTrans" presStyleCnt="0"/>
      <dgm:spPr/>
    </dgm:pt>
    <dgm:pt modelId="{0F3E6AC5-1E4E-B84D-8820-89A1BFF0A0CD}" type="pres">
      <dgm:prSet presAssocID="{556F1A03-ECF5-421B-ABC4-EFF8F1763644}" presName="compositeNode" presStyleCnt="0">
        <dgm:presLayoutVars>
          <dgm:bulletEnabled val="1"/>
        </dgm:presLayoutVars>
      </dgm:prSet>
      <dgm:spPr/>
    </dgm:pt>
    <dgm:pt modelId="{5A6F9824-F41D-D04D-A0B6-4DE487098E03}" type="pres">
      <dgm:prSet presAssocID="{556F1A03-ECF5-421B-ABC4-EFF8F1763644}" presName="bgRect" presStyleLbl="alignNode1" presStyleIdx="3" presStyleCnt="5"/>
      <dgm:spPr/>
      <dgm:t>
        <a:bodyPr/>
        <a:lstStyle/>
        <a:p>
          <a:endParaRPr lang="en-GB"/>
        </a:p>
      </dgm:t>
    </dgm:pt>
    <dgm:pt modelId="{AA57B955-EA96-0F41-BD56-58DB1CA1080F}" type="pres">
      <dgm:prSet presAssocID="{BA8312E3-BA5E-4723-A7DA-8F230B5B9A39}" presName="sibTransNodeRect" presStyleLbl="alignNode1" presStyleIdx="3" presStyleCnt="5">
        <dgm:presLayoutVars>
          <dgm:chMax val="0"/>
          <dgm:bulletEnabled val="1"/>
        </dgm:presLayoutVars>
      </dgm:prSet>
      <dgm:spPr/>
      <dgm:t>
        <a:bodyPr/>
        <a:lstStyle/>
        <a:p>
          <a:endParaRPr lang="en-GB"/>
        </a:p>
      </dgm:t>
    </dgm:pt>
    <dgm:pt modelId="{88C1296E-ED96-6A48-B386-1C516B77CD49}" type="pres">
      <dgm:prSet presAssocID="{556F1A03-ECF5-421B-ABC4-EFF8F1763644}" presName="nodeRect" presStyleLbl="alignNode1" presStyleIdx="3" presStyleCnt="5">
        <dgm:presLayoutVars>
          <dgm:bulletEnabled val="1"/>
        </dgm:presLayoutVars>
      </dgm:prSet>
      <dgm:spPr/>
      <dgm:t>
        <a:bodyPr/>
        <a:lstStyle/>
        <a:p>
          <a:endParaRPr lang="en-GB"/>
        </a:p>
      </dgm:t>
    </dgm:pt>
    <dgm:pt modelId="{0C76E576-42B4-794F-A8A7-A6DF88AC911C}" type="pres">
      <dgm:prSet presAssocID="{BA8312E3-BA5E-4723-A7DA-8F230B5B9A39}" presName="sibTrans" presStyleCnt="0"/>
      <dgm:spPr/>
    </dgm:pt>
    <dgm:pt modelId="{3F71F63E-E475-7544-9F6D-A805CFD1B0F6}" type="pres">
      <dgm:prSet presAssocID="{30EB7698-1974-4F59-80B8-CE7B3AF3E90D}" presName="compositeNode" presStyleCnt="0">
        <dgm:presLayoutVars>
          <dgm:bulletEnabled val="1"/>
        </dgm:presLayoutVars>
      </dgm:prSet>
      <dgm:spPr/>
    </dgm:pt>
    <dgm:pt modelId="{EF4726C7-162C-7445-AEE0-B71D72C3FA0D}" type="pres">
      <dgm:prSet presAssocID="{30EB7698-1974-4F59-80B8-CE7B3AF3E90D}" presName="bgRect" presStyleLbl="alignNode1" presStyleIdx="4" presStyleCnt="5"/>
      <dgm:spPr/>
      <dgm:t>
        <a:bodyPr/>
        <a:lstStyle/>
        <a:p>
          <a:endParaRPr lang="en-GB"/>
        </a:p>
      </dgm:t>
    </dgm:pt>
    <dgm:pt modelId="{12236823-FAAF-D642-87B4-A8F0F36A7F96}" type="pres">
      <dgm:prSet presAssocID="{0DD959AA-8E6E-4C5E-9454-48394A3C74A0}" presName="sibTransNodeRect" presStyleLbl="alignNode1" presStyleIdx="4" presStyleCnt="5">
        <dgm:presLayoutVars>
          <dgm:chMax val="0"/>
          <dgm:bulletEnabled val="1"/>
        </dgm:presLayoutVars>
      </dgm:prSet>
      <dgm:spPr/>
      <dgm:t>
        <a:bodyPr/>
        <a:lstStyle/>
        <a:p>
          <a:endParaRPr lang="en-GB"/>
        </a:p>
      </dgm:t>
    </dgm:pt>
    <dgm:pt modelId="{CF031E1E-A21E-624F-9B0F-1999AE675669}" type="pres">
      <dgm:prSet presAssocID="{30EB7698-1974-4F59-80B8-CE7B3AF3E90D}" presName="nodeRect" presStyleLbl="alignNode1" presStyleIdx="4" presStyleCnt="5">
        <dgm:presLayoutVars>
          <dgm:bulletEnabled val="1"/>
        </dgm:presLayoutVars>
      </dgm:prSet>
      <dgm:spPr/>
      <dgm:t>
        <a:bodyPr/>
        <a:lstStyle/>
        <a:p>
          <a:endParaRPr lang="en-GB"/>
        </a:p>
      </dgm:t>
    </dgm:pt>
  </dgm:ptLst>
  <dgm:cxnLst>
    <dgm:cxn modelId="{F35578D3-21CB-7A42-AE1D-673F956EBD45}" type="presOf" srcId="{30EB7698-1974-4F59-80B8-CE7B3AF3E90D}" destId="{CF031E1E-A21E-624F-9B0F-1999AE675669}" srcOrd="1" destOrd="0" presId="urn:microsoft.com/office/officeart/2016/7/layout/LinearBlockProcessNumbered"/>
    <dgm:cxn modelId="{D9921A2D-942D-8B45-92F7-33EE2CBC7FA1}" type="presOf" srcId="{556F1A03-ECF5-421B-ABC4-EFF8F1763644}" destId="{88C1296E-ED96-6A48-B386-1C516B77CD49}" srcOrd="1" destOrd="0" presId="urn:microsoft.com/office/officeart/2016/7/layout/LinearBlockProcessNumbered"/>
    <dgm:cxn modelId="{46CE0385-5187-40FF-882F-2FEDED1B349D}" srcId="{783D94C2-E949-4A75-941E-A01F6FBADD35}" destId="{C5538CB4-CBA0-4A7E-A8CF-6377F270DB60}" srcOrd="0" destOrd="0" parTransId="{0F9629D0-E38C-4999-8252-C39FBA07DC9C}" sibTransId="{AC0C7002-BF37-48E6-8272-620C43203AB7}"/>
    <dgm:cxn modelId="{A3E02AC6-96B6-764E-AB27-784956632F03}" type="presOf" srcId="{E6A70A57-F5DE-4C70-8C42-D81BCE3E3BE6}" destId="{7D2FB2BF-90E5-D54A-BB77-B7F88419DC31}" srcOrd="0" destOrd="0" presId="urn:microsoft.com/office/officeart/2016/7/layout/LinearBlockProcessNumbered"/>
    <dgm:cxn modelId="{DA0BBBBE-47B4-D44B-B19E-8C40296646B5}" type="presOf" srcId="{C5538CB4-CBA0-4A7E-A8CF-6377F270DB60}" destId="{EF84827E-CD42-E744-9657-5C503A725BAA}" srcOrd="0" destOrd="0" presId="urn:microsoft.com/office/officeart/2016/7/layout/LinearBlockProcessNumbered"/>
    <dgm:cxn modelId="{40731872-82FA-E744-8F8C-CC692DA74659}" type="presOf" srcId="{AC0C7002-BF37-48E6-8272-620C43203AB7}" destId="{49827FE5-642D-5E43-A0F6-24EDEB1F9515}" srcOrd="0" destOrd="0" presId="urn:microsoft.com/office/officeart/2016/7/layout/LinearBlockProcessNumbered"/>
    <dgm:cxn modelId="{2F4A1EF0-73AC-FA41-9007-FB4A487AF12D}" type="presOf" srcId="{07B78840-71E5-4252-99D5-87A33A4A508A}" destId="{B3C18B19-149D-9240-889D-68FD9C94B705}" srcOrd="0" destOrd="0" presId="urn:microsoft.com/office/officeart/2016/7/layout/LinearBlockProcessNumbered"/>
    <dgm:cxn modelId="{3FBBA795-E3DA-4549-9923-D4C60A449C52}" type="presOf" srcId="{C5538CB4-CBA0-4A7E-A8CF-6377F270DB60}" destId="{CE770E34-84DD-8942-ABD7-B304D00FAC89}" srcOrd="1" destOrd="0" presId="urn:microsoft.com/office/officeart/2016/7/layout/LinearBlockProcessNumbered"/>
    <dgm:cxn modelId="{59BC6D71-D77F-4EAC-B298-C76CBA73AD29}" srcId="{783D94C2-E949-4A75-941E-A01F6FBADD35}" destId="{E7DEA2AF-3625-47D1-AE4C-9AC2DAA4F5D6}" srcOrd="1" destOrd="0" parTransId="{BCAE1782-140F-4123-B329-1CFF3549818B}" sibTransId="{E6A70A57-F5DE-4C70-8C42-D81BCE3E3BE6}"/>
    <dgm:cxn modelId="{9790AD63-7230-441D-BF10-2A90DF40DFBB}" srcId="{783D94C2-E949-4A75-941E-A01F6FBADD35}" destId="{07B78840-71E5-4252-99D5-87A33A4A508A}" srcOrd="2" destOrd="0" parTransId="{AF6E231B-43D8-4D26-B464-0D1768D3EB7C}" sibTransId="{2F1E172E-45EE-42D0-99F6-25393E44337F}"/>
    <dgm:cxn modelId="{6DC75236-7D56-CB44-85B5-E65F5C1494D4}" type="presOf" srcId="{BA8312E3-BA5E-4723-A7DA-8F230B5B9A39}" destId="{AA57B955-EA96-0F41-BD56-58DB1CA1080F}" srcOrd="0" destOrd="0" presId="urn:microsoft.com/office/officeart/2016/7/layout/LinearBlockProcessNumbered"/>
    <dgm:cxn modelId="{C991959C-C007-314F-8899-4FE9D5F60977}" type="presOf" srcId="{2F1E172E-45EE-42D0-99F6-25393E44337F}" destId="{AF2EDA37-D640-674D-8AE2-A9F053E17B34}" srcOrd="0" destOrd="0" presId="urn:microsoft.com/office/officeart/2016/7/layout/LinearBlockProcessNumbered"/>
    <dgm:cxn modelId="{1E6AF223-DEB2-754C-A079-6D22DB6DE9F8}" type="presOf" srcId="{30EB7698-1974-4F59-80B8-CE7B3AF3E90D}" destId="{EF4726C7-162C-7445-AEE0-B71D72C3FA0D}" srcOrd="0" destOrd="0" presId="urn:microsoft.com/office/officeart/2016/7/layout/LinearBlockProcessNumbered"/>
    <dgm:cxn modelId="{94746461-4CFC-4A7E-BE45-F0A5CB37E33A}" srcId="{783D94C2-E949-4A75-941E-A01F6FBADD35}" destId="{30EB7698-1974-4F59-80B8-CE7B3AF3E90D}" srcOrd="4" destOrd="0" parTransId="{1C47F9B0-C8B4-4D34-B7EF-88DDFAD335F9}" sibTransId="{0DD959AA-8E6E-4C5E-9454-48394A3C74A0}"/>
    <dgm:cxn modelId="{C5A287A0-B397-4CF9-A168-119E6EE0207C}" srcId="{783D94C2-E949-4A75-941E-A01F6FBADD35}" destId="{556F1A03-ECF5-421B-ABC4-EFF8F1763644}" srcOrd="3" destOrd="0" parTransId="{97030176-93E6-438A-88D9-2A6A9FF0492A}" sibTransId="{BA8312E3-BA5E-4723-A7DA-8F230B5B9A39}"/>
    <dgm:cxn modelId="{4A5C4207-932B-DE49-8DF6-220E120A94F5}" type="presOf" srcId="{783D94C2-E949-4A75-941E-A01F6FBADD35}" destId="{095D34AF-20DD-BD41-B4B2-539B74C467B5}" srcOrd="0" destOrd="0" presId="urn:microsoft.com/office/officeart/2016/7/layout/LinearBlockProcessNumbered"/>
    <dgm:cxn modelId="{439343CE-34FE-4041-80BC-41BC3F73D2E7}" type="presOf" srcId="{E7DEA2AF-3625-47D1-AE4C-9AC2DAA4F5D6}" destId="{B960C48C-5C35-284B-9B0A-30A4A1173FD7}" srcOrd="0" destOrd="0" presId="urn:microsoft.com/office/officeart/2016/7/layout/LinearBlockProcessNumbered"/>
    <dgm:cxn modelId="{2E9151A1-A56A-9749-9669-FA24EEAFAA14}" type="presOf" srcId="{556F1A03-ECF5-421B-ABC4-EFF8F1763644}" destId="{5A6F9824-F41D-D04D-A0B6-4DE487098E03}" srcOrd="0" destOrd="0" presId="urn:microsoft.com/office/officeart/2016/7/layout/LinearBlockProcessNumbered"/>
    <dgm:cxn modelId="{E324F305-D0D5-6F40-8270-39CBB0E1AE7A}" type="presOf" srcId="{07B78840-71E5-4252-99D5-87A33A4A508A}" destId="{BC872074-4F56-E440-AABD-7BDC35E809C7}" srcOrd="1" destOrd="0" presId="urn:microsoft.com/office/officeart/2016/7/layout/LinearBlockProcessNumbered"/>
    <dgm:cxn modelId="{006373B0-B85A-3C40-A348-29DDFADA45E6}" type="presOf" srcId="{0DD959AA-8E6E-4C5E-9454-48394A3C74A0}" destId="{12236823-FAAF-D642-87B4-A8F0F36A7F96}" srcOrd="0" destOrd="0" presId="urn:microsoft.com/office/officeart/2016/7/layout/LinearBlockProcessNumbered"/>
    <dgm:cxn modelId="{C99146B1-CFBD-4347-B742-BC3D8E6FAF8A}" type="presOf" srcId="{E7DEA2AF-3625-47D1-AE4C-9AC2DAA4F5D6}" destId="{D47A850D-4856-CE4B-A417-7E6945705DD8}" srcOrd="1" destOrd="0" presId="urn:microsoft.com/office/officeart/2016/7/layout/LinearBlockProcessNumbered"/>
    <dgm:cxn modelId="{A8391E6E-8072-B343-A03B-FCD795EBBAF2}" type="presParOf" srcId="{095D34AF-20DD-BD41-B4B2-539B74C467B5}" destId="{830294E4-25C4-CA49-879A-DBA57B87D17D}" srcOrd="0" destOrd="0" presId="urn:microsoft.com/office/officeart/2016/7/layout/LinearBlockProcessNumbered"/>
    <dgm:cxn modelId="{0DDE2103-024F-1D43-9C78-43B3B81DC6E9}" type="presParOf" srcId="{830294E4-25C4-CA49-879A-DBA57B87D17D}" destId="{EF84827E-CD42-E744-9657-5C503A725BAA}" srcOrd="0" destOrd="0" presId="urn:microsoft.com/office/officeart/2016/7/layout/LinearBlockProcessNumbered"/>
    <dgm:cxn modelId="{78AE7283-C208-BB42-9CB3-8ACA52CCD403}" type="presParOf" srcId="{830294E4-25C4-CA49-879A-DBA57B87D17D}" destId="{49827FE5-642D-5E43-A0F6-24EDEB1F9515}" srcOrd="1" destOrd="0" presId="urn:microsoft.com/office/officeart/2016/7/layout/LinearBlockProcessNumbered"/>
    <dgm:cxn modelId="{10E8DD90-483B-4549-A91A-8C1D8E10CCA6}" type="presParOf" srcId="{830294E4-25C4-CA49-879A-DBA57B87D17D}" destId="{CE770E34-84DD-8942-ABD7-B304D00FAC89}" srcOrd="2" destOrd="0" presId="urn:microsoft.com/office/officeart/2016/7/layout/LinearBlockProcessNumbered"/>
    <dgm:cxn modelId="{7B2F4A6F-A09D-8445-8019-3811B34518D9}" type="presParOf" srcId="{095D34AF-20DD-BD41-B4B2-539B74C467B5}" destId="{0C8D912D-F406-FA45-9556-14DD86ABB03A}" srcOrd="1" destOrd="0" presId="urn:microsoft.com/office/officeart/2016/7/layout/LinearBlockProcessNumbered"/>
    <dgm:cxn modelId="{96739C20-DBD3-934C-9F11-45C10AD848DF}" type="presParOf" srcId="{095D34AF-20DD-BD41-B4B2-539B74C467B5}" destId="{071251E2-166F-C640-B06A-35AFDE6E2D56}" srcOrd="2" destOrd="0" presId="urn:microsoft.com/office/officeart/2016/7/layout/LinearBlockProcessNumbered"/>
    <dgm:cxn modelId="{447E7D3B-AB5E-724F-A970-ACD7B57B80F0}" type="presParOf" srcId="{071251E2-166F-C640-B06A-35AFDE6E2D56}" destId="{B960C48C-5C35-284B-9B0A-30A4A1173FD7}" srcOrd="0" destOrd="0" presId="urn:microsoft.com/office/officeart/2016/7/layout/LinearBlockProcessNumbered"/>
    <dgm:cxn modelId="{ECA269BE-6017-F04D-BA79-C679F5E07683}" type="presParOf" srcId="{071251E2-166F-C640-B06A-35AFDE6E2D56}" destId="{7D2FB2BF-90E5-D54A-BB77-B7F88419DC31}" srcOrd="1" destOrd="0" presId="urn:microsoft.com/office/officeart/2016/7/layout/LinearBlockProcessNumbered"/>
    <dgm:cxn modelId="{4027969D-5E4B-404E-A7B7-9F96260248FC}" type="presParOf" srcId="{071251E2-166F-C640-B06A-35AFDE6E2D56}" destId="{D47A850D-4856-CE4B-A417-7E6945705DD8}" srcOrd="2" destOrd="0" presId="urn:microsoft.com/office/officeart/2016/7/layout/LinearBlockProcessNumbered"/>
    <dgm:cxn modelId="{4B46A388-F695-9349-A592-43CEB73B42A0}" type="presParOf" srcId="{095D34AF-20DD-BD41-B4B2-539B74C467B5}" destId="{6997E316-BE9A-9B4F-BEDD-EB14DF5A0D1E}" srcOrd="3" destOrd="0" presId="urn:microsoft.com/office/officeart/2016/7/layout/LinearBlockProcessNumbered"/>
    <dgm:cxn modelId="{DF36D2D1-1C5B-DD48-A0A4-60797A823F28}" type="presParOf" srcId="{095D34AF-20DD-BD41-B4B2-539B74C467B5}" destId="{117F54FF-139C-EE4E-AB1C-FEA8BFE0F52B}" srcOrd="4" destOrd="0" presId="urn:microsoft.com/office/officeart/2016/7/layout/LinearBlockProcessNumbered"/>
    <dgm:cxn modelId="{62002E46-2151-444B-84A0-949AD6FC8F2C}" type="presParOf" srcId="{117F54FF-139C-EE4E-AB1C-FEA8BFE0F52B}" destId="{B3C18B19-149D-9240-889D-68FD9C94B705}" srcOrd="0" destOrd="0" presId="urn:microsoft.com/office/officeart/2016/7/layout/LinearBlockProcessNumbered"/>
    <dgm:cxn modelId="{9FC3821F-2C24-6E4F-AC21-B19C228B660D}" type="presParOf" srcId="{117F54FF-139C-EE4E-AB1C-FEA8BFE0F52B}" destId="{AF2EDA37-D640-674D-8AE2-A9F053E17B34}" srcOrd="1" destOrd="0" presId="urn:microsoft.com/office/officeart/2016/7/layout/LinearBlockProcessNumbered"/>
    <dgm:cxn modelId="{8CD90910-2FEC-BF47-A191-428C85F6CDCA}" type="presParOf" srcId="{117F54FF-139C-EE4E-AB1C-FEA8BFE0F52B}" destId="{BC872074-4F56-E440-AABD-7BDC35E809C7}" srcOrd="2" destOrd="0" presId="urn:microsoft.com/office/officeart/2016/7/layout/LinearBlockProcessNumbered"/>
    <dgm:cxn modelId="{19E56311-D88E-A049-82D9-8ED13133D8E6}" type="presParOf" srcId="{095D34AF-20DD-BD41-B4B2-539B74C467B5}" destId="{0B20D8E4-4FB4-0447-80A4-BAB03436319D}" srcOrd="5" destOrd="0" presId="urn:microsoft.com/office/officeart/2016/7/layout/LinearBlockProcessNumbered"/>
    <dgm:cxn modelId="{74483E63-000F-B54F-940F-3C7BC84F94FB}" type="presParOf" srcId="{095D34AF-20DD-BD41-B4B2-539B74C467B5}" destId="{0F3E6AC5-1E4E-B84D-8820-89A1BFF0A0CD}" srcOrd="6" destOrd="0" presId="urn:microsoft.com/office/officeart/2016/7/layout/LinearBlockProcessNumbered"/>
    <dgm:cxn modelId="{18C6124D-B648-344D-875F-4D48BD982DF9}" type="presParOf" srcId="{0F3E6AC5-1E4E-B84D-8820-89A1BFF0A0CD}" destId="{5A6F9824-F41D-D04D-A0B6-4DE487098E03}" srcOrd="0" destOrd="0" presId="urn:microsoft.com/office/officeart/2016/7/layout/LinearBlockProcessNumbered"/>
    <dgm:cxn modelId="{52C4EA83-7E0B-E848-907F-D6380C7AF339}" type="presParOf" srcId="{0F3E6AC5-1E4E-B84D-8820-89A1BFF0A0CD}" destId="{AA57B955-EA96-0F41-BD56-58DB1CA1080F}" srcOrd="1" destOrd="0" presId="urn:microsoft.com/office/officeart/2016/7/layout/LinearBlockProcessNumbered"/>
    <dgm:cxn modelId="{25726FAD-AF37-7A4A-B3F4-84ABCD21C4DE}" type="presParOf" srcId="{0F3E6AC5-1E4E-B84D-8820-89A1BFF0A0CD}" destId="{88C1296E-ED96-6A48-B386-1C516B77CD49}" srcOrd="2" destOrd="0" presId="urn:microsoft.com/office/officeart/2016/7/layout/LinearBlockProcessNumbered"/>
    <dgm:cxn modelId="{A33E18D6-D634-0B4C-B3FE-AF48162006BB}" type="presParOf" srcId="{095D34AF-20DD-BD41-B4B2-539B74C467B5}" destId="{0C76E576-42B4-794F-A8A7-A6DF88AC911C}" srcOrd="7" destOrd="0" presId="urn:microsoft.com/office/officeart/2016/7/layout/LinearBlockProcessNumbered"/>
    <dgm:cxn modelId="{08179387-4118-2045-90CC-506F7D35FE38}" type="presParOf" srcId="{095D34AF-20DD-BD41-B4B2-539B74C467B5}" destId="{3F71F63E-E475-7544-9F6D-A805CFD1B0F6}" srcOrd="8" destOrd="0" presId="urn:microsoft.com/office/officeart/2016/7/layout/LinearBlockProcessNumbered"/>
    <dgm:cxn modelId="{33789D94-48E1-A24A-A80B-19E6800F874D}" type="presParOf" srcId="{3F71F63E-E475-7544-9F6D-A805CFD1B0F6}" destId="{EF4726C7-162C-7445-AEE0-B71D72C3FA0D}" srcOrd="0" destOrd="0" presId="urn:microsoft.com/office/officeart/2016/7/layout/LinearBlockProcessNumbered"/>
    <dgm:cxn modelId="{86AD8305-585E-7040-A8D2-C68466C7FB97}" type="presParOf" srcId="{3F71F63E-E475-7544-9F6D-A805CFD1B0F6}" destId="{12236823-FAAF-D642-87B4-A8F0F36A7F96}" srcOrd="1" destOrd="0" presId="urn:microsoft.com/office/officeart/2016/7/layout/LinearBlockProcessNumbered"/>
    <dgm:cxn modelId="{FF9FB4B4-2C77-CD49-9347-F9F23205D2CC}" type="presParOf" srcId="{3F71F63E-E475-7544-9F6D-A805CFD1B0F6}" destId="{CF031E1E-A21E-624F-9B0F-1999AE675669}"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53DB40B-BF85-064A-AE95-EA9466024A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6949776A-22EF-4E4E-8751-88411A4C7B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BE5788-DBE5-9E4E-AE5F-F7205A830358}" type="datetimeFigureOut">
              <a:rPr lang="en-US" smtClean="0"/>
              <a:t>9/23/2019</a:t>
            </a:fld>
            <a:endParaRPr lang="en-US"/>
          </a:p>
        </p:txBody>
      </p:sp>
      <p:sp>
        <p:nvSpPr>
          <p:cNvPr id="4" name="Footer Placeholder 3">
            <a:extLst>
              <a:ext uri="{FF2B5EF4-FFF2-40B4-BE49-F238E27FC236}">
                <a16:creationId xmlns:a16="http://schemas.microsoft.com/office/drawing/2014/main" xmlns="" id="{6B0F8711-097F-F640-B3F5-1AD93406FC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C9C3BD44-911B-E747-85A3-2579E204CF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6D962D-DD4F-2C4B-B53E-FEFDCA19A39C}" type="slidenum">
              <a:rPr lang="en-US" smtClean="0"/>
              <a:t>‹#›</a:t>
            </a:fld>
            <a:endParaRPr lang="en-US"/>
          </a:p>
        </p:txBody>
      </p:sp>
    </p:spTree>
    <p:extLst>
      <p:ext uri="{BB962C8B-B14F-4D97-AF65-F5344CB8AC3E}">
        <p14:creationId xmlns:p14="http://schemas.microsoft.com/office/powerpoint/2010/main" val="2991755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5FD82-98B8-E649-A81F-5A083B886E89}"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47C22-B86E-6242-9428-D7B4DCA91F9B}" type="slidenum">
              <a:rPr lang="en-US" smtClean="0"/>
              <a:t>‹#›</a:t>
            </a:fld>
            <a:endParaRPr lang="en-US"/>
          </a:p>
        </p:txBody>
      </p:sp>
    </p:spTree>
    <p:extLst>
      <p:ext uri="{BB962C8B-B14F-4D97-AF65-F5344CB8AC3E}">
        <p14:creationId xmlns:p14="http://schemas.microsoft.com/office/powerpoint/2010/main" val="372655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design of learning spaces in higher education has, until recently, been influenced by traditional paradigms of teaching that originated in ancient Greece and Rome, whereby the lector would proclaim scripture readings to the monks who vigorously copied what they heard, without any form of questioning or interaction. </a:t>
            </a:r>
          </a:p>
          <a:p>
            <a:r>
              <a:rPr lang="en-GB" sz="1200" kern="1200" dirty="0">
                <a:solidFill>
                  <a:schemeClr val="tx1"/>
                </a:solidFill>
                <a:effectLst/>
                <a:latin typeface="+mn-lt"/>
                <a:ea typeface="+mn-ea"/>
                <a:cs typeface="+mn-cs"/>
              </a:rPr>
              <a:t>The word theatre comes from the Greek the beholding area where patrons sit to view a spectacle. The word lector comes from the Latin and means the one who reads. So, lecture theatre would be the place where a reading would take place to those that behold the spectacle.</a:t>
            </a:r>
          </a:p>
        </p:txBody>
      </p:sp>
      <p:sp>
        <p:nvSpPr>
          <p:cNvPr id="4" name="Slide Number Placeholder 3"/>
          <p:cNvSpPr>
            <a:spLocks noGrp="1"/>
          </p:cNvSpPr>
          <p:nvPr>
            <p:ph type="sldNum" sz="quarter" idx="5"/>
          </p:nvPr>
        </p:nvSpPr>
        <p:spPr/>
        <p:txBody>
          <a:bodyPr/>
          <a:lstStyle/>
          <a:p>
            <a:fld id="{13547C22-B86E-6242-9428-D7B4DCA91F9B}" type="slidenum">
              <a:rPr lang="en-US" smtClean="0"/>
              <a:t>2</a:t>
            </a:fld>
            <a:endParaRPr lang="en-US"/>
          </a:p>
        </p:txBody>
      </p:sp>
    </p:spTree>
    <p:extLst>
      <p:ext uri="{BB962C8B-B14F-4D97-AF65-F5344CB8AC3E}">
        <p14:creationId xmlns:p14="http://schemas.microsoft.com/office/powerpoint/2010/main" val="742067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47C22-B86E-6242-9428-D7B4DCA91F9B}" type="slidenum">
              <a:rPr lang="en-US" smtClean="0"/>
              <a:t>11</a:t>
            </a:fld>
            <a:endParaRPr lang="en-US"/>
          </a:p>
        </p:txBody>
      </p:sp>
    </p:spTree>
    <p:extLst>
      <p:ext uri="{BB962C8B-B14F-4D97-AF65-F5344CB8AC3E}">
        <p14:creationId xmlns:p14="http://schemas.microsoft.com/office/powerpoint/2010/main" val="427262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47C22-B86E-6242-9428-D7B4DCA91F9B}" type="slidenum">
              <a:rPr lang="en-US" smtClean="0"/>
              <a:t>12</a:t>
            </a:fld>
            <a:endParaRPr lang="en-US"/>
          </a:p>
        </p:txBody>
      </p:sp>
    </p:spTree>
    <p:extLst>
      <p:ext uri="{BB962C8B-B14F-4D97-AF65-F5344CB8AC3E}">
        <p14:creationId xmlns:p14="http://schemas.microsoft.com/office/powerpoint/2010/main" val="223763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3119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has been different research that points out to the fact that HE learning spaces are not suitable for what we aim our students</a:t>
            </a:r>
            <a:r>
              <a:rPr lang="en-GB" baseline="0" dirty="0"/>
              <a:t> to achieve in HE and for how we want to teach them.</a:t>
            </a:r>
          </a:p>
          <a:p>
            <a:r>
              <a:rPr lang="en-GB" baseline="0" dirty="0"/>
              <a:t>Learning spaces have been designing not because of pedagogical needs but because of economical, architectural, technological reasons. </a:t>
            </a:r>
            <a:endParaRPr lang="en-GB" dirty="0"/>
          </a:p>
        </p:txBody>
      </p:sp>
    </p:spTree>
    <p:extLst>
      <p:ext uri="{BB962C8B-B14F-4D97-AF65-F5344CB8AC3E}">
        <p14:creationId xmlns:p14="http://schemas.microsoft.com/office/powerpoint/2010/main" val="55156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47C22-B86E-6242-9428-D7B4DCA91F9B}" type="slidenum">
              <a:rPr lang="en-US" smtClean="0"/>
              <a:t>4</a:t>
            </a:fld>
            <a:endParaRPr lang="en-US"/>
          </a:p>
        </p:txBody>
      </p:sp>
    </p:spTree>
    <p:extLst>
      <p:ext uri="{BB962C8B-B14F-4D97-AF65-F5344CB8AC3E}">
        <p14:creationId xmlns:p14="http://schemas.microsoft.com/office/powerpoint/2010/main" val="41643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sz="1800"/>
            </a:pPr>
            <a:r>
              <a:rPr lang="en-GB" sz="1000" dirty="0">
                <a:latin typeface="+mn-lt"/>
              </a:rPr>
              <a:t>Things are changing though and discussions about HE and learning spaces are being more frequent. </a:t>
            </a:r>
          </a:p>
          <a:p>
            <a:pPr marL="0" marR="0" lvl="0" indent="0" defTabSz="457200" eaLnBrk="1" fontAlgn="auto" latinLnBrk="0" hangingPunct="1">
              <a:lnSpc>
                <a:spcPct val="117999"/>
              </a:lnSpc>
              <a:spcBef>
                <a:spcPts val="0"/>
              </a:spcBef>
              <a:spcAft>
                <a:spcPts val="0"/>
              </a:spcAft>
              <a:buClrTx/>
              <a:buSzTx/>
              <a:buFontTx/>
              <a:buNone/>
              <a:tabLst/>
              <a:defRPr sz="1800"/>
            </a:pPr>
            <a:endParaRPr lang="en-GB" sz="1000" dirty="0">
              <a:latin typeface="+mn-lt"/>
            </a:endParaRPr>
          </a:p>
          <a:p>
            <a:pPr marL="0" marR="0" lvl="0" indent="0" defTabSz="457200" eaLnBrk="1" fontAlgn="auto" latinLnBrk="0" hangingPunct="1">
              <a:lnSpc>
                <a:spcPct val="117999"/>
              </a:lnSpc>
              <a:spcBef>
                <a:spcPts val="0"/>
              </a:spcBef>
              <a:spcAft>
                <a:spcPts val="0"/>
              </a:spcAft>
              <a:buClrTx/>
              <a:buSzTx/>
              <a:buFontTx/>
              <a:buNone/>
              <a:tabLst/>
              <a:defRPr sz="1800"/>
            </a:pPr>
            <a:r>
              <a:rPr lang="en-GB" sz="1000" dirty="0">
                <a:effectLst/>
                <a:latin typeface="+mn-lt"/>
                <a:ea typeface="Helvetica Neue"/>
                <a:cs typeface="Helvetica Neue"/>
                <a:sym typeface="Helvetica Neue"/>
              </a:rPr>
              <a:t>Nowadays, we want learners to become more creative and innovative and to experience an array of learning activities, the existing learning spaces are too traditional and inflexible (Jessop et al. 2012)</a:t>
            </a:r>
            <a:r>
              <a:rPr lang="en-US" sz="1000" dirty="0">
                <a:effectLst/>
                <a:latin typeface="+mn-lt"/>
                <a:ea typeface="Helvetica Neue"/>
                <a:cs typeface="Helvetica Neue"/>
                <a:sym typeface="Helvetica Neue"/>
              </a:rPr>
              <a:t>.</a:t>
            </a:r>
          </a:p>
          <a:p>
            <a:pPr lvl="0">
              <a:defRPr sz="1800"/>
            </a:pPr>
            <a:endParaRPr lang="en-GB" sz="1000" dirty="0">
              <a:latin typeface="+mn-lt"/>
            </a:endParaRPr>
          </a:p>
          <a:p>
            <a:pPr marL="0" marR="0" lvl="0" indent="0" defTabSz="457200" eaLnBrk="1" fontAlgn="auto" latinLnBrk="0" hangingPunct="1">
              <a:lnSpc>
                <a:spcPct val="117999"/>
              </a:lnSpc>
              <a:spcBef>
                <a:spcPts val="0"/>
              </a:spcBef>
              <a:spcAft>
                <a:spcPts val="0"/>
              </a:spcAft>
              <a:buClrTx/>
              <a:buSzTx/>
              <a:buFontTx/>
              <a:buNone/>
              <a:tabLst/>
              <a:defRPr sz="1800"/>
            </a:pPr>
            <a:r>
              <a:rPr lang="en-GB" sz="1000" dirty="0">
                <a:latin typeface="+mn-lt"/>
              </a:rPr>
              <a:t>Brooks presents a case of the impact of two different formal learning spaces – a</a:t>
            </a:r>
            <a:r>
              <a:rPr lang="en-GB" sz="1000" baseline="0" dirty="0">
                <a:latin typeface="+mn-lt"/>
              </a:rPr>
              <a:t> </a:t>
            </a:r>
            <a:r>
              <a:rPr lang="en-GB" sz="1000" dirty="0">
                <a:latin typeface="+mn-lt"/>
              </a:rPr>
              <a:t>traditional classroom and a technologically enhanced active learning</a:t>
            </a:r>
            <a:r>
              <a:rPr lang="en-GB" sz="1000" baseline="0" dirty="0">
                <a:latin typeface="+mn-lt"/>
              </a:rPr>
              <a:t> </a:t>
            </a:r>
            <a:r>
              <a:rPr lang="en-GB" sz="1000" dirty="0">
                <a:latin typeface="+mn-lt"/>
              </a:rPr>
              <a:t>classroom – on instructor </a:t>
            </a:r>
            <a:r>
              <a:rPr lang="en-GB" sz="1000" dirty="0" err="1">
                <a:latin typeface="+mn-lt"/>
              </a:rPr>
              <a:t>behavior</a:t>
            </a:r>
            <a:r>
              <a:rPr lang="en-GB" sz="1000" dirty="0">
                <a:latin typeface="+mn-lt"/>
              </a:rPr>
              <a:t>, classroom activities, and levels of on-task</a:t>
            </a:r>
            <a:r>
              <a:rPr lang="en-GB" sz="1000" baseline="0" dirty="0">
                <a:latin typeface="+mn-lt"/>
              </a:rPr>
              <a:t> </a:t>
            </a:r>
            <a:r>
              <a:rPr lang="en-GB" sz="1000" dirty="0">
                <a:latin typeface="+mn-lt"/>
              </a:rPr>
              <a:t>student behaviour at the University of Minnesota. He  demonstrate that</a:t>
            </a:r>
            <a:r>
              <a:rPr lang="en-GB" sz="1000" baseline="0" dirty="0">
                <a:latin typeface="+mn-lt"/>
              </a:rPr>
              <a:t> </a:t>
            </a:r>
            <a:r>
              <a:rPr lang="en-GB" sz="1000" dirty="0">
                <a:latin typeface="+mn-lt"/>
              </a:rPr>
              <a:t>not only are clear differences manifest in terms of what occurred within</a:t>
            </a:r>
            <a:r>
              <a:rPr lang="en-GB" sz="1000" baseline="0" dirty="0">
                <a:latin typeface="+mn-lt"/>
              </a:rPr>
              <a:t> </a:t>
            </a:r>
            <a:r>
              <a:rPr lang="en-GB" sz="1000" dirty="0">
                <a:latin typeface="+mn-lt"/>
              </a:rPr>
              <a:t>each space, but that the different classroom types are</a:t>
            </a:r>
            <a:r>
              <a:rPr lang="en-GB" sz="1000" baseline="0" dirty="0">
                <a:latin typeface="+mn-lt"/>
              </a:rPr>
              <a:t> </a:t>
            </a:r>
            <a:r>
              <a:rPr lang="en-GB" sz="1000" dirty="0">
                <a:latin typeface="+mn-lt"/>
              </a:rPr>
              <a:t>linked causally to the</a:t>
            </a:r>
            <a:r>
              <a:rPr lang="en-GB" sz="1000" baseline="0" dirty="0">
                <a:latin typeface="+mn-lt"/>
              </a:rPr>
              <a:t> </a:t>
            </a:r>
            <a:r>
              <a:rPr lang="en-GB" sz="1000" dirty="0">
                <a:latin typeface="+mn-lt"/>
              </a:rPr>
              <a:t>observed differences in instructor and student behaviour.</a:t>
            </a:r>
          </a:p>
          <a:p>
            <a:pPr marL="0" marR="0" lvl="0" indent="0" defTabSz="457200" eaLnBrk="1" fontAlgn="auto" latinLnBrk="0" hangingPunct="1">
              <a:lnSpc>
                <a:spcPct val="117999"/>
              </a:lnSpc>
              <a:spcBef>
                <a:spcPts val="0"/>
              </a:spcBef>
              <a:spcAft>
                <a:spcPts val="0"/>
              </a:spcAft>
              <a:buClrTx/>
              <a:buSzTx/>
              <a:buFontTx/>
              <a:buNone/>
              <a:tabLst/>
              <a:defRPr sz="1800"/>
            </a:pPr>
            <a:endParaRPr lang="en-GB" sz="1000" dirty="0">
              <a:latin typeface="+mn-lt"/>
            </a:endParaRPr>
          </a:p>
          <a:p>
            <a:pPr marL="0" marR="0" lvl="0" indent="0" defTabSz="457200" eaLnBrk="1" fontAlgn="auto" latinLnBrk="0" hangingPunct="1">
              <a:lnSpc>
                <a:spcPct val="117999"/>
              </a:lnSpc>
              <a:spcBef>
                <a:spcPts val="0"/>
              </a:spcBef>
              <a:spcAft>
                <a:spcPts val="0"/>
              </a:spcAft>
              <a:buClrTx/>
              <a:buSzTx/>
              <a:buFontTx/>
              <a:buNone/>
              <a:tabLst/>
              <a:defRPr sz="1800"/>
            </a:pPr>
            <a:r>
              <a:rPr lang="en-GB" sz="1000" dirty="0">
                <a:latin typeface="+mn-lt"/>
              </a:rPr>
              <a:t>Park &amp; Choi compare a traditional classroom and an active learning classroom. The result proved the existence of a ‘golden zone’ and a ‘shadow zone’ in the traditional classroom, which discriminate students’ learning experiences depending on seating positions. On the contrary, the ALC (the room they suggested) did not produce such positional discrimination.</a:t>
            </a:r>
            <a:endParaRPr sz="1000" dirty="0">
              <a:latin typeface="+mn-lt"/>
            </a:endParaRPr>
          </a:p>
        </p:txBody>
      </p:sp>
    </p:spTree>
    <p:extLst>
      <p:ext uri="{BB962C8B-B14F-4D97-AF65-F5344CB8AC3E}">
        <p14:creationId xmlns:p14="http://schemas.microsoft.com/office/powerpoint/2010/main" val="1418002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first attempt to bring the benefits of collaborative and interactive learning to larger classrooms using technology was the SCALE-UP (Student-</a:t>
            </a:r>
            <a:r>
              <a:rPr lang="en-GB" sz="1200" kern="1200" dirty="0" err="1">
                <a:solidFill>
                  <a:schemeClr val="tx1"/>
                </a:solidFill>
                <a:effectLst/>
                <a:latin typeface="+mn-lt"/>
                <a:ea typeface="+mn-ea"/>
                <a:cs typeface="+mn-cs"/>
              </a:rPr>
              <a:t>Centered</a:t>
            </a:r>
            <a:r>
              <a:rPr lang="en-GB" sz="1200" kern="1200" dirty="0">
                <a:solidFill>
                  <a:schemeClr val="tx1"/>
                </a:solidFill>
                <a:effectLst/>
                <a:latin typeface="+mn-lt"/>
                <a:ea typeface="+mn-ea"/>
                <a:cs typeface="+mn-cs"/>
              </a:rPr>
              <a:t> Activities for Large </a:t>
            </a:r>
            <a:r>
              <a:rPr lang="en-GB" sz="1200" kern="1200" dirty="0" err="1">
                <a:solidFill>
                  <a:schemeClr val="tx1"/>
                </a:solidFill>
                <a:effectLst/>
                <a:latin typeface="+mn-lt"/>
                <a:ea typeface="+mn-ea"/>
                <a:cs typeface="+mn-cs"/>
              </a:rPr>
              <a:t>Enrollment</a:t>
            </a:r>
            <a:r>
              <a:rPr lang="en-GB" sz="1200" kern="1200" dirty="0">
                <a:solidFill>
                  <a:schemeClr val="tx1"/>
                </a:solidFill>
                <a:effectLst/>
                <a:latin typeface="+mn-lt"/>
                <a:ea typeface="+mn-ea"/>
                <a:cs typeface="+mn-cs"/>
              </a:rPr>
              <a:t> Undergraduate Programs) project at North Carolina State University (</a:t>
            </a:r>
            <a:r>
              <a:rPr lang="en-GB" sz="1200" kern="1200" dirty="0" err="1">
                <a:solidFill>
                  <a:schemeClr val="tx1"/>
                </a:solidFill>
                <a:effectLst/>
                <a:latin typeface="+mn-lt"/>
                <a:ea typeface="+mn-ea"/>
                <a:cs typeface="+mn-cs"/>
              </a:rPr>
              <a:t>Beichner</a:t>
            </a:r>
            <a:r>
              <a:rPr lang="en-GB" sz="1200" kern="1200" dirty="0">
                <a:solidFill>
                  <a:schemeClr val="tx1"/>
                </a:solidFill>
                <a:effectLst/>
                <a:latin typeface="+mn-lt"/>
                <a:ea typeface="+mn-ea"/>
                <a:cs typeface="+mn-cs"/>
              </a:rPr>
              <a:t>, 2014; </a:t>
            </a:r>
            <a:r>
              <a:rPr lang="en-GB" sz="1200" kern="1200" dirty="0" err="1">
                <a:solidFill>
                  <a:schemeClr val="tx1"/>
                </a:solidFill>
                <a:effectLst/>
                <a:latin typeface="+mn-lt"/>
                <a:ea typeface="+mn-ea"/>
                <a:cs typeface="+mn-cs"/>
              </a:rPr>
              <a:t>Beichner</a:t>
            </a:r>
            <a:r>
              <a:rPr lang="en-GB" sz="1200" kern="1200" dirty="0">
                <a:solidFill>
                  <a:schemeClr val="tx1"/>
                </a:solidFill>
                <a:effectLst/>
                <a:latin typeface="+mn-lt"/>
                <a:ea typeface="+mn-ea"/>
                <a:cs typeface="+mn-cs"/>
              </a:rPr>
              <a:t> et al., 2000). A space was redesigned based on the teacher’s position, how the students were seated (cabaret-style), and the integration of three computers on each table with nine students divided into groups of three. The originality of this project is that it combines the redesigned instructional space with the reformed pedagogy that the teacher employed. The students would work together in groups of three to respond to a specific problem.</a:t>
            </a:r>
          </a:p>
        </p:txBody>
      </p:sp>
      <p:sp>
        <p:nvSpPr>
          <p:cNvPr id="4" name="Slide Number Placeholder 3"/>
          <p:cNvSpPr>
            <a:spLocks noGrp="1"/>
          </p:cNvSpPr>
          <p:nvPr>
            <p:ph type="sldNum" sz="quarter" idx="5"/>
          </p:nvPr>
        </p:nvSpPr>
        <p:spPr/>
        <p:txBody>
          <a:bodyPr/>
          <a:lstStyle/>
          <a:p>
            <a:fld id="{13547C22-B86E-6242-9428-D7B4DCA91F9B}" type="slidenum">
              <a:rPr lang="en-US" smtClean="0"/>
              <a:t>6</a:t>
            </a:fld>
            <a:endParaRPr lang="en-US"/>
          </a:p>
        </p:txBody>
      </p:sp>
    </p:spTree>
    <p:extLst>
      <p:ext uri="{BB962C8B-B14F-4D97-AF65-F5344CB8AC3E}">
        <p14:creationId xmlns:p14="http://schemas.microsoft.com/office/powerpoint/2010/main" val="2655815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47C22-B86E-6242-9428-D7B4DCA91F9B}" type="slidenum">
              <a:rPr lang="en-US" smtClean="0"/>
              <a:t>7</a:t>
            </a:fld>
            <a:endParaRPr lang="en-US"/>
          </a:p>
        </p:txBody>
      </p:sp>
    </p:spTree>
    <p:extLst>
      <p:ext uri="{BB962C8B-B14F-4D97-AF65-F5344CB8AC3E}">
        <p14:creationId xmlns:p14="http://schemas.microsoft.com/office/powerpoint/2010/main" val="309535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Square or rounded tables to allow more group discussions </a:t>
            </a:r>
          </a:p>
          <a:p>
            <a:pPr lvl="0"/>
            <a:r>
              <a:rPr lang="en-GB" sz="1200" kern="1200" dirty="0">
                <a:solidFill>
                  <a:schemeClr val="tx1"/>
                </a:solidFill>
                <a:effectLst/>
                <a:latin typeface="+mn-lt"/>
                <a:ea typeface="+mn-ea"/>
                <a:cs typeface="+mn-cs"/>
              </a:rPr>
              <a:t>More screens to project one or more feeds – allowing also students devices to project</a:t>
            </a:r>
          </a:p>
          <a:p>
            <a:pPr lvl="0"/>
            <a:r>
              <a:rPr lang="en-GB" sz="1200" kern="1200" dirty="0">
                <a:solidFill>
                  <a:schemeClr val="tx1"/>
                </a:solidFill>
                <a:effectLst/>
                <a:latin typeface="+mn-lt"/>
                <a:ea typeface="+mn-ea"/>
                <a:cs typeface="+mn-cs"/>
              </a:rPr>
              <a:t>Smaller and more flexible podium – in some instances in the middle of the room</a:t>
            </a:r>
          </a:p>
          <a:p>
            <a:pPr lvl="0"/>
            <a:r>
              <a:rPr lang="en-GB" sz="1200" kern="1200" dirty="0">
                <a:solidFill>
                  <a:schemeClr val="tx1"/>
                </a:solidFill>
                <a:effectLst/>
                <a:latin typeface="+mn-lt"/>
                <a:ea typeface="+mn-ea"/>
                <a:cs typeface="+mn-cs"/>
              </a:rPr>
              <a:t>Further Whiteboards or scribble walls to be used by students to write collaboratively</a:t>
            </a:r>
          </a:p>
          <a:p>
            <a:pPr lvl="0"/>
            <a:r>
              <a:rPr lang="en-GB" sz="1200" kern="1200" dirty="0">
                <a:solidFill>
                  <a:schemeClr val="tx1"/>
                </a:solidFill>
                <a:effectLst/>
                <a:latin typeface="+mn-lt"/>
                <a:ea typeface="+mn-ea"/>
                <a:cs typeface="+mn-cs"/>
              </a:rPr>
              <a:t>Increase number of sockets to ensure charging mobile devices</a:t>
            </a:r>
          </a:p>
          <a:p>
            <a:pPr lvl="0"/>
            <a:r>
              <a:rPr lang="en-GB" sz="1200" kern="1200" dirty="0">
                <a:solidFill>
                  <a:schemeClr val="tx1"/>
                </a:solidFill>
                <a:effectLst/>
                <a:latin typeface="+mn-lt"/>
                <a:ea typeface="+mn-ea"/>
                <a:cs typeface="+mn-cs"/>
              </a:rPr>
              <a:t>Flexible furniture  </a:t>
            </a:r>
          </a:p>
          <a:p>
            <a:endParaRPr lang="en-US" dirty="0"/>
          </a:p>
        </p:txBody>
      </p:sp>
      <p:sp>
        <p:nvSpPr>
          <p:cNvPr id="4" name="Slide Number Placeholder 3"/>
          <p:cNvSpPr>
            <a:spLocks noGrp="1"/>
          </p:cNvSpPr>
          <p:nvPr>
            <p:ph type="sldNum" sz="quarter" idx="5"/>
          </p:nvPr>
        </p:nvSpPr>
        <p:spPr/>
        <p:txBody>
          <a:bodyPr/>
          <a:lstStyle/>
          <a:p>
            <a:fld id="{13547C22-B86E-6242-9428-D7B4DCA91F9B}" type="slidenum">
              <a:rPr lang="en-US" smtClean="0"/>
              <a:t>8</a:t>
            </a:fld>
            <a:endParaRPr lang="en-US"/>
          </a:p>
        </p:txBody>
      </p:sp>
    </p:spTree>
    <p:extLst>
      <p:ext uri="{BB962C8B-B14F-4D97-AF65-F5344CB8AC3E}">
        <p14:creationId xmlns:p14="http://schemas.microsoft.com/office/powerpoint/2010/main" val="1178587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Social learning designed to work alongside ‘break out’ from classrooms </a:t>
            </a:r>
          </a:p>
          <a:p>
            <a:r>
              <a:rPr lang="en-GB" dirty="0"/>
              <a:t>For staff, students and the public</a:t>
            </a:r>
          </a:p>
          <a:p>
            <a:r>
              <a:rPr lang="en-GB" dirty="0"/>
              <a:t>For leisure, learning and events</a:t>
            </a:r>
          </a:p>
          <a:p>
            <a:r>
              <a:rPr lang="en-GB" dirty="0"/>
              <a:t>Public-private spaces</a:t>
            </a:r>
          </a:p>
          <a:p>
            <a:r>
              <a:rPr lang="en-GB" dirty="0"/>
              <a:t>Working outside the office</a:t>
            </a:r>
          </a:p>
          <a:p>
            <a:r>
              <a:rPr lang="en-GB" dirty="0"/>
              <a:t>Teaching outside the classroom</a:t>
            </a:r>
          </a:p>
          <a:p>
            <a:r>
              <a:rPr lang="en-GB" dirty="0"/>
              <a:t>Private rooms and booths</a:t>
            </a:r>
          </a:p>
          <a:p>
            <a:r>
              <a:rPr lang="en-GB" dirty="0"/>
              <a:t>Varied AV</a:t>
            </a:r>
            <a:r>
              <a:rPr lang="en-GB" baseline="0" dirty="0"/>
              <a:t> solutions – </a:t>
            </a:r>
            <a:r>
              <a:rPr lang="en-GB" baseline="0" dirty="0" err="1"/>
              <a:t>Micrsoft</a:t>
            </a:r>
            <a:r>
              <a:rPr lang="en-GB" baseline="0" dirty="0"/>
              <a:t>, Apple, bench, screened table, IT suite,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Plus static</a:t>
            </a:r>
            <a:r>
              <a:rPr lang="en-GB" baseline="0" dirty="0"/>
              <a:t> and movable booths</a:t>
            </a:r>
            <a:r>
              <a:rPr lang="en-GB" dirty="0"/>
              <a:t> </a:t>
            </a:r>
          </a:p>
          <a:p>
            <a:r>
              <a:rPr lang="en-GB" dirty="0"/>
              <a:t>Colour co-ordinated per floor, otherwise move as you wish</a:t>
            </a:r>
          </a:p>
          <a:p>
            <a:endParaRPr lang="en-GB" dirty="0"/>
          </a:p>
          <a:p>
            <a:r>
              <a:rPr lang="en-GB" dirty="0"/>
              <a:t> </a:t>
            </a:r>
          </a:p>
        </p:txBody>
      </p:sp>
      <p:sp>
        <p:nvSpPr>
          <p:cNvPr id="4" name="Slide Number Placeholder 3"/>
          <p:cNvSpPr>
            <a:spLocks noGrp="1"/>
          </p:cNvSpPr>
          <p:nvPr>
            <p:ph type="sldNum" sz="quarter" idx="10"/>
          </p:nvPr>
        </p:nvSpPr>
        <p:spPr/>
        <p:txBody>
          <a:bodyPr/>
          <a:lstStyle/>
          <a:p>
            <a:fld id="{13547C22-B86E-6242-9428-D7B4DCA91F9B}" type="slidenum">
              <a:rPr lang="en-US" smtClean="0"/>
              <a:t>9</a:t>
            </a:fld>
            <a:endParaRPr lang="en-US"/>
          </a:p>
        </p:txBody>
      </p:sp>
    </p:spTree>
    <p:extLst>
      <p:ext uri="{BB962C8B-B14F-4D97-AF65-F5344CB8AC3E}">
        <p14:creationId xmlns:p14="http://schemas.microsoft.com/office/powerpoint/2010/main" val="1054081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Works</a:t>
            </a:r>
            <a:r>
              <a:rPr lang="en-GB" baseline="0" dirty="0"/>
              <a:t> in conjunction with social learning</a:t>
            </a:r>
          </a:p>
          <a:p>
            <a:r>
              <a:rPr lang="en-GB" baseline="0" dirty="0"/>
              <a:t>‘Deconstructed Business Pod’ on top floor</a:t>
            </a:r>
          </a:p>
          <a:p>
            <a:r>
              <a:rPr lang="en-GB" baseline="0" dirty="0"/>
              <a:t>No tiered lecture theatre – different height tables</a:t>
            </a:r>
          </a:p>
          <a:p>
            <a:r>
              <a:rPr lang="en-GB" baseline="0" dirty="0"/>
              <a:t>Lecture theatre can become conference venue</a:t>
            </a:r>
          </a:p>
          <a:p>
            <a:r>
              <a:rPr lang="en-GB" baseline="0" dirty="0"/>
              <a:t>‘Forced’ group work – round tables, chairs on wheels, every table has a glass board</a:t>
            </a:r>
          </a:p>
          <a:p>
            <a:r>
              <a:rPr lang="en-GB" baseline="0" dirty="0"/>
              <a:t>Trapezium tables butt up to AV encourages on-line group work</a:t>
            </a:r>
          </a:p>
          <a:p>
            <a:r>
              <a:rPr lang="en-GB" baseline="0" dirty="0"/>
              <a:t>Varied IT solutions: </a:t>
            </a:r>
            <a:r>
              <a:rPr lang="en-GB" baseline="0" dirty="0" err="1"/>
              <a:t>Micrsoft</a:t>
            </a:r>
            <a:r>
              <a:rPr lang="en-GB" baseline="0" dirty="0"/>
              <a:t>, Apple, benches, tables, desks, BYO, provided, sockets in walls &amp; floor edge</a:t>
            </a:r>
          </a:p>
          <a:p>
            <a:r>
              <a:rPr lang="en-GB" baseline="0" dirty="0"/>
              <a:t>Standardised AV console</a:t>
            </a:r>
          </a:p>
          <a:p>
            <a:r>
              <a:rPr lang="en-GB" baseline="0" dirty="0"/>
              <a:t>IT suite for teaching</a:t>
            </a:r>
          </a:p>
          <a:p>
            <a:r>
              <a:rPr lang="en-GB" baseline="0" dirty="0"/>
              <a:t>Board rooms for 14</a:t>
            </a:r>
          </a:p>
          <a:p>
            <a:r>
              <a:rPr lang="en-GB" baseline="0" dirty="0"/>
              <a:t>Multiple smaller meeting rooms (x8) for 6 – all with AV </a:t>
            </a:r>
          </a:p>
          <a:p>
            <a:r>
              <a:rPr lang="en-GB" baseline="0" dirty="0"/>
              <a:t>Inter-connecting doors – smaller and larger rooms on 2 floors – aids events (furniture clearance) and project learning</a:t>
            </a:r>
          </a:p>
          <a:p>
            <a:r>
              <a:rPr lang="en-GB" baseline="0" dirty="0"/>
              <a:t>Dividing walls (2 rooms) – standard class sizes to large events/lectures</a:t>
            </a:r>
          </a:p>
          <a:p>
            <a:r>
              <a:rPr lang="en-GB" baseline="0" dirty="0"/>
              <a:t>Every room has glass boards – enough for every group – also for blue tacking posters</a:t>
            </a:r>
          </a:p>
          <a:p>
            <a:r>
              <a:rPr lang="en-GB" baseline="0" dirty="0"/>
              <a:t>Move table or chairs</a:t>
            </a:r>
          </a:p>
          <a:p>
            <a:r>
              <a:rPr lang="en-GB" baseline="0" dirty="0"/>
              <a:t>Layout sign shows starting position and facts and figures</a:t>
            </a:r>
          </a:p>
          <a:p>
            <a:r>
              <a:rPr lang="en-GB" baseline="0" dirty="0"/>
              <a:t>Mostly stackable and tippable furniture</a:t>
            </a:r>
          </a:p>
          <a:p>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13547C22-B86E-6242-9428-D7B4DCA91F9B}" type="slidenum">
              <a:rPr lang="en-US" smtClean="0"/>
              <a:t>10</a:t>
            </a:fld>
            <a:endParaRPr lang="en-US"/>
          </a:p>
        </p:txBody>
      </p:sp>
    </p:spTree>
    <p:extLst>
      <p:ext uri="{BB962C8B-B14F-4D97-AF65-F5344CB8AC3E}">
        <p14:creationId xmlns:p14="http://schemas.microsoft.com/office/powerpoint/2010/main" val="47316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D86C03-4725-A84A-AF98-BC15C7F85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EA7470E-E3E9-F442-AA69-E1953E518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357485C-5ABF-094A-A42F-980FF331CFF3}"/>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5" name="Footer Placeholder 4">
            <a:extLst>
              <a:ext uri="{FF2B5EF4-FFF2-40B4-BE49-F238E27FC236}">
                <a16:creationId xmlns:a16="http://schemas.microsoft.com/office/drawing/2014/main" xmlns="" id="{8190DF9F-4456-7B4A-8202-D8A1427B5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58DF92-E784-3840-986D-600A1297D576}"/>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3756075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82CBC1-5C2E-4F4E-BC5F-88DD2067E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E7295C8-6680-164B-A46A-14699D410A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7F950F-26A2-5649-A3F7-BF73B4D8F8A1}"/>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5" name="Footer Placeholder 4">
            <a:extLst>
              <a:ext uri="{FF2B5EF4-FFF2-40B4-BE49-F238E27FC236}">
                <a16:creationId xmlns:a16="http://schemas.microsoft.com/office/drawing/2014/main" xmlns="" id="{9101FF7E-C990-DE42-B8FC-A93FAFF34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653F98-49BD-164C-A45E-FCD1478E3EDA}"/>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4290025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6B7195-CE20-E040-93B3-64C0E8D29D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C3BF43F-DD4E-594A-B1B7-424B3F2876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DA6AFC-78BE-7E4B-B797-35261D5083EF}"/>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5" name="Footer Placeholder 4">
            <a:extLst>
              <a:ext uri="{FF2B5EF4-FFF2-40B4-BE49-F238E27FC236}">
                <a16:creationId xmlns:a16="http://schemas.microsoft.com/office/drawing/2014/main" xmlns="" id="{EDB8D389-D6B0-5F46-A3E1-9BC5B5C2E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45A6B2-1C6D-3B46-855A-D6EC3DBF5BBA}"/>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4106586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22653438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0B7FC-F86A-B94D-81F9-87F9BBB24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000C2DB-56BD-3446-8B09-F934882C38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3306A2-A782-2F46-A665-16D8D65C4C91}"/>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5" name="Footer Placeholder 4">
            <a:extLst>
              <a:ext uri="{FF2B5EF4-FFF2-40B4-BE49-F238E27FC236}">
                <a16:creationId xmlns:a16="http://schemas.microsoft.com/office/drawing/2014/main" xmlns="" id="{58A33736-B3FC-5147-8671-7013498FF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B4773-8A3D-C042-A555-699B19429943}"/>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343117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4E8F09-7786-0D43-A343-5462299397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846D22-05BE-D64A-86FD-6B0335408F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218E686-9B38-C243-818E-217468A14B79}"/>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5" name="Footer Placeholder 4">
            <a:extLst>
              <a:ext uri="{FF2B5EF4-FFF2-40B4-BE49-F238E27FC236}">
                <a16:creationId xmlns:a16="http://schemas.microsoft.com/office/drawing/2014/main" xmlns="" id="{F29FE45D-61B1-7441-AC87-47F8DA4AF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CF80EA-6834-BE4E-BDF2-7288357F5829}"/>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350388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F2C72-3134-DD47-9BD2-71A61EEF8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5FC603-F0BB-964F-AC55-174AE7A874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685982-6259-9D4F-ADD2-F1358656B5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E41F1D-7BB3-7042-9351-BCB18F2AECA6}"/>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6" name="Footer Placeholder 5">
            <a:extLst>
              <a:ext uri="{FF2B5EF4-FFF2-40B4-BE49-F238E27FC236}">
                <a16:creationId xmlns:a16="http://schemas.microsoft.com/office/drawing/2014/main" xmlns="" id="{3EFB543B-D5AA-AF43-9DDB-F56CA771C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49421A6-359F-6643-8068-8BFEE8E972EE}"/>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362658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C1E390-BCD5-F142-8DE7-0E41F5C4C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384390D-F64A-9F4D-BDC5-29FF7B941A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F6C008F-F964-724B-A50D-F38833BBD4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6C08D1C-60D7-2D43-9467-51D70DFB83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024E380-7725-B24F-8EA5-8EA96AF8C2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FD07DDD-9530-E446-8B29-B59983223B57}"/>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8" name="Footer Placeholder 7">
            <a:extLst>
              <a:ext uri="{FF2B5EF4-FFF2-40B4-BE49-F238E27FC236}">
                <a16:creationId xmlns:a16="http://schemas.microsoft.com/office/drawing/2014/main" xmlns="" id="{18302A09-A448-764E-AC37-B1F6C6E717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C33C383-4A66-2D46-A5EB-6B03D0EA7F8D}"/>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1404040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70A6BD-3AC2-FA43-871B-80130E49A9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7E6F432-D8CA-5B47-8A5B-31186CFB0334}"/>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4" name="Footer Placeholder 3">
            <a:extLst>
              <a:ext uri="{FF2B5EF4-FFF2-40B4-BE49-F238E27FC236}">
                <a16:creationId xmlns:a16="http://schemas.microsoft.com/office/drawing/2014/main" xmlns="" id="{2B637577-B9B0-1E4B-B9FD-6023F68962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535D99D-B7BB-984F-8265-918D3206AB1A}"/>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3569966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2B4B73A-BA9C-FC46-9CE1-B1D55375EBF3}"/>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3" name="Footer Placeholder 2">
            <a:extLst>
              <a:ext uri="{FF2B5EF4-FFF2-40B4-BE49-F238E27FC236}">
                <a16:creationId xmlns:a16="http://schemas.microsoft.com/office/drawing/2014/main" xmlns="" id="{69A2655D-D7D0-BF43-902E-5EA7C4151C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5D1562-8DFB-2B47-BFC9-51A298551896}"/>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54004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C3EB6-833A-C747-8005-827F29BBF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D0CA6E6-6D92-394C-B0D7-1AC105A748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24A584-818E-BD4A-9050-B21CF9939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F642A24-6912-044A-BF65-0F4112F337B9}"/>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6" name="Footer Placeholder 5">
            <a:extLst>
              <a:ext uri="{FF2B5EF4-FFF2-40B4-BE49-F238E27FC236}">
                <a16:creationId xmlns:a16="http://schemas.microsoft.com/office/drawing/2014/main" xmlns="" id="{69C9CEEB-5DBF-A944-883D-40D43E73D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2BA051-23A1-F146-9764-160CEBFB3732}"/>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365261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27D42F-D27B-D24A-96DA-1960281ED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AC945F5-C0B6-5E4B-86F2-50D84B9A6F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9A13FC-26BF-8740-98AA-84A941889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1F0B833-F602-CC45-A861-D6570D129D84}"/>
              </a:ext>
            </a:extLst>
          </p:cNvPr>
          <p:cNvSpPr>
            <a:spLocks noGrp="1"/>
          </p:cNvSpPr>
          <p:nvPr>
            <p:ph type="dt" sz="half" idx="10"/>
          </p:nvPr>
        </p:nvSpPr>
        <p:spPr/>
        <p:txBody>
          <a:bodyPr/>
          <a:lstStyle/>
          <a:p>
            <a:fld id="{2C1581F2-5F31-0144-8589-A8690C34D1BA}" type="datetimeFigureOut">
              <a:rPr lang="en-US" smtClean="0"/>
              <a:t>9/23/2019</a:t>
            </a:fld>
            <a:endParaRPr lang="en-US"/>
          </a:p>
        </p:txBody>
      </p:sp>
      <p:sp>
        <p:nvSpPr>
          <p:cNvPr id="6" name="Footer Placeholder 5">
            <a:extLst>
              <a:ext uri="{FF2B5EF4-FFF2-40B4-BE49-F238E27FC236}">
                <a16:creationId xmlns:a16="http://schemas.microsoft.com/office/drawing/2014/main" xmlns="" id="{8415C6F3-0F9C-7D4A-BDDF-95CEA17F2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FD26E41-F9BB-4E41-B01F-AB1CA8459A19}"/>
              </a:ext>
            </a:extLst>
          </p:cNvPr>
          <p:cNvSpPr>
            <a:spLocks noGrp="1"/>
          </p:cNvSpPr>
          <p:nvPr>
            <p:ph type="sldNum" sz="quarter" idx="12"/>
          </p:nvPr>
        </p:nvSpPr>
        <p:spPr/>
        <p:txBody>
          <a:bodyPr/>
          <a:lstStyle/>
          <a:p>
            <a:fld id="{980FDA39-27A5-C548-A778-077AA9A39D1F}" type="slidenum">
              <a:rPr lang="en-US" smtClean="0"/>
              <a:t>‹#›</a:t>
            </a:fld>
            <a:endParaRPr lang="en-US"/>
          </a:p>
        </p:txBody>
      </p:sp>
    </p:spTree>
    <p:extLst>
      <p:ext uri="{BB962C8B-B14F-4D97-AF65-F5344CB8AC3E}">
        <p14:creationId xmlns:p14="http://schemas.microsoft.com/office/powerpoint/2010/main" val="241716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1CB63A8-CF93-A14F-9404-5AA98C445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D80627C-BC60-3C4C-AFAA-F122BD2FD3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19208BD-8084-5846-89FD-5F39AD716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581F2-5F31-0144-8589-A8690C34D1BA}" type="datetimeFigureOut">
              <a:rPr lang="en-US" smtClean="0"/>
              <a:t>9/23/2019</a:t>
            </a:fld>
            <a:endParaRPr lang="en-US"/>
          </a:p>
        </p:txBody>
      </p:sp>
      <p:sp>
        <p:nvSpPr>
          <p:cNvPr id="5" name="Footer Placeholder 4">
            <a:extLst>
              <a:ext uri="{FF2B5EF4-FFF2-40B4-BE49-F238E27FC236}">
                <a16:creationId xmlns:a16="http://schemas.microsoft.com/office/drawing/2014/main" xmlns="" id="{E9E644A9-997C-4D48-BB04-E3B3A609F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2A9DB34-6B8F-CF4B-B35D-01D71227C5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FDA39-27A5-C548-A778-077AA9A39D1F}" type="slidenum">
              <a:rPr lang="en-US" smtClean="0"/>
              <a:t>‹#›</a:t>
            </a:fld>
            <a:endParaRPr lang="en-US"/>
          </a:p>
        </p:txBody>
      </p:sp>
    </p:spTree>
    <p:extLst>
      <p:ext uri="{BB962C8B-B14F-4D97-AF65-F5344CB8AC3E}">
        <p14:creationId xmlns:p14="http://schemas.microsoft.com/office/powerpoint/2010/main" val="1638220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twitter.com/julievo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449D4E26-44D6-EF40-921D-EA83DA58A918}"/>
              </a:ext>
            </a:extLst>
          </p:cNvPr>
          <p:cNvSpPr>
            <a:spLocks noGrp="1"/>
          </p:cNvSpPr>
          <p:nvPr>
            <p:ph type="ctrTitle"/>
          </p:nvPr>
        </p:nvSpPr>
        <p:spPr>
          <a:xfrm>
            <a:off x="6585882" y="4267832"/>
            <a:ext cx="4805996" cy="1401448"/>
          </a:xfrm>
        </p:spPr>
        <p:txBody>
          <a:bodyPr anchor="t">
            <a:normAutofit/>
          </a:bodyPr>
          <a:lstStyle/>
          <a:p>
            <a:pPr algn="l"/>
            <a:r>
              <a:rPr lang="en-GB" sz="2100" dirty="0">
                <a:solidFill>
                  <a:srgbClr val="000000"/>
                </a:solidFill>
              </a:rPr>
              <a:t>Dr Sally Bentley – University of Bedfordshire </a:t>
            </a:r>
            <a:br>
              <a:rPr lang="en-GB" sz="2100" dirty="0">
                <a:solidFill>
                  <a:srgbClr val="000000"/>
                </a:solidFill>
              </a:rPr>
            </a:br>
            <a:r>
              <a:rPr lang="en-GB" sz="2100" dirty="0">
                <a:solidFill>
                  <a:srgbClr val="000000"/>
                </a:solidFill>
              </a:rPr>
              <a:t>Dr </a:t>
            </a:r>
            <a:r>
              <a:rPr lang="en-GB" sz="2100" dirty="0" err="1">
                <a:solidFill>
                  <a:srgbClr val="000000"/>
                </a:solidFill>
              </a:rPr>
              <a:t>Diogo</a:t>
            </a:r>
            <a:r>
              <a:rPr lang="en-GB" sz="2100" dirty="0">
                <a:solidFill>
                  <a:srgbClr val="000000"/>
                </a:solidFill>
              </a:rPr>
              <a:t> Casanova – University of West London</a:t>
            </a:r>
            <a:endParaRPr lang="en-US" sz="2100" dirty="0">
              <a:solidFill>
                <a:srgbClr val="000000"/>
              </a:solidFill>
            </a:endParaRPr>
          </a:p>
        </p:txBody>
      </p:sp>
      <p:sp>
        <p:nvSpPr>
          <p:cNvPr id="3" name="Subtitle 2">
            <a:extLst>
              <a:ext uri="{FF2B5EF4-FFF2-40B4-BE49-F238E27FC236}">
                <a16:creationId xmlns:a16="http://schemas.microsoft.com/office/drawing/2014/main" xmlns="" id="{68F88FA9-A1BA-E54B-811A-CC87E94F7DC4}"/>
              </a:ext>
            </a:extLst>
          </p:cNvPr>
          <p:cNvSpPr>
            <a:spLocks noGrp="1"/>
          </p:cNvSpPr>
          <p:nvPr>
            <p:ph type="subTitle" idx="1"/>
          </p:nvPr>
        </p:nvSpPr>
        <p:spPr>
          <a:xfrm>
            <a:off x="6586186" y="3428999"/>
            <a:ext cx="4805691" cy="838831"/>
          </a:xfrm>
        </p:spPr>
        <p:txBody>
          <a:bodyPr anchor="b">
            <a:normAutofit lnSpcReduction="10000"/>
          </a:bodyPr>
          <a:lstStyle/>
          <a:p>
            <a:pPr algn="l"/>
            <a:r>
              <a:rPr lang="en-GB" sz="2800" b="1" dirty="0"/>
              <a:t>Designing space to enhance teaching and learning</a:t>
            </a:r>
            <a:endParaRPr lang="en-US" sz="2000" b="1" dirty="0">
              <a:solidFill>
                <a:srgbClr val="000000"/>
              </a:solidFill>
            </a:endParaRPr>
          </a:p>
        </p:txBody>
      </p:sp>
      <p:sp>
        <p:nvSpPr>
          <p:cNvPr id="13" name="Freeform 49">
            <a:extLst>
              <a:ext uri="{FF2B5EF4-FFF2-40B4-BE49-F238E27FC236}">
                <a16:creationId xmlns:a16="http://schemas.microsoft.com/office/drawing/2014/main" xmlns=""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765F9A0E-62A5-E345-AE9E-94C4FFFE54C6}"/>
              </a:ext>
            </a:extLst>
          </p:cNvPr>
          <p:cNvPicPr>
            <a:picLocks noChangeAspect="1"/>
          </p:cNvPicPr>
          <p:nvPr/>
        </p:nvPicPr>
        <p:blipFill rotWithShape="1">
          <a:blip r:embed="rId3">
            <a:alphaModFix/>
          </a:blip>
          <a:srcRect l="7295" r="580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5" name="Picture 4">
            <a:extLst>
              <a:ext uri="{FF2B5EF4-FFF2-40B4-BE49-F238E27FC236}">
                <a16:creationId xmlns:a16="http://schemas.microsoft.com/office/drawing/2014/main" xmlns="" id="{DD3B5D34-8A79-E140-B7D0-F8C36F83966A}"/>
              </a:ext>
            </a:extLst>
          </p:cNvPr>
          <p:cNvPicPr>
            <a:picLocks noChangeAspect="1"/>
          </p:cNvPicPr>
          <p:nvPr/>
        </p:nvPicPr>
        <p:blipFill>
          <a:blip r:embed="rId4"/>
          <a:stretch>
            <a:fillRect/>
          </a:stretch>
        </p:blipFill>
        <p:spPr>
          <a:xfrm>
            <a:off x="6585882" y="6076154"/>
            <a:ext cx="1373160" cy="732714"/>
          </a:xfrm>
          <a:prstGeom prst="rect">
            <a:avLst/>
          </a:prstGeom>
        </p:spPr>
      </p:pic>
      <p:pic>
        <p:nvPicPr>
          <p:cNvPr id="6" name="Picture 5">
            <a:extLst>
              <a:ext uri="{FF2B5EF4-FFF2-40B4-BE49-F238E27FC236}">
                <a16:creationId xmlns:a16="http://schemas.microsoft.com/office/drawing/2014/main" xmlns="" id="{6A6E2521-4504-9649-9A55-E0C9367653A2}"/>
              </a:ext>
            </a:extLst>
          </p:cNvPr>
          <p:cNvPicPr>
            <a:picLocks noChangeAspect="1"/>
          </p:cNvPicPr>
          <p:nvPr/>
        </p:nvPicPr>
        <p:blipFill>
          <a:blip r:embed="rId5"/>
          <a:stretch>
            <a:fillRect/>
          </a:stretch>
        </p:blipFill>
        <p:spPr>
          <a:xfrm>
            <a:off x="8273660" y="6397694"/>
            <a:ext cx="1474091" cy="327302"/>
          </a:xfrm>
          <a:prstGeom prst="rect">
            <a:avLst/>
          </a:prstGeom>
        </p:spPr>
      </p:pic>
    </p:spTree>
    <p:extLst>
      <p:ext uri="{BB962C8B-B14F-4D97-AF65-F5344CB8AC3E}">
        <p14:creationId xmlns:p14="http://schemas.microsoft.com/office/powerpoint/2010/main" val="2695486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924" y="78940"/>
            <a:ext cx="6486525" cy="882649"/>
          </a:xfrm>
        </p:spPr>
        <p:txBody>
          <a:bodyPr>
            <a:normAutofit/>
          </a:bodyPr>
          <a:lstStyle/>
          <a:p>
            <a:pPr algn="ctr"/>
            <a:r>
              <a:rPr lang="en-GB" dirty="0"/>
              <a:t>Classrooms in the Gateway</a:t>
            </a:r>
          </a:p>
        </p:txBody>
      </p:sp>
      <p:pic>
        <p:nvPicPr>
          <p:cNvPr id="4" name="Picture 3"/>
          <p:cNvPicPr>
            <a:picLocks noChangeAspect="1"/>
          </p:cNvPicPr>
          <p:nvPr/>
        </p:nvPicPr>
        <p:blipFill>
          <a:blip r:embed="rId3"/>
          <a:stretch>
            <a:fillRect/>
          </a:stretch>
        </p:blipFill>
        <p:spPr>
          <a:xfrm>
            <a:off x="9567862" y="4248150"/>
            <a:ext cx="2605088" cy="2605088"/>
          </a:xfrm>
          <a:prstGeom prst="rect">
            <a:avLst/>
          </a:prstGeom>
        </p:spPr>
      </p:pic>
      <p:pic>
        <p:nvPicPr>
          <p:cNvPr id="6" name="Picture 5"/>
          <p:cNvPicPr>
            <a:picLocks noChangeAspect="1"/>
          </p:cNvPicPr>
          <p:nvPr/>
        </p:nvPicPr>
        <p:blipFill>
          <a:blip r:embed="rId4"/>
          <a:stretch>
            <a:fillRect/>
          </a:stretch>
        </p:blipFill>
        <p:spPr>
          <a:xfrm>
            <a:off x="19049" y="4011613"/>
            <a:ext cx="2809875" cy="2809875"/>
          </a:xfrm>
          <a:prstGeom prst="rect">
            <a:avLst/>
          </a:prstGeom>
        </p:spPr>
      </p:pic>
      <p:sp>
        <p:nvSpPr>
          <p:cNvPr id="3" name="Text Placeholder 2"/>
          <p:cNvSpPr>
            <a:spLocks noGrp="1"/>
          </p:cNvSpPr>
          <p:nvPr>
            <p:ph type="body" idx="1"/>
          </p:nvPr>
        </p:nvSpPr>
        <p:spPr/>
        <p:txBody>
          <a:bodyPr/>
          <a:lstStyle/>
          <a:p>
            <a:r>
              <a:rPr lang="en-GB" dirty="0"/>
              <a:t>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 y="1057276"/>
            <a:ext cx="2800350" cy="2800350"/>
          </a:xfrm>
          <a:prstGeom prst="rect">
            <a:avLst/>
          </a:prstGeom>
        </p:spPr>
      </p:pic>
      <p:sp>
        <p:nvSpPr>
          <p:cNvPr id="8" name="TextBox 7"/>
          <p:cNvSpPr txBox="1"/>
          <p:nvPr/>
        </p:nvSpPr>
        <p:spPr>
          <a:xfrm>
            <a:off x="2858294" y="1467516"/>
            <a:ext cx="2514600" cy="2031325"/>
          </a:xfrm>
          <a:prstGeom prst="rect">
            <a:avLst/>
          </a:prstGeom>
          <a:noFill/>
        </p:spPr>
        <p:txBody>
          <a:bodyPr wrap="square" rtlCol="0">
            <a:spAutoFit/>
          </a:bodyPr>
          <a:lstStyle/>
          <a:p>
            <a:r>
              <a:rPr lang="en-GB" dirty="0"/>
              <a:t>Different height tables in stead of tiered lecture theatre; stools for high tables at back; tables on wheels allowing ‘conference style’ layout; dividing doors</a:t>
            </a:r>
          </a:p>
        </p:txBody>
      </p:sp>
      <p:sp>
        <p:nvSpPr>
          <p:cNvPr id="9" name="TextBox 8"/>
          <p:cNvSpPr txBox="1"/>
          <p:nvPr/>
        </p:nvSpPr>
        <p:spPr>
          <a:xfrm>
            <a:off x="6971099" y="1540512"/>
            <a:ext cx="2066925" cy="923330"/>
          </a:xfrm>
          <a:prstGeom prst="rect">
            <a:avLst/>
          </a:prstGeom>
          <a:noFill/>
        </p:spPr>
        <p:txBody>
          <a:bodyPr wrap="square" rtlCol="0">
            <a:spAutoFit/>
          </a:bodyPr>
          <a:lstStyle/>
          <a:p>
            <a:r>
              <a:rPr lang="en-GB" dirty="0"/>
              <a:t>Large round tables; chairs on wheels; glass boards</a:t>
            </a:r>
          </a:p>
        </p:txBody>
      </p:sp>
      <p:sp>
        <p:nvSpPr>
          <p:cNvPr id="11" name="TextBox 10"/>
          <p:cNvSpPr txBox="1"/>
          <p:nvPr/>
        </p:nvSpPr>
        <p:spPr>
          <a:xfrm>
            <a:off x="7376118" y="5416550"/>
            <a:ext cx="2514600" cy="923330"/>
          </a:xfrm>
          <a:prstGeom prst="rect">
            <a:avLst/>
          </a:prstGeom>
          <a:noFill/>
        </p:spPr>
        <p:txBody>
          <a:bodyPr wrap="square" rtlCol="0">
            <a:spAutoFit/>
          </a:bodyPr>
          <a:lstStyle/>
          <a:p>
            <a:r>
              <a:rPr lang="en-GB" dirty="0"/>
              <a:t>Every room has a sign showing layout option and facts and figures</a:t>
            </a:r>
          </a:p>
        </p:txBody>
      </p:sp>
      <p:sp>
        <p:nvSpPr>
          <p:cNvPr id="12" name="TextBox 11"/>
          <p:cNvSpPr txBox="1"/>
          <p:nvPr/>
        </p:nvSpPr>
        <p:spPr>
          <a:xfrm>
            <a:off x="2858294" y="4690110"/>
            <a:ext cx="2200275" cy="1477328"/>
          </a:xfrm>
          <a:prstGeom prst="rect">
            <a:avLst/>
          </a:prstGeom>
          <a:noFill/>
        </p:spPr>
        <p:txBody>
          <a:bodyPr wrap="square" rtlCol="0">
            <a:spAutoFit/>
          </a:bodyPr>
          <a:lstStyle/>
          <a:p>
            <a:r>
              <a:rPr lang="en-GB" dirty="0"/>
              <a:t>Trapezium tables designed for butting up against AV screens of facing front;  chairs on wheels</a:t>
            </a:r>
          </a:p>
        </p:txBody>
      </p:sp>
      <p:sp>
        <p:nvSpPr>
          <p:cNvPr id="10" name="TextBox 9"/>
          <p:cNvSpPr txBox="1"/>
          <p:nvPr/>
        </p:nvSpPr>
        <p:spPr>
          <a:xfrm>
            <a:off x="5417740" y="2474422"/>
            <a:ext cx="1895475" cy="2954655"/>
          </a:xfrm>
          <a:prstGeom prst="rect">
            <a:avLst/>
          </a:prstGeom>
          <a:noFill/>
          <a:ln>
            <a:solidFill>
              <a:schemeClr val="accent2">
                <a:lumMod val="60000"/>
                <a:lumOff val="40000"/>
              </a:schemeClr>
            </a:solidFill>
          </a:ln>
          <a:effectLst>
            <a:glow rad="101600">
              <a:schemeClr val="accent2">
                <a:satMod val="175000"/>
                <a:alpha val="40000"/>
              </a:schemeClr>
            </a:glow>
          </a:effectLst>
        </p:spPr>
        <p:txBody>
          <a:bodyPr wrap="square" rtlCol="0">
            <a:spAutoFit/>
          </a:bodyPr>
          <a:lstStyle/>
          <a:p>
            <a:r>
              <a:rPr lang="en-GB" sz="2400" b="1" dirty="0">
                <a:solidFill>
                  <a:srgbClr val="FF0000"/>
                </a:solidFill>
              </a:rPr>
              <a:t>+</a:t>
            </a:r>
            <a:r>
              <a:rPr lang="en-GB" dirty="0"/>
              <a:t> Harvard ‘UN’ debating chamber with AV</a:t>
            </a:r>
          </a:p>
          <a:p>
            <a:r>
              <a:rPr lang="en-GB" sz="2400" b="1" dirty="0">
                <a:solidFill>
                  <a:srgbClr val="FF0000"/>
                </a:solidFill>
              </a:rPr>
              <a:t>+</a:t>
            </a:r>
            <a:r>
              <a:rPr lang="en-GB" dirty="0"/>
              <a:t> Rectangular tables and chairs on wheels</a:t>
            </a:r>
          </a:p>
          <a:p>
            <a:r>
              <a:rPr lang="en-GB" sz="2400" b="1" dirty="0">
                <a:solidFill>
                  <a:srgbClr val="FF0000"/>
                </a:solidFill>
              </a:rPr>
              <a:t>+</a:t>
            </a:r>
            <a:r>
              <a:rPr lang="en-GB" dirty="0"/>
              <a:t> Board rooms</a:t>
            </a:r>
          </a:p>
          <a:p>
            <a:r>
              <a:rPr lang="en-GB" sz="2400" b="1" dirty="0">
                <a:solidFill>
                  <a:srgbClr val="FF0000"/>
                </a:solidFill>
              </a:rPr>
              <a:t>+ </a:t>
            </a:r>
            <a:r>
              <a:rPr lang="en-GB" dirty="0"/>
              <a:t>Teaching IT suite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7230" y="1028522"/>
            <a:ext cx="3154769" cy="2103179"/>
          </a:xfrm>
          <a:prstGeom prst="rect">
            <a:avLst/>
          </a:prstGeom>
        </p:spPr>
      </p:pic>
    </p:spTree>
    <p:extLst>
      <p:ext uri="{BB962C8B-B14F-4D97-AF65-F5344CB8AC3E}">
        <p14:creationId xmlns:p14="http://schemas.microsoft.com/office/powerpoint/2010/main" val="16295886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are people using the Gateway?</a:t>
            </a:r>
          </a:p>
        </p:txBody>
      </p:sp>
      <p:sp>
        <p:nvSpPr>
          <p:cNvPr id="3" name="Content Placeholder 2"/>
          <p:cNvSpPr>
            <a:spLocks noGrp="1"/>
          </p:cNvSpPr>
          <p:nvPr>
            <p:ph sz="half" idx="1"/>
          </p:nvPr>
        </p:nvSpPr>
        <p:spPr>
          <a:ln>
            <a:solidFill>
              <a:srgbClr val="00B050"/>
            </a:solidFill>
          </a:ln>
          <a:effectLst>
            <a:glow rad="101600">
              <a:schemeClr val="accent6">
                <a:satMod val="175000"/>
                <a:alpha val="40000"/>
              </a:schemeClr>
            </a:glow>
          </a:effectLst>
        </p:spPr>
        <p:txBody>
          <a:bodyPr/>
          <a:lstStyle/>
          <a:p>
            <a:pPr marL="0" indent="0">
              <a:buNone/>
            </a:pPr>
            <a:r>
              <a:rPr lang="en-GB" dirty="0"/>
              <a:t>Positives</a:t>
            </a:r>
          </a:p>
          <a:p>
            <a:pPr marL="0" indent="0">
              <a:buNone/>
            </a:pPr>
            <a:endParaRPr lang="en-GB" dirty="0"/>
          </a:p>
          <a:p>
            <a:r>
              <a:rPr lang="en-GB" dirty="0"/>
              <a:t>Social learning – ground floor</a:t>
            </a:r>
          </a:p>
          <a:p>
            <a:r>
              <a:rPr lang="en-GB" dirty="0"/>
              <a:t>Non-tiered lecture theatre </a:t>
            </a:r>
          </a:p>
          <a:p>
            <a:r>
              <a:rPr lang="en-GB" dirty="0"/>
              <a:t>Round tables &amp; chairs on wheels</a:t>
            </a:r>
          </a:p>
          <a:p>
            <a:endParaRPr lang="en-GB" dirty="0"/>
          </a:p>
          <a:p>
            <a:endParaRPr lang="en-GB" dirty="0"/>
          </a:p>
        </p:txBody>
      </p:sp>
      <p:sp>
        <p:nvSpPr>
          <p:cNvPr id="4" name="Content Placeholder 3"/>
          <p:cNvSpPr>
            <a:spLocks noGrp="1"/>
          </p:cNvSpPr>
          <p:nvPr>
            <p:ph sz="half" idx="2"/>
          </p:nvPr>
        </p:nvSpPr>
        <p:spPr>
          <a:ln>
            <a:solidFill>
              <a:srgbClr val="FF0000"/>
            </a:solidFill>
          </a:ln>
          <a:effectLst>
            <a:glow rad="101600">
              <a:schemeClr val="accent3">
                <a:satMod val="175000"/>
                <a:alpha val="40000"/>
              </a:schemeClr>
            </a:glow>
          </a:effectLst>
        </p:spPr>
        <p:txBody>
          <a:bodyPr/>
          <a:lstStyle/>
          <a:p>
            <a:pPr marL="0" indent="0">
              <a:buNone/>
            </a:pPr>
            <a:r>
              <a:rPr lang="en-GB" dirty="0"/>
              <a:t>Lost opportunities</a:t>
            </a:r>
          </a:p>
          <a:p>
            <a:pPr marL="0" indent="0">
              <a:buNone/>
            </a:pPr>
            <a:endParaRPr lang="en-GB" dirty="0"/>
          </a:p>
          <a:p>
            <a:r>
              <a:rPr lang="en-GB" dirty="0"/>
              <a:t>Trapezium tables – misunderstood</a:t>
            </a:r>
          </a:p>
          <a:p>
            <a:r>
              <a:rPr lang="en-GB" dirty="0"/>
              <a:t>AV screens for group work in social learning &amp; classrooms – not used</a:t>
            </a:r>
          </a:p>
          <a:p>
            <a:r>
              <a:rPr lang="en-GB" dirty="0"/>
              <a:t>Deconstructed ‘business </a:t>
            </a:r>
            <a:r>
              <a:rPr lang="en-GB"/>
              <a:t>pod’  </a:t>
            </a:r>
            <a:endParaRPr lang="en-GB" dirty="0"/>
          </a:p>
          <a:p>
            <a:endParaRPr lang="en-GB" dirty="0"/>
          </a:p>
          <a:p>
            <a:endParaRPr lang="en-GB" dirty="0"/>
          </a:p>
        </p:txBody>
      </p:sp>
    </p:spTree>
    <p:extLst>
      <p:ext uri="{BB962C8B-B14F-4D97-AF65-F5344CB8AC3E}">
        <p14:creationId xmlns:p14="http://schemas.microsoft.com/office/powerpoint/2010/main" val="1988650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B5B8A-2B71-EE4F-87F4-EF761F4C7F3F}"/>
              </a:ext>
            </a:extLst>
          </p:cNvPr>
          <p:cNvSpPr>
            <a:spLocks noGrp="1"/>
          </p:cNvSpPr>
          <p:nvPr>
            <p:ph type="title"/>
          </p:nvPr>
        </p:nvSpPr>
        <p:spPr>
          <a:xfrm>
            <a:off x="404001" y="629266"/>
            <a:ext cx="5127031" cy="1676603"/>
          </a:xfrm>
        </p:spPr>
        <p:txBody>
          <a:bodyPr vert="horz" lIns="91440" tIns="45720" rIns="91440" bIns="45720" rtlCol="0" anchor="ctr">
            <a:normAutofit/>
          </a:bodyPr>
          <a:lstStyle/>
          <a:p>
            <a:r>
              <a:rPr lang="en-US" sz="3200" dirty="0"/>
              <a:t>In groups of 5 and using the space and the different tools provided</a:t>
            </a:r>
          </a:p>
        </p:txBody>
      </p:sp>
      <p:sp>
        <p:nvSpPr>
          <p:cNvPr id="4" name="TextBox 3">
            <a:extLst>
              <a:ext uri="{FF2B5EF4-FFF2-40B4-BE49-F238E27FC236}">
                <a16:creationId xmlns:a16="http://schemas.microsoft.com/office/drawing/2014/main" xmlns="" id="{B7AF910B-6C94-1D42-BDB9-520FA385416A}"/>
              </a:ext>
            </a:extLst>
          </p:cNvPr>
          <p:cNvSpPr txBox="1"/>
          <p:nvPr/>
        </p:nvSpPr>
        <p:spPr>
          <a:xfrm>
            <a:off x="404001" y="2443315"/>
            <a:ext cx="3612827" cy="3785419"/>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dirty="0">
                <a:latin typeface="+mj-lt"/>
              </a:rPr>
              <a:t>Identify what you would keep, lose or change in the space (10 min) - Use the post-its to write each input;</a:t>
            </a:r>
          </a:p>
          <a:p>
            <a:pPr marL="342900" indent="-228600">
              <a:lnSpc>
                <a:spcPct val="90000"/>
              </a:lnSpc>
              <a:spcAft>
                <a:spcPts val="600"/>
              </a:spcAft>
              <a:buFont typeface="Arial" panose="020B0604020202020204" pitchFamily="34" charset="0"/>
              <a:buChar char="•"/>
            </a:pPr>
            <a:r>
              <a:rPr lang="en-US" sz="2000" dirty="0">
                <a:latin typeface="+mj-lt"/>
              </a:rPr>
              <a:t>Using the exercise above try to redesign the space by sketching the group approach of a learning space. Use the provided pictures to help you in this design (10 min).</a:t>
            </a:r>
          </a:p>
        </p:txBody>
      </p:sp>
      <p:pic>
        <p:nvPicPr>
          <p:cNvPr id="7" name="Content Placeholder 6" descr="A close up of a device&#10;&#10;Description automatically generated">
            <a:extLst>
              <a:ext uri="{FF2B5EF4-FFF2-40B4-BE49-F238E27FC236}">
                <a16:creationId xmlns:a16="http://schemas.microsoft.com/office/drawing/2014/main" xmlns="" id="{5307166D-6098-ED49-93E6-CC93D135B7A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943600" y="-165232"/>
            <a:ext cx="6248399" cy="7023232"/>
          </a:xfrm>
          <a:prstGeom prst="rect">
            <a:avLst/>
          </a:prstGeom>
          <a:effectLst/>
        </p:spPr>
      </p:pic>
      <p:sp>
        <p:nvSpPr>
          <p:cNvPr id="3" name="TextBox 2">
            <a:extLst>
              <a:ext uri="{FF2B5EF4-FFF2-40B4-BE49-F238E27FC236}">
                <a16:creationId xmlns:a16="http://schemas.microsoft.com/office/drawing/2014/main" xmlns="" id="{15C9E6F8-32BD-FF4E-8798-D6984DF0C388}"/>
              </a:ext>
            </a:extLst>
          </p:cNvPr>
          <p:cNvSpPr txBox="1"/>
          <p:nvPr/>
        </p:nvSpPr>
        <p:spPr>
          <a:xfrm>
            <a:off x="8100868" y="236057"/>
            <a:ext cx="966931" cy="369332"/>
          </a:xfrm>
          <a:prstGeom prst="rect">
            <a:avLst/>
          </a:prstGeom>
          <a:noFill/>
        </p:spPr>
        <p:txBody>
          <a:bodyPr wrap="none" rtlCol="0">
            <a:spAutoFit/>
          </a:bodyPr>
          <a:lstStyle/>
          <a:p>
            <a:r>
              <a:rPr lang="en-US" dirty="0">
                <a:solidFill>
                  <a:srgbClr val="FF0000"/>
                </a:solidFill>
                <a:latin typeface="+mj-lt"/>
              </a:rPr>
              <a:t>Corridor</a:t>
            </a:r>
          </a:p>
        </p:txBody>
      </p:sp>
      <p:sp>
        <p:nvSpPr>
          <p:cNvPr id="6" name="TextBox 5">
            <a:extLst>
              <a:ext uri="{FF2B5EF4-FFF2-40B4-BE49-F238E27FC236}">
                <a16:creationId xmlns:a16="http://schemas.microsoft.com/office/drawing/2014/main" xmlns="" id="{A2C909FD-D506-C046-A716-D797A2EB5917}"/>
              </a:ext>
            </a:extLst>
          </p:cNvPr>
          <p:cNvSpPr txBox="1"/>
          <p:nvPr/>
        </p:nvSpPr>
        <p:spPr>
          <a:xfrm>
            <a:off x="8385052" y="837401"/>
            <a:ext cx="1390894" cy="338554"/>
          </a:xfrm>
          <a:prstGeom prst="rect">
            <a:avLst/>
          </a:prstGeom>
          <a:noFill/>
        </p:spPr>
        <p:txBody>
          <a:bodyPr wrap="none" rtlCol="0">
            <a:spAutoFit/>
          </a:bodyPr>
          <a:lstStyle/>
          <a:p>
            <a:r>
              <a:rPr lang="en-US" sz="1600" dirty="0">
                <a:solidFill>
                  <a:srgbClr val="FF0000"/>
                </a:solidFill>
                <a:latin typeface="+mj-lt"/>
              </a:rPr>
              <a:t>Inside window</a:t>
            </a:r>
          </a:p>
        </p:txBody>
      </p:sp>
      <p:sp>
        <p:nvSpPr>
          <p:cNvPr id="8" name="TextBox 7">
            <a:extLst>
              <a:ext uri="{FF2B5EF4-FFF2-40B4-BE49-F238E27FC236}">
                <a16:creationId xmlns:a16="http://schemas.microsoft.com/office/drawing/2014/main" xmlns="" id="{D4DABEC2-265A-4340-A1FA-D7D7334F3821}"/>
              </a:ext>
            </a:extLst>
          </p:cNvPr>
          <p:cNvSpPr txBox="1"/>
          <p:nvPr/>
        </p:nvSpPr>
        <p:spPr>
          <a:xfrm rot="20968676">
            <a:off x="6334299" y="6381243"/>
            <a:ext cx="1544782" cy="338554"/>
          </a:xfrm>
          <a:prstGeom prst="rect">
            <a:avLst/>
          </a:prstGeom>
          <a:noFill/>
        </p:spPr>
        <p:txBody>
          <a:bodyPr wrap="none" rtlCol="0">
            <a:spAutoFit/>
          </a:bodyPr>
          <a:lstStyle/>
          <a:p>
            <a:r>
              <a:rPr lang="en-US" sz="1600" dirty="0">
                <a:solidFill>
                  <a:srgbClr val="FF0000"/>
                </a:solidFill>
                <a:latin typeface="+mj-lt"/>
              </a:rPr>
              <a:t>Outside window</a:t>
            </a:r>
          </a:p>
        </p:txBody>
      </p:sp>
      <p:sp>
        <p:nvSpPr>
          <p:cNvPr id="9" name="TextBox 8">
            <a:extLst>
              <a:ext uri="{FF2B5EF4-FFF2-40B4-BE49-F238E27FC236}">
                <a16:creationId xmlns:a16="http://schemas.microsoft.com/office/drawing/2014/main" xmlns="" id="{6AB7A8D5-D8A8-E54D-94CC-D8EEE2F0BFC7}"/>
              </a:ext>
            </a:extLst>
          </p:cNvPr>
          <p:cNvSpPr txBox="1"/>
          <p:nvPr/>
        </p:nvSpPr>
        <p:spPr>
          <a:xfrm rot="5400000">
            <a:off x="11320456" y="3457103"/>
            <a:ext cx="1535164" cy="338554"/>
          </a:xfrm>
          <a:prstGeom prst="rect">
            <a:avLst/>
          </a:prstGeom>
          <a:noFill/>
        </p:spPr>
        <p:txBody>
          <a:bodyPr wrap="none" rtlCol="0">
            <a:spAutoFit/>
          </a:bodyPr>
          <a:lstStyle/>
          <a:p>
            <a:r>
              <a:rPr lang="en-US" sz="1600" dirty="0">
                <a:solidFill>
                  <a:srgbClr val="FF0000"/>
                </a:solidFill>
                <a:latin typeface="+mj-lt"/>
              </a:rPr>
              <a:t>Projected image</a:t>
            </a:r>
          </a:p>
        </p:txBody>
      </p:sp>
      <p:sp>
        <p:nvSpPr>
          <p:cNvPr id="10" name="TextBox 9">
            <a:extLst>
              <a:ext uri="{FF2B5EF4-FFF2-40B4-BE49-F238E27FC236}">
                <a16:creationId xmlns:a16="http://schemas.microsoft.com/office/drawing/2014/main" xmlns="" id="{83DEC19A-1DCC-3F48-A005-949AC2923150}"/>
              </a:ext>
            </a:extLst>
          </p:cNvPr>
          <p:cNvSpPr txBox="1"/>
          <p:nvPr/>
        </p:nvSpPr>
        <p:spPr>
          <a:xfrm rot="5400000">
            <a:off x="11669785" y="2002608"/>
            <a:ext cx="836511" cy="338554"/>
          </a:xfrm>
          <a:prstGeom prst="rect">
            <a:avLst/>
          </a:prstGeom>
          <a:noFill/>
        </p:spPr>
        <p:txBody>
          <a:bodyPr wrap="none" rtlCol="0">
            <a:spAutoFit/>
          </a:bodyPr>
          <a:lstStyle/>
          <a:p>
            <a:r>
              <a:rPr lang="en-US" sz="1600" dirty="0">
                <a:solidFill>
                  <a:srgbClr val="FF0000"/>
                </a:solidFill>
                <a:latin typeface="+mj-lt"/>
              </a:rPr>
              <a:t>Speaker</a:t>
            </a:r>
          </a:p>
        </p:txBody>
      </p:sp>
      <p:sp>
        <p:nvSpPr>
          <p:cNvPr id="11" name="TextBox 10">
            <a:extLst>
              <a:ext uri="{FF2B5EF4-FFF2-40B4-BE49-F238E27FC236}">
                <a16:creationId xmlns:a16="http://schemas.microsoft.com/office/drawing/2014/main" xmlns="" id="{1239F30B-E733-CE40-A85A-C1880C1042E4}"/>
              </a:ext>
            </a:extLst>
          </p:cNvPr>
          <p:cNvSpPr txBox="1"/>
          <p:nvPr/>
        </p:nvSpPr>
        <p:spPr>
          <a:xfrm rot="5400000">
            <a:off x="11669783" y="5026638"/>
            <a:ext cx="836511" cy="338554"/>
          </a:xfrm>
          <a:prstGeom prst="rect">
            <a:avLst/>
          </a:prstGeom>
          <a:noFill/>
        </p:spPr>
        <p:txBody>
          <a:bodyPr wrap="none" rtlCol="0">
            <a:spAutoFit/>
          </a:bodyPr>
          <a:lstStyle/>
          <a:p>
            <a:r>
              <a:rPr lang="en-US" sz="1600" dirty="0">
                <a:solidFill>
                  <a:srgbClr val="FF0000"/>
                </a:solidFill>
                <a:latin typeface="+mj-lt"/>
              </a:rPr>
              <a:t>Speaker</a:t>
            </a:r>
          </a:p>
        </p:txBody>
      </p:sp>
      <p:sp>
        <p:nvSpPr>
          <p:cNvPr id="12" name="TextBox 11">
            <a:extLst>
              <a:ext uri="{FF2B5EF4-FFF2-40B4-BE49-F238E27FC236}">
                <a16:creationId xmlns:a16="http://schemas.microsoft.com/office/drawing/2014/main" xmlns="" id="{072B6C39-9AA2-0D49-8EE0-A40FE49D69BC}"/>
              </a:ext>
            </a:extLst>
          </p:cNvPr>
          <p:cNvSpPr txBox="1"/>
          <p:nvPr/>
        </p:nvSpPr>
        <p:spPr>
          <a:xfrm rot="5400000">
            <a:off x="10206742" y="5195366"/>
            <a:ext cx="820161" cy="338554"/>
          </a:xfrm>
          <a:prstGeom prst="rect">
            <a:avLst/>
          </a:prstGeom>
          <a:noFill/>
        </p:spPr>
        <p:txBody>
          <a:bodyPr wrap="none" rtlCol="0">
            <a:spAutoFit/>
          </a:bodyPr>
          <a:lstStyle/>
          <a:p>
            <a:r>
              <a:rPr lang="en-US" sz="1600" dirty="0">
                <a:solidFill>
                  <a:srgbClr val="FF0000"/>
                </a:solidFill>
                <a:latin typeface="+mj-lt"/>
              </a:rPr>
              <a:t>Podium</a:t>
            </a:r>
          </a:p>
        </p:txBody>
      </p:sp>
      <p:sp>
        <p:nvSpPr>
          <p:cNvPr id="13" name="TextBox 12">
            <a:extLst>
              <a:ext uri="{FF2B5EF4-FFF2-40B4-BE49-F238E27FC236}">
                <a16:creationId xmlns:a16="http://schemas.microsoft.com/office/drawing/2014/main" xmlns="" id="{5ACAC309-57AB-8348-9036-49F56D4FB495}"/>
              </a:ext>
            </a:extLst>
          </p:cNvPr>
          <p:cNvSpPr txBox="1"/>
          <p:nvPr/>
        </p:nvSpPr>
        <p:spPr>
          <a:xfrm rot="16200000">
            <a:off x="5423669" y="3259722"/>
            <a:ext cx="1006109" cy="338554"/>
          </a:xfrm>
          <a:prstGeom prst="rect">
            <a:avLst/>
          </a:prstGeom>
          <a:noFill/>
        </p:spPr>
        <p:txBody>
          <a:bodyPr wrap="none" rtlCol="0">
            <a:spAutoFit/>
          </a:bodyPr>
          <a:lstStyle/>
          <a:p>
            <a:r>
              <a:rPr lang="en-US" sz="1600" dirty="0">
                <a:solidFill>
                  <a:srgbClr val="FF0000"/>
                </a:solidFill>
                <a:latin typeface="+mj-lt"/>
              </a:rPr>
              <a:t>Blank wall</a:t>
            </a:r>
          </a:p>
        </p:txBody>
      </p:sp>
    </p:spTree>
    <p:extLst>
      <p:ext uri="{BB962C8B-B14F-4D97-AF65-F5344CB8AC3E}">
        <p14:creationId xmlns:p14="http://schemas.microsoft.com/office/powerpoint/2010/main" val="3303036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708" y="1227597"/>
            <a:ext cx="9122584" cy="1325563"/>
          </a:xfrm>
        </p:spPr>
        <p:txBody>
          <a:bodyPr vert="horz" lIns="91440" tIns="45720" rIns="91440" bIns="45720" rtlCol="0" anchor="ctr">
            <a:normAutofit/>
          </a:bodyPr>
          <a:lstStyle/>
          <a:p>
            <a:r>
              <a:rPr lang="en-US"/>
              <a:t>references</a:t>
            </a:r>
          </a:p>
        </p:txBody>
      </p:sp>
      <p:sp>
        <p:nvSpPr>
          <p:cNvPr id="3" name="Text Placeholder 2"/>
          <p:cNvSpPr>
            <a:spLocks noGrp="1"/>
          </p:cNvSpPr>
          <p:nvPr>
            <p:ph type="body" idx="1"/>
          </p:nvPr>
        </p:nvSpPr>
        <p:spPr>
          <a:xfrm>
            <a:off x="1534707" y="2384853"/>
            <a:ext cx="6791192" cy="3571104"/>
          </a:xfrm>
        </p:spPr>
        <p:txBody>
          <a:bodyPr vert="horz" lIns="91440" tIns="45720" rIns="91440" bIns="45720" rtlCol="0">
            <a:normAutofit/>
          </a:bodyPr>
          <a:lstStyle/>
          <a:p>
            <a:pPr>
              <a:spcBef>
                <a:spcPts val="422"/>
              </a:spcBef>
            </a:pPr>
            <a:r>
              <a:rPr lang="en-US" sz="1400" dirty="0"/>
              <a:t>Brooks, D. C. (2014). Space and consequences: The impact of different formal learning spaces on instructor and student behavior. </a:t>
            </a:r>
            <a:r>
              <a:rPr lang="en-US" sz="1400" i="1" dirty="0"/>
              <a:t>Journal of Learning Spaces</a:t>
            </a:r>
            <a:r>
              <a:rPr lang="en-US" sz="1400" dirty="0"/>
              <a:t>, </a:t>
            </a:r>
            <a:r>
              <a:rPr lang="en-US" sz="1400" i="1" dirty="0"/>
              <a:t>1</a:t>
            </a:r>
            <a:r>
              <a:rPr lang="en-US" sz="1400" dirty="0"/>
              <a:t>(2), 1–13.</a:t>
            </a:r>
          </a:p>
          <a:p>
            <a:pPr>
              <a:spcBef>
                <a:spcPts val="422"/>
              </a:spcBef>
            </a:pPr>
            <a:r>
              <a:rPr lang="en-US" sz="1400" dirty="0"/>
              <a:t>Jessop, T., </a:t>
            </a:r>
            <a:r>
              <a:rPr lang="en-US" sz="1400" dirty="0" err="1"/>
              <a:t>Gubby</a:t>
            </a:r>
            <a:r>
              <a:rPr lang="en-US" sz="1400" dirty="0"/>
              <a:t>, L., &amp; Smith, A. (2012). Space frontiers for new pedagogies: a tale of constraints and possibilities. </a:t>
            </a:r>
            <a:r>
              <a:rPr lang="en-US" sz="1400" i="1" dirty="0"/>
              <a:t>Studies in Higher Education</a:t>
            </a:r>
            <a:r>
              <a:rPr lang="en-US" sz="1400" dirty="0"/>
              <a:t>, </a:t>
            </a:r>
            <a:r>
              <a:rPr lang="en-US" sz="1400" i="1" dirty="0"/>
              <a:t>37</a:t>
            </a:r>
            <a:r>
              <a:rPr lang="en-US" sz="1400" dirty="0"/>
              <a:t>(2), 189–202. doi:10.1080/03075079.2010.503270</a:t>
            </a:r>
          </a:p>
          <a:p>
            <a:pPr>
              <a:spcBef>
                <a:spcPts val="422"/>
              </a:spcBef>
            </a:pPr>
            <a:r>
              <a:rPr lang="en-US" sz="1400"/>
              <a:t>Park</a:t>
            </a:r>
            <a:r>
              <a:rPr lang="en-US" sz="1400" dirty="0"/>
              <a:t>, E., &amp; Choi, B. (2014). Transformation of classroom spaces: traditional versus active learning classroom in colleges. </a:t>
            </a:r>
            <a:r>
              <a:rPr lang="en-US" sz="1400" i="1" dirty="0"/>
              <a:t>Higher Education</a:t>
            </a:r>
            <a:r>
              <a:rPr lang="en-US" sz="1400" dirty="0"/>
              <a:t>, </a:t>
            </a:r>
            <a:r>
              <a:rPr lang="en-US" sz="1400" i="1" dirty="0"/>
              <a:t>68</a:t>
            </a:r>
            <a:r>
              <a:rPr lang="en-US" sz="1400" dirty="0"/>
              <a:t>(5), 749–771. doi:10.1007/s10734-014-9742-0</a:t>
            </a:r>
          </a:p>
          <a:p>
            <a:pPr>
              <a:spcBef>
                <a:spcPts val="422"/>
              </a:spcBef>
            </a:pPr>
            <a:r>
              <a:rPr lang="en-US" sz="1400" dirty="0"/>
              <a:t>Yang, Z., </a:t>
            </a:r>
            <a:r>
              <a:rPr lang="en-US" sz="1400" dirty="0" err="1"/>
              <a:t>Becerik</a:t>
            </a:r>
            <a:r>
              <a:rPr lang="en-US" sz="1400" dirty="0"/>
              <a:t>-Gerber, B., &amp; Mino, L. (2013). A study on student perceptions of higher education classrooms: Impact of classroom attributes on student satisfaction and performance. </a:t>
            </a:r>
            <a:r>
              <a:rPr lang="en-US" sz="1400" i="1" dirty="0"/>
              <a:t>Building and Environment</a:t>
            </a:r>
            <a:r>
              <a:rPr lang="en-US" sz="1400" dirty="0"/>
              <a:t>, </a:t>
            </a:r>
            <a:r>
              <a:rPr lang="en-US" sz="1400" i="1" dirty="0"/>
              <a:t>70</a:t>
            </a:r>
            <a:r>
              <a:rPr lang="en-US" sz="1400" dirty="0"/>
              <a:t>, 171–188. doi:10.1016/j.buildenv.2013.08.030</a:t>
            </a:r>
          </a:p>
          <a:p>
            <a:pPr>
              <a:spcBef>
                <a:spcPts val="422"/>
              </a:spcBef>
            </a:pPr>
            <a:endParaRPr lang="en-US" sz="1400" dirty="0"/>
          </a:p>
        </p:txBody>
      </p:sp>
      <p:sp>
        <p:nvSpPr>
          <p:cNvPr id="19" name="Freeform 6">
            <a:extLst>
              <a:ext uri="{FF2B5EF4-FFF2-40B4-BE49-F238E27FC236}">
                <a16:creationId xmlns:a16="http://schemas.microsoft.com/office/drawing/2014/main" xmlns="" id="{A9616D99-AEFB-4C95-84EF-5DEC698D92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1" name="Freeform 6">
            <a:extLst>
              <a:ext uri="{FF2B5EF4-FFF2-40B4-BE49-F238E27FC236}">
                <a16:creationId xmlns:a16="http://schemas.microsoft.com/office/drawing/2014/main" xmlns="" id="{D0F97023-F626-4FC5-8C2D-753B5C7F46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Graphic 6" descr="Books">
            <a:extLst>
              <a:ext uri="{FF2B5EF4-FFF2-40B4-BE49-F238E27FC236}">
                <a16:creationId xmlns:a16="http://schemas.microsoft.com/office/drawing/2014/main" xmlns="" id="{69629D36-C1A6-4EC4-8907-5665C30141F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82114281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D8D4F81-B0AB-A34B-9B64-DEEECBF653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F754302E-E0E8-B242-A868-D3C9B737A2CC}"/>
              </a:ext>
            </a:extLst>
          </p:cNvPr>
          <p:cNvSpPr>
            <a:spLocks noGrp="1"/>
          </p:cNvSpPr>
          <p:nvPr>
            <p:ph type="title"/>
          </p:nvPr>
        </p:nvSpPr>
        <p:spPr>
          <a:xfrm>
            <a:off x="709448" y="1913950"/>
            <a:ext cx="4204137" cy="1342754"/>
          </a:xfrm>
        </p:spPr>
        <p:txBody>
          <a:bodyPr>
            <a:normAutofit/>
          </a:bodyPr>
          <a:lstStyle/>
          <a:p>
            <a:pPr algn="ctr"/>
            <a:r>
              <a:rPr lang="en-US" sz="3600" dirty="0"/>
              <a:t>Background</a:t>
            </a:r>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0CCD1F3-733B-3740-8519-05A44C66133F}"/>
              </a:ext>
            </a:extLst>
          </p:cNvPr>
          <p:cNvSpPr>
            <a:spLocks noGrp="1"/>
          </p:cNvSpPr>
          <p:nvPr>
            <p:ph idx="1"/>
          </p:nvPr>
        </p:nvSpPr>
        <p:spPr>
          <a:xfrm>
            <a:off x="525516" y="3417573"/>
            <a:ext cx="4593021" cy="2619839"/>
          </a:xfrm>
        </p:spPr>
        <p:txBody>
          <a:bodyPr anchor="ctr">
            <a:normAutofit/>
          </a:bodyPr>
          <a:lstStyle/>
          <a:p>
            <a:pPr marL="0" indent="0">
              <a:buNone/>
            </a:pPr>
            <a:r>
              <a:rPr lang="en-GB" sz="2000" b="0" i="0" dirty="0">
                <a:effectLst/>
              </a:rPr>
              <a:t>A lecture at the University of Bologna in Italy in the mid-fourteenth century. </a:t>
            </a:r>
          </a:p>
          <a:p>
            <a:pPr marL="0" indent="0">
              <a:buNone/>
            </a:pPr>
            <a:r>
              <a:rPr lang="en-GB" sz="2000" dirty="0"/>
              <a:t>Lector - Latin for the one that reads</a:t>
            </a:r>
          </a:p>
          <a:p>
            <a:pPr marL="0" indent="0">
              <a:buNone/>
            </a:pPr>
            <a:r>
              <a:rPr lang="en-GB" sz="2000" dirty="0"/>
              <a:t>Theatre - Greece for the beholding area </a:t>
            </a:r>
          </a:p>
          <a:p>
            <a:pPr marL="0" indent="0">
              <a:buNone/>
            </a:pPr>
            <a:endParaRPr lang="en-US" sz="1800" dirty="0"/>
          </a:p>
        </p:txBody>
      </p:sp>
    </p:spTree>
    <p:extLst>
      <p:ext uri="{BB962C8B-B14F-4D97-AF65-F5344CB8AC3E}">
        <p14:creationId xmlns:p14="http://schemas.microsoft.com/office/powerpoint/2010/main" val="3159778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normAutofit/>
          </a:bodyPr>
          <a:lstStyle>
            <a:lvl1pPr defTabSz="368045">
              <a:defRPr sz="5040"/>
            </a:lvl1pPr>
          </a:lstStyle>
          <a:p>
            <a:pPr lvl="0">
              <a:defRPr sz="1800"/>
            </a:pPr>
            <a:r>
              <a:rPr sz="3544" dirty="0">
                <a:latin typeface="Century Gothic"/>
                <a:cs typeface="Century Gothic"/>
              </a:rPr>
              <a:t>the evolution of learning spaces from ancient Greece to Current Classrooms</a:t>
            </a:r>
          </a:p>
        </p:txBody>
      </p:sp>
      <p:pic>
        <p:nvPicPr>
          <p:cNvPr id="42" name="Screen Shot 2014-11-20 at 15.38.28.png"/>
          <p:cNvPicPr/>
          <p:nvPr/>
        </p:nvPicPr>
        <p:blipFill>
          <a:blip r:embed="rId3" cstate="email">
            <a:extLst>
              <a:ext uri="{28A0092B-C50C-407E-A947-70E740481C1C}">
                <a14:useLocalDpi xmlns:a14="http://schemas.microsoft.com/office/drawing/2010/main"/>
              </a:ext>
            </a:extLst>
          </a:blip>
          <a:stretch>
            <a:fillRect/>
          </a:stretch>
        </p:blipFill>
        <p:spPr>
          <a:xfrm>
            <a:off x="1532237" y="1863989"/>
            <a:ext cx="8303741" cy="3409836"/>
          </a:xfrm>
          <a:prstGeom prst="rect">
            <a:avLst/>
          </a:prstGeom>
          <a:ln w="12700">
            <a:miter lim="400000"/>
          </a:ln>
        </p:spPr>
      </p:pic>
      <p:sp>
        <p:nvSpPr>
          <p:cNvPr id="43" name="Shape 43"/>
          <p:cNvSpPr/>
          <p:nvPr/>
        </p:nvSpPr>
        <p:spPr>
          <a:xfrm>
            <a:off x="8461244" y="5423871"/>
            <a:ext cx="1505798"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200"/>
            </a:lvl1pPr>
          </a:lstStyle>
          <a:p>
            <a:pPr lvl="0">
              <a:defRPr sz="1800"/>
            </a:pPr>
            <a:r>
              <a:rPr sz="1547" dirty="0"/>
              <a:t>Park &amp; Choi, 2014</a:t>
            </a:r>
          </a:p>
        </p:txBody>
      </p:sp>
    </p:spTree>
    <p:extLst>
      <p:ext uri="{BB962C8B-B14F-4D97-AF65-F5344CB8AC3E}">
        <p14:creationId xmlns:p14="http://schemas.microsoft.com/office/powerpoint/2010/main" val="35762754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BB7F61-88DA-E54D-B40E-69593A80F89D}"/>
              </a:ext>
            </a:extLst>
          </p:cNvPr>
          <p:cNvSpPr>
            <a:spLocks noGrp="1"/>
          </p:cNvSpPr>
          <p:nvPr>
            <p:ph type="title"/>
          </p:nvPr>
        </p:nvSpPr>
        <p:spPr>
          <a:xfrm>
            <a:off x="870204" y="606564"/>
            <a:ext cx="10451592" cy="1325563"/>
          </a:xfrm>
        </p:spPr>
        <p:txBody>
          <a:bodyPr anchor="ctr">
            <a:normAutofit/>
          </a:bodyPr>
          <a:lstStyle/>
          <a:p>
            <a:r>
              <a:rPr lang="en-US" sz="2800" dirty="0"/>
              <a:t>Yang et al. (2013) discuss the impact of classroom attributes (ambient, spatial, and technological attributes) on student satisfaction and performance</a:t>
            </a:r>
          </a:p>
        </p:txBody>
      </p:sp>
      <p:sp>
        <p:nvSpPr>
          <p:cNvPr id="25" name="Rectangle 22">
            <a:extLst>
              <a:ext uri="{FF2B5EF4-FFF2-40B4-BE49-F238E27FC236}">
                <a16:creationId xmlns:a16="http://schemas.microsoft.com/office/drawing/2014/main" xmlns="" id="{A5711A0E-A428-4ED1-96CB-33D69FD842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xmlns="" id="{A8E79D79-BD0C-4CA3-BC74-AF303415FDAA}"/>
              </a:ext>
            </a:extLst>
          </p:cNvPr>
          <p:cNvGraphicFramePr>
            <a:graphicFrameLocks noGrp="1"/>
          </p:cNvGraphicFramePr>
          <p:nvPr>
            <p:ph idx="1"/>
            <p:extLst>
              <p:ext uri="{D42A27DB-BD31-4B8C-83A1-F6EECF244321}">
                <p14:modId xmlns:p14="http://schemas.microsoft.com/office/powerpoint/2010/main" val="163365454"/>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0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Shape 46"/>
          <p:cNvSpPr>
            <a:spLocks noGrp="1"/>
          </p:cNvSpPr>
          <p:nvPr>
            <p:ph type="title"/>
          </p:nvPr>
        </p:nvSpPr>
        <p:spPr>
          <a:xfrm>
            <a:off x="228600" y="643467"/>
            <a:ext cx="4114800" cy="1597315"/>
          </a:xfrm>
          <a:prstGeom prst="rect">
            <a:avLst/>
          </a:prstGeom>
          <a:noFill/>
          <a:ln w="19050">
            <a:solidFill>
              <a:schemeClr val="bg1"/>
            </a:solidFill>
          </a:ln>
        </p:spPr>
        <p:txBody>
          <a:bodyPr vert="horz" wrap="square" lIns="91440" tIns="45720" rIns="91440" bIns="45720" rtlCol="0" anchor="ctr">
            <a:normAutofit/>
          </a:bodyPr>
          <a:lstStyle>
            <a:lvl1pPr>
              <a:defRPr sz="4300">
                <a:solidFill>
                  <a:srgbClr val="FFFFFF"/>
                </a:solidFill>
              </a:defRPr>
            </a:lvl1pPr>
          </a:lstStyle>
          <a:p>
            <a:pPr lvl="0" algn="ctr">
              <a:defRPr sz="1800">
                <a:solidFill>
                  <a:srgbClr val="000000"/>
                </a:solidFill>
              </a:defRPr>
            </a:pPr>
            <a:r>
              <a:rPr lang="en-US" sz="2000" kern="1200" dirty="0">
                <a:solidFill>
                  <a:schemeClr val="bg1"/>
                </a:solidFill>
                <a:latin typeface="+mj-lt"/>
                <a:ea typeface="+mj-ea"/>
                <a:cs typeface="+mj-cs"/>
              </a:rPr>
              <a:t>Growing interest about learning spaces and how they may affect learners and learning experiences</a:t>
            </a:r>
          </a:p>
        </p:txBody>
      </p:sp>
      <p:sp>
        <p:nvSpPr>
          <p:cNvPr id="45" name="Shape 45"/>
          <p:cNvSpPr>
            <a:spLocks noGrp="1"/>
          </p:cNvSpPr>
          <p:nvPr>
            <p:ph type="body" idx="1"/>
          </p:nvPr>
        </p:nvSpPr>
        <p:spPr>
          <a:xfrm>
            <a:off x="228600" y="2638044"/>
            <a:ext cx="4114800" cy="3415622"/>
          </a:xfrm>
          <a:prstGeom prst="rect">
            <a:avLst/>
          </a:prstGeom>
        </p:spPr>
        <p:txBody>
          <a:bodyPr vert="horz" lIns="91440" tIns="45720" rIns="91440" bIns="45720" rtlCol="0">
            <a:noAutofit/>
          </a:bodyPr>
          <a:lstStyle/>
          <a:p>
            <a:pPr>
              <a:defRPr sz="1800"/>
            </a:pPr>
            <a:r>
              <a:rPr lang="en-US" sz="1800" dirty="0">
                <a:solidFill>
                  <a:schemeClr val="bg1"/>
                </a:solidFill>
                <a:latin typeface="+mj-lt"/>
              </a:rPr>
              <a:t>Jessop, </a:t>
            </a:r>
            <a:r>
              <a:rPr lang="en-US" sz="1800" dirty="0" err="1">
                <a:solidFill>
                  <a:schemeClr val="bg1"/>
                </a:solidFill>
                <a:latin typeface="+mj-lt"/>
              </a:rPr>
              <a:t>Gubby</a:t>
            </a:r>
            <a:r>
              <a:rPr lang="en-US" sz="1800" dirty="0">
                <a:solidFill>
                  <a:schemeClr val="bg1"/>
                </a:solidFill>
                <a:latin typeface="+mj-lt"/>
              </a:rPr>
              <a:t> &amp; Smith (2012) compare the perceptions of students and academics and conclude that </a:t>
            </a:r>
            <a:r>
              <a:rPr lang="en-US" sz="1800" b="1" dirty="0">
                <a:solidFill>
                  <a:schemeClr val="bg1"/>
                </a:solidFill>
                <a:latin typeface="+mj-lt"/>
              </a:rPr>
              <a:t>space may re-inscribe hierarchical, teacher-</a:t>
            </a:r>
            <a:r>
              <a:rPr lang="en-US" sz="1800" b="1" dirty="0" err="1">
                <a:solidFill>
                  <a:schemeClr val="bg1"/>
                </a:solidFill>
                <a:latin typeface="+mj-lt"/>
              </a:rPr>
              <a:t>centred</a:t>
            </a:r>
            <a:r>
              <a:rPr lang="en-US" sz="1800" b="1" dirty="0">
                <a:solidFill>
                  <a:schemeClr val="bg1"/>
                </a:solidFill>
                <a:latin typeface="+mj-lt"/>
              </a:rPr>
              <a:t> approaches;</a:t>
            </a:r>
          </a:p>
          <a:p>
            <a:pPr>
              <a:defRPr sz="1800"/>
            </a:pPr>
            <a:r>
              <a:rPr lang="en-US" sz="1800" dirty="0">
                <a:solidFill>
                  <a:schemeClr val="bg1"/>
                </a:solidFill>
                <a:latin typeface="+mj-lt"/>
              </a:rPr>
              <a:t>Park &amp; Choi (2014) discuss the importance of changing room layout in order to promote more active learning (golden and shadow zone);</a:t>
            </a:r>
          </a:p>
          <a:p>
            <a:pPr>
              <a:defRPr sz="1800"/>
            </a:pPr>
            <a:r>
              <a:rPr lang="en-US" sz="1800" dirty="0">
                <a:solidFill>
                  <a:schemeClr val="bg1"/>
                </a:solidFill>
                <a:latin typeface="+mj-lt"/>
              </a:rPr>
              <a:t>Radcliffe (2009) presents a framework for designing and evaluating learning spaces which integrates Pedagogy, Space and Technology as there key vectors referring that each influences the other in a dynamic force.</a:t>
            </a:r>
          </a:p>
        </p:txBody>
      </p:sp>
      <p:pic>
        <p:nvPicPr>
          <p:cNvPr id="4" name="Picture 3" descr="A screenshot of a cell phone&#10;&#10;Description automatically generated">
            <a:extLst>
              <a:ext uri="{FF2B5EF4-FFF2-40B4-BE49-F238E27FC236}">
                <a16:creationId xmlns:a16="http://schemas.microsoft.com/office/drawing/2014/main" xmlns="" id="{05CE406A-D896-F84B-B63E-3EEE62C971D8}"/>
              </a:ext>
            </a:extLst>
          </p:cNvPr>
          <p:cNvPicPr>
            <a:picLocks noChangeAspect="1"/>
          </p:cNvPicPr>
          <p:nvPr/>
        </p:nvPicPr>
        <p:blipFill rotWithShape="1">
          <a:blip r:embed="rId3"/>
          <a:srcRect l="5487" r="11019"/>
          <a:stretch/>
        </p:blipFill>
        <p:spPr>
          <a:xfrm>
            <a:off x="4882896" y="1052537"/>
            <a:ext cx="6901543" cy="4752926"/>
          </a:xfrm>
          <a:prstGeom prst="rect">
            <a:avLst/>
          </a:prstGeom>
        </p:spPr>
      </p:pic>
      <p:sp>
        <p:nvSpPr>
          <p:cNvPr id="5" name="Rectangle 4">
            <a:extLst>
              <a:ext uri="{FF2B5EF4-FFF2-40B4-BE49-F238E27FC236}">
                <a16:creationId xmlns:a16="http://schemas.microsoft.com/office/drawing/2014/main" xmlns="" id="{44A115E1-1CB5-6247-96FA-9018B3C95AF6}"/>
              </a:ext>
            </a:extLst>
          </p:cNvPr>
          <p:cNvSpPr/>
          <p:nvPr/>
        </p:nvSpPr>
        <p:spPr>
          <a:xfrm>
            <a:off x="8706258" y="5374245"/>
            <a:ext cx="1451038" cy="276999"/>
          </a:xfrm>
          <a:prstGeom prst="rect">
            <a:avLst/>
          </a:prstGeom>
        </p:spPr>
        <p:txBody>
          <a:bodyPr wrap="none">
            <a:spAutoFit/>
          </a:bodyPr>
          <a:lstStyle/>
          <a:p>
            <a:r>
              <a:rPr lang="en-US" sz="1200" dirty="0">
                <a:latin typeface="Times New Roman" panose="02020603050405020304" pitchFamily="18" charset="0"/>
                <a:cs typeface="Times New Roman" panose="02020603050405020304" pitchFamily="18" charset="0"/>
              </a:rPr>
              <a:t>Park &amp; Choi (2014) </a:t>
            </a:r>
          </a:p>
        </p:txBody>
      </p:sp>
    </p:spTree>
    <p:extLst>
      <p:ext uri="{BB962C8B-B14F-4D97-AF65-F5344CB8AC3E}">
        <p14:creationId xmlns:p14="http://schemas.microsoft.com/office/powerpoint/2010/main" val="3691576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3C150CD-AF01-E347-B8E1-1C5D919CB1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1" cy="4666928"/>
          </a:xfrm>
          <a:prstGeom prst="rect">
            <a:avLst/>
          </a:prstGeom>
        </p:spPr>
      </p:pic>
      <p:sp>
        <p:nvSpPr>
          <p:cNvPr id="2" name="Title 1">
            <a:extLst>
              <a:ext uri="{FF2B5EF4-FFF2-40B4-BE49-F238E27FC236}">
                <a16:creationId xmlns:a16="http://schemas.microsoft.com/office/drawing/2014/main" xmlns="" id="{7B98D8AC-61B2-E646-A04D-4B368C52C7F7}"/>
              </a:ext>
            </a:extLst>
          </p:cNvPr>
          <p:cNvSpPr>
            <a:spLocks noGrp="1"/>
          </p:cNvSpPr>
          <p:nvPr>
            <p:ph type="title"/>
          </p:nvPr>
        </p:nvSpPr>
        <p:spPr>
          <a:xfrm>
            <a:off x="804998" y="4551037"/>
            <a:ext cx="5021782" cy="1509931"/>
          </a:xfrm>
        </p:spPr>
        <p:txBody>
          <a:bodyPr>
            <a:normAutofit/>
          </a:bodyPr>
          <a:lstStyle/>
          <a:p>
            <a:r>
              <a:rPr lang="en-US" sz="4000">
                <a:solidFill>
                  <a:srgbClr val="000000"/>
                </a:solidFill>
              </a:rPr>
              <a:t>Scale-up</a:t>
            </a:r>
          </a:p>
        </p:txBody>
      </p:sp>
      <p:sp>
        <p:nvSpPr>
          <p:cNvPr id="3" name="Content Placeholder 2">
            <a:extLst>
              <a:ext uri="{FF2B5EF4-FFF2-40B4-BE49-F238E27FC236}">
                <a16:creationId xmlns:a16="http://schemas.microsoft.com/office/drawing/2014/main" xmlns="" id="{075617DA-B6B3-8D4E-8246-6B39BBD2AC4A}"/>
              </a:ext>
            </a:extLst>
          </p:cNvPr>
          <p:cNvSpPr>
            <a:spLocks noGrp="1"/>
          </p:cNvSpPr>
          <p:nvPr>
            <p:ph idx="1"/>
          </p:nvPr>
        </p:nvSpPr>
        <p:spPr>
          <a:xfrm>
            <a:off x="6710908" y="5007501"/>
            <a:ext cx="4926411" cy="1509935"/>
          </a:xfrm>
        </p:spPr>
        <p:txBody>
          <a:bodyPr anchor="ctr">
            <a:normAutofit/>
          </a:bodyPr>
          <a:lstStyle/>
          <a:p>
            <a:pPr marL="0" indent="0">
              <a:buNone/>
            </a:pPr>
            <a:r>
              <a:rPr lang="en-GB" sz="1800" dirty="0">
                <a:solidFill>
                  <a:srgbClr val="000000"/>
                </a:solidFill>
              </a:rPr>
              <a:t>First attempt to bring the benefits of collaborative and interactive learning to larger classrooms using technology in 1998 </a:t>
            </a:r>
            <a:r>
              <a:rPr lang="en-GB" sz="1800" dirty="0"/>
              <a:t>(</a:t>
            </a:r>
            <a:r>
              <a:rPr lang="en-GB" sz="1800" dirty="0" err="1"/>
              <a:t>Beichner</a:t>
            </a:r>
            <a:r>
              <a:rPr lang="en-GB" sz="1800" dirty="0"/>
              <a:t>, 2014; </a:t>
            </a:r>
            <a:r>
              <a:rPr lang="en-GB" sz="1800" dirty="0" err="1"/>
              <a:t>Beichner</a:t>
            </a:r>
            <a:r>
              <a:rPr lang="en-GB" sz="1800" dirty="0"/>
              <a:t> et al., 2000)</a:t>
            </a:r>
            <a:endParaRPr lang="en-US" sz="1800" dirty="0">
              <a:solidFill>
                <a:srgbClr val="000000"/>
              </a:solidFill>
            </a:endParaRPr>
          </a:p>
        </p:txBody>
      </p:sp>
      <p:sp>
        <p:nvSpPr>
          <p:cNvPr id="4" name="Rectangle 3">
            <a:extLst>
              <a:ext uri="{FF2B5EF4-FFF2-40B4-BE49-F238E27FC236}">
                <a16:creationId xmlns:a16="http://schemas.microsoft.com/office/drawing/2014/main" xmlns="" id="{77A31AD4-54AE-F94E-A0A8-B8913C3A366F}"/>
              </a:ext>
            </a:extLst>
          </p:cNvPr>
          <p:cNvSpPr/>
          <p:nvPr/>
        </p:nvSpPr>
        <p:spPr>
          <a:xfrm>
            <a:off x="795342" y="5577371"/>
            <a:ext cx="6096000" cy="646331"/>
          </a:xfrm>
          <a:prstGeom prst="rect">
            <a:avLst/>
          </a:prstGeom>
        </p:spPr>
        <p:txBody>
          <a:bodyPr>
            <a:spAutoFit/>
          </a:bodyPr>
          <a:lstStyle/>
          <a:p>
            <a:r>
              <a:rPr lang="en-GB" dirty="0"/>
              <a:t>Student-</a:t>
            </a:r>
            <a:r>
              <a:rPr lang="en-GB" dirty="0" err="1"/>
              <a:t>Centered</a:t>
            </a:r>
            <a:r>
              <a:rPr lang="en-GB" dirty="0"/>
              <a:t> Activities for Large </a:t>
            </a:r>
            <a:r>
              <a:rPr lang="en-GB" dirty="0" err="1"/>
              <a:t>Enrollment</a:t>
            </a:r>
            <a:r>
              <a:rPr lang="en-GB" dirty="0"/>
              <a:t> Undergraduate Programs</a:t>
            </a:r>
            <a:endParaRPr lang="en-US" dirty="0"/>
          </a:p>
        </p:txBody>
      </p:sp>
    </p:spTree>
    <p:extLst>
      <p:ext uri="{BB962C8B-B14F-4D97-AF65-F5344CB8AC3E}">
        <p14:creationId xmlns:p14="http://schemas.microsoft.com/office/powerpoint/2010/main" val="1410889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B2962-2DC8-8049-AFEF-39ADA9EE12A2}"/>
              </a:ext>
            </a:extLst>
          </p:cNvPr>
          <p:cNvSpPr>
            <a:spLocks noGrp="1"/>
          </p:cNvSpPr>
          <p:nvPr>
            <p:ph type="title"/>
          </p:nvPr>
        </p:nvSpPr>
        <p:spPr/>
        <p:txBody>
          <a:bodyPr/>
          <a:lstStyle/>
          <a:p>
            <a:endParaRPr lang="en-US"/>
          </a:p>
        </p:txBody>
      </p:sp>
      <p:pic>
        <p:nvPicPr>
          <p:cNvPr id="1025" name="Picture 1" descr="https://pbs.twimg.com/media/D8OIvqeXsAAe4kv.jpg:large">
            <a:extLst>
              <a:ext uri="{FF2B5EF4-FFF2-40B4-BE49-F238E27FC236}">
                <a16:creationId xmlns:a16="http://schemas.microsoft.com/office/drawing/2014/main" xmlns="" id="{8A0B9687-C0A4-414D-A7DA-2D764FEED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39" y="538609"/>
            <a:ext cx="7681572" cy="5761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xmlns="" id="{53202277-A521-FF44-B7EC-0625A8F74EC5}"/>
              </a:ext>
            </a:extLst>
          </p:cNvPr>
          <p:cNvSpPr>
            <a:spLocks noChangeArrowheads="1"/>
          </p:cNvSpPr>
          <p:nvPr/>
        </p:nvSpPr>
        <p:spPr bwMode="auto">
          <a:xfrm>
            <a:off x="4791217" y="-308421"/>
            <a:ext cx="196897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42849"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FFFF"/>
                </a:solidFill>
                <a:effectLst/>
                <a:latin typeface="Arial" panose="020B0604020202020204" pitchFamily="34" charset="0"/>
              </a:rPr>
              <a:t>Previous</a:t>
            </a:r>
            <a:endParaRPr kumimoji="0" lang="en-US" alt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FFFF"/>
                </a:solidFill>
                <a:effectLst/>
                <a:latin typeface="Arial" panose="020B0604020202020204" pitchFamily="34" charset="0"/>
              </a:rPr>
              <a:t>Next</a:t>
            </a:r>
            <a:endParaRPr kumimoji="0" lang="en-US" alt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Helvetica Neue" panose="02000503000000020004" pitchFamily="2" charset="0"/>
                <a:hlinkClick r:id="rId4"/>
              </a:rPr>
              <a:t/>
            </a:r>
            <a:br>
              <a:rPr kumimoji="0" lang="en-US" altLang="en-US" sz="1000" b="0" i="0" u="none" strike="noStrike" cap="none" normalizeH="0" baseline="0">
                <a:ln>
                  <a:noFill/>
                </a:ln>
                <a:solidFill>
                  <a:srgbClr val="FFFFFF"/>
                </a:solidFill>
                <a:effectLst/>
                <a:latin typeface="Helvetica Neue" panose="02000503000000020004" pitchFamily="2" charset="0"/>
                <a:hlinkClick r:id="rId4"/>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descr="https://pbs.twimg.com/media/D8OIvqgXsAAV8wE.jpg:large">
            <a:extLst>
              <a:ext uri="{FF2B5EF4-FFF2-40B4-BE49-F238E27FC236}">
                <a16:creationId xmlns:a16="http://schemas.microsoft.com/office/drawing/2014/main" xmlns="" id="{80D62FA3-3D17-0247-9E69-34B5E77D9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9772" y="558212"/>
            <a:ext cx="3330053" cy="24975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170950C5-F404-4F44-8E1A-8E8273F42555}"/>
              </a:ext>
            </a:extLst>
          </p:cNvPr>
          <p:cNvSpPr>
            <a:spLocks noChangeArrowheads="1"/>
          </p:cNvSpPr>
          <p:nvPr/>
        </p:nvSpPr>
        <p:spPr bwMode="auto">
          <a:xfrm>
            <a:off x="8137476" y="-538609"/>
            <a:ext cx="405452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42849"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FFFF"/>
                </a:solidFill>
                <a:effectLst/>
                <a:latin typeface="Arial" panose="020B0604020202020204" pitchFamily="34" charset="0"/>
              </a:rPr>
              <a:t>Previous</a:t>
            </a:r>
            <a:endParaRPr kumimoji="0" lang="en-US" alt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FFFF"/>
                </a:solidFill>
                <a:effectLst/>
                <a:latin typeface="Arial" panose="020B0604020202020204" pitchFamily="34" charset="0"/>
              </a:rPr>
              <a:t>Next</a:t>
            </a:r>
            <a:endParaRPr kumimoji="0" lang="en-US" alt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Helvetica Neue" panose="02000503000000020004" pitchFamily="2" charset="0"/>
                <a:hlinkClick r:id="rId4"/>
              </a:rPr>
              <a:t/>
            </a:r>
            <a:br>
              <a:rPr kumimoji="0" lang="en-US" altLang="en-US" sz="1000" b="0" i="0" u="none" strike="noStrike" cap="none" normalizeH="0" baseline="0">
                <a:ln>
                  <a:noFill/>
                </a:ln>
                <a:solidFill>
                  <a:srgbClr val="FFFFFF"/>
                </a:solidFill>
                <a:effectLst/>
                <a:latin typeface="Helvetica Neue" panose="02000503000000020004" pitchFamily="2" charset="0"/>
                <a:hlinkClick r:id="rId4"/>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9" name="Picture 5" descr="https://pbs.twimg.com/media/D8OIvqeXUAAPqrC.jpg:large">
            <a:extLst>
              <a:ext uri="{FF2B5EF4-FFF2-40B4-BE49-F238E27FC236}">
                <a16:creationId xmlns:a16="http://schemas.microsoft.com/office/drawing/2014/main" xmlns="" id="{512791EB-C409-2E4C-8F2E-42092F3D7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9710" y="3802248"/>
            <a:ext cx="3330054" cy="24975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xmlns="" id="{EFFEDB36-AF30-8B44-8637-74D037440F5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42849"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FFFF"/>
                </a:solidFill>
                <a:effectLst/>
                <a:latin typeface="Arial" panose="020B0604020202020204" pitchFamily="34" charset="0"/>
              </a:rPr>
              <a:t>Previous</a:t>
            </a:r>
            <a:endParaRPr kumimoji="0" lang="en-US" alt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FFFFFF"/>
                </a:solidFill>
                <a:effectLst/>
                <a:latin typeface="Arial" panose="020B0604020202020204" pitchFamily="34" charset="0"/>
              </a:rPr>
              <a:t>Next</a:t>
            </a:r>
            <a:endParaRPr kumimoji="0" lang="en-US" altLang="en-US" sz="1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Helvetica Neue" panose="02000503000000020004" pitchFamily="2" charset="0"/>
                <a:hlinkClick r:id="rId4"/>
              </a:rPr>
              <a:t/>
            </a:r>
            <a:br>
              <a:rPr kumimoji="0" lang="en-US" altLang="en-US" sz="1000" b="0" i="0" u="none" strike="noStrike" cap="none" normalizeH="0" baseline="0">
                <a:ln>
                  <a:noFill/>
                </a:ln>
                <a:solidFill>
                  <a:srgbClr val="FFFFFF"/>
                </a:solidFill>
                <a:effectLst/>
                <a:latin typeface="Helvetica Neue" panose="02000503000000020004" pitchFamily="2" charset="0"/>
                <a:hlinkClick r:id="rId4"/>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xmlns="" id="{47AC6510-F14C-FB48-B636-6A3772074FA3}"/>
              </a:ext>
            </a:extLst>
          </p:cNvPr>
          <p:cNvSpPr/>
          <p:nvPr/>
        </p:nvSpPr>
        <p:spPr>
          <a:xfrm>
            <a:off x="213739" y="6329823"/>
            <a:ext cx="4725653" cy="369332"/>
          </a:xfrm>
          <a:prstGeom prst="rect">
            <a:avLst/>
          </a:prstGeom>
        </p:spPr>
        <p:txBody>
          <a:bodyPr wrap="none">
            <a:spAutoFit/>
          </a:bodyPr>
          <a:lstStyle/>
          <a:p>
            <a:r>
              <a:rPr lang="en-US" dirty="0"/>
              <a:t>Norwegian University of Science and Technology</a:t>
            </a:r>
          </a:p>
        </p:txBody>
      </p:sp>
    </p:spTree>
    <p:extLst>
      <p:ext uri="{BB962C8B-B14F-4D97-AF65-F5344CB8AC3E}">
        <p14:creationId xmlns:p14="http://schemas.microsoft.com/office/powerpoint/2010/main" val="423445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3CDBF-6102-1742-85E1-1D6F67366FB0}"/>
              </a:ext>
            </a:extLst>
          </p:cNvPr>
          <p:cNvSpPr>
            <a:spLocks noGrp="1"/>
          </p:cNvSpPr>
          <p:nvPr>
            <p:ph type="title"/>
          </p:nvPr>
        </p:nvSpPr>
        <p:spPr>
          <a:xfrm>
            <a:off x="804671" y="723578"/>
            <a:ext cx="4600085" cy="1645501"/>
          </a:xfrm>
        </p:spPr>
        <p:txBody>
          <a:bodyPr>
            <a:normAutofit/>
          </a:bodyPr>
          <a:lstStyle/>
          <a:p>
            <a:r>
              <a:rPr lang="en-US" sz="3700" dirty="0"/>
              <a:t>Trends in learning spaces design</a:t>
            </a:r>
          </a:p>
        </p:txBody>
      </p:sp>
      <p:sp>
        <p:nvSpPr>
          <p:cNvPr id="3" name="Content Placeholder 2">
            <a:extLst>
              <a:ext uri="{FF2B5EF4-FFF2-40B4-BE49-F238E27FC236}">
                <a16:creationId xmlns:a16="http://schemas.microsoft.com/office/drawing/2014/main" xmlns="" id="{6743456E-75A1-8942-BE71-C8547794580A}"/>
              </a:ext>
            </a:extLst>
          </p:cNvPr>
          <p:cNvSpPr>
            <a:spLocks noGrp="1"/>
          </p:cNvSpPr>
          <p:nvPr>
            <p:ph idx="1"/>
          </p:nvPr>
        </p:nvSpPr>
        <p:spPr>
          <a:xfrm>
            <a:off x="804672" y="2548467"/>
            <a:ext cx="4806913" cy="3628495"/>
          </a:xfrm>
        </p:spPr>
        <p:txBody>
          <a:bodyPr>
            <a:normAutofit/>
          </a:bodyPr>
          <a:lstStyle/>
          <a:p>
            <a:r>
              <a:rPr lang="en-GB" sz="2400" dirty="0">
                <a:latin typeface="+mj-lt"/>
              </a:rPr>
              <a:t>Differently shaped tables</a:t>
            </a:r>
          </a:p>
          <a:p>
            <a:r>
              <a:rPr lang="en-GB" sz="2400" dirty="0">
                <a:latin typeface="+mj-lt"/>
              </a:rPr>
              <a:t>More screens to project on or more feeds </a:t>
            </a:r>
          </a:p>
          <a:p>
            <a:r>
              <a:rPr lang="en-GB" sz="2400" dirty="0">
                <a:latin typeface="+mj-lt"/>
              </a:rPr>
              <a:t>Smaller and more flexible podium </a:t>
            </a:r>
          </a:p>
          <a:p>
            <a:r>
              <a:rPr lang="en-GB" sz="2400" dirty="0">
                <a:latin typeface="+mj-lt"/>
              </a:rPr>
              <a:t>Further Whiteboards or scribble walls </a:t>
            </a:r>
          </a:p>
          <a:p>
            <a:r>
              <a:rPr lang="en-GB" sz="2400" dirty="0">
                <a:latin typeface="+mj-lt"/>
              </a:rPr>
              <a:t>Increase number of sockets </a:t>
            </a:r>
          </a:p>
          <a:p>
            <a:r>
              <a:rPr lang="en-GB" sz="2400" dirty="0">
                <a:latin typeface="+mj-lt"/>
              </a:rPr>
              <a:t>Flexible furniture  </a:t>
            </a:r>
          </a:p>
          <a:p>
            <a:endParaRPr lang="en-US" sz="2400" dirty="0">
              <a:latin typeface="+mj-lt"/>
            </a:endParaRPr>
          </a:p>
        </p:txBody>
      </p:sp>
      <p:pic>
        <p:nvPicPr>
          <p:cNvPr id="4" name="Picture 3">
            <a:extLst>
              <a:ext uri="{FF2B5EF4-FFF2-40B4-BE49-F238E27FC236}">
                <a16:creationId xmlns:a16="http://schemas.microsoft.com/office/drawing/2014/main" xmlns="" id="{EE5D21EB-FCB6-7C41-9B93-2CE20A07FDA3}"/>
              </a:ext>
            </a:extLst>
          </p:cNvPr>
          <p:cNvPicPr>
            <a:picLocks noChangeAspect="1"/>
          </p:cNvPicPr>
          <p:nvPr/>
        </p:nvPicPr>
        <p:blipFill>
          <a:blip r:embed="rId3"/>
          <a:stretch>
            <a:fillRect/>
          </a:stretch>
        </p:blipFill>
        <p:spPr>
          <a:xfrm>
            <a:off x="6493327" y="480783"/>
            <a:ext cx="5080000" cy="2882900"/>
          </a:xfrm>
          <a:prstGeom prst="rect">
            <a:avLst/>
          </a:prstGeom>
        </p:spPr>
      </p:pic>
      <p:sp>
        <p:nvSpPr>
          <p:cNvPr id="9" name="Rectangle 8">
            <a:extLst>
              <a:ext uri="{FF2B5EF4-FFF2-40B4-BE49-F238E27FC236}">
                <a16:creationId xmlns:a16="http://schemas.microsoft.com/office/drawing/2014/main" xmlns="" id="{45734715-4C6B-3F43-B99F-AD19FB95F6E7}"/>
              </a:ext>
            </a:extLst>
          </p:cNvPr>
          <p:cNvSpPr/>
          <p:nvPr/>
        </p:nvSpPr>
        <p:spPr>
          <a:xfrm rot="16200000">
            <a:off x="5265100" y="1906713"/>
            <a:ext cx="2031133" cy="369332"/>
          </a:xfrm>
          <a:prstGeom prst="rect">
            <a:avLst/>
          </a:prstGeom>
        </p:spPr>
        <p:txBody>
          <a:bodyPr wrap="none">
            <a:spAutoFit/>
          </a:bodyPr>
          <a:lstStyle/>
          <a:p>
            <a:r>
              <a:rPr lang="en-GB" dirty="0">
                <a:solidFill>
                  <a:schemeClr val="tx1">
                    <a:lumMod val="50000"/>
                    <a:lumOff val="50000"/>
                  </a:schemeClr>
                </a:solidFill>
                <a:latin typeface="+mj-lt"/>
              </a:rPr>
              <a:t>New York University</a:t>
            </a:r>
            <a:endParaRPr lang="en-US" dirty="0">
              <a:solidFill>
                <a:schemeClr val="tx1">
                  <a:lumMod val="50000"/>
                  <a:lumOff val="50000"/>
                </a:schemeClr>
              </a:solidFill>
              <a:latin typeface="+mj-lt"/>
            </a:endParaRPr>
          </a:p>
        </p:txBody>
      </p:sp>
      <p:sp>
        <p:nvSpPr>
          <p:cNvPr id="11" name="Rectangle 10">
            <a:extLst>
              <a:ext uri="{FF2B5EF4-FFF2-40B4-BE49-F238E27FC236}">
                <a16:creationId xmlns:a16="http://schemas.microsoft.com/office/drawing/2014/main" xmlns="" id="{9357EB8B-478C-8C44-ACD9-09F023C2BE99}"/>
              </a:ext>
            </a:extLst>
          </p:cNvPr>
          <p:cNvSpPr/>
          <p:nvPr/>
        </p:nvSpPr>
        <p:spPr>
          <a:xfrm rot="16200000">
            <a:off x="5060781" y="4888765"/>
            <a:ext cx="2439770" cy="369332"/>
          </a:xfrm>
          <a:prstGeom prst="rect">
            <a:avLst/>
          </a:prstGeom>
        </p:spPr>
        <p:txBody>
          <a:bodyPr wrap="none">
            <a:spAutoFit/>
          </a:bodyPr>
          <a:lstStyle/>
          <a:p>
            <a:r>
              <a:rPr lang="en-US" dirty="0">
                <a:solidFill>
                  <a:schemeClr val="tx1">
                    <a:lumMod val="50000"/>
                    <a:lumOff val="50000"/>
                  </a:schemeClr>
                </a:solidFill>
                <a:latin typeface="+mj-lt"/>
              </a:rPr>
              <a:t>University of Melbourne</a:t>
            </a:r>
          </a:p>
        </p:txBody>
      </p:sp>
      <p:pic>
        <p:nvPicPr>
          <p:cNvPr id="12" name="Picture 11">
            <a:extLst>
              <a:ext uri="{FF2B5EF4-FFF2-40B4-BE49-F238E27FC236}">
                <a16:creationId xmlns:a16="http://schemas.microsoft.com/office/drawing/2014/main" xmlns="" id="{E823BAD6-39F0-724F-AF8A-FB9B89069C32}"/>
              </a:ext>
            </a:extLst>
          </p:cNvPr>
          <p:cNvPicPr>
            <a:picLocks noChangeAspect="1"/>
          </p:cNvPicPr>
          <p:nvPr/>
        </p:nvPicPr>
        <p:blipFill>
          <a:blip r:embed="rId4"/>
          <a:stretch>
            <a:fillRect/>
          </a:stretch>
        </p:blipFill>
        <p:spPr>
          <a:xfrm>
            <a:off x="6523164" y="3853546"/>
            <a:ext cx="5166572" cy="2439770"/>
          </a:xfrm>
          <a:prstGeom prst="rect">
            <a:avLst/>
          </a:prstGeom>
        </p:spPr>
      </p:pic>
    </p:spTree>
    <p:extLst>
      <p:ext uri="{BB962C8B-B14F-4D97-AF65-F5344CB8AC3E}">
        <p14:creationId xmlns:p14="http://schemas.microsoft.com/office/powerpoint/2010/main" val="283424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410825" cy="749300"/>
          </a:xfrm>
        </p:spPr>
        <p:txBody>
          <a:bodyPr/>
          <a:lstStyle/>
          <a:p>
            <a:pPr algn="ctr"/>
            <a:r>
              <a:rPr lang="en-GB" dirty="0"/>
              <a:t>Social learning in the Gateway</a:t>
            </a:r>
          </a:p>
        </p:txBody>
      </p:sp>
      <p:pic>
        <p:nvPicPr>
          <p:cNvPr id="4" name="Content Placeholder 3"/>
          <p:cNvPicPr>
            <a:picLocks noGrp="1" noChangeAspect="1"/>
          </p:cNvPicPr>
          <p:nvPr>
            <p:ph idx="1"/>
          </p:nvPr>
        </p:nvPicPr>
        <p:blipFill>
          <a:blip r:embed="rId3"/>
          <a:stretch>
            <a:fillRect/>
          </a:stretch>
        </p:blipFill>
        <p:spPr>
          <a:xfrm>
            <a:off x="638176" y="1105694"/>
            <a:ext cx="2647950" cy="2647950"/>
          </a:xfrm>
          <a:prstGeom prst="rect">
            <a:avLst/>
          </a:prstGeom>
        </p:spPr>
      </p:pic>
      <p:pic>
        <p:nvPicPr>
          <p:cNvPr id="5" name="Picture 4"/>
          <p:cNvPicPr>
            <a:picLocks noChangeAspect="1"/>
          </p:cNvPicPr>
          <p:nvPr/>
        </p:nvPicPr>
        <p:blipFill>
          <a:blip r:embed="rId4"/>
          <a:stretch>
            <a:fillRect/>
          </a:stretch>
        </p:blipFill>
        <p:spPr>
          <a:xfrm>
            <a:off x="616349" y="3919537"/>
            <a:ext cx="2691604" cy="2691604"/>
          </a:xfrm>
          <a:prstGeom prst="rect">
            <a:avLst/>
          </a:prstGeom>
        </p:spPr>
      </p:pic>
      <p:pic>
        <p:nvPicPr>
          <p:cNvPr id="6" name="Picture 5"/>
          <p:cNvPicPr>
            <a:picLocks noChangeAspect="1"/>
          </p:cNvPicPr>
          <p:nvPr/>
        </p:nvPicPr>
        <p:blipFill>
          <a:blip r:embed="rId5"/>
          <a:stretch>
            <a:fillRect/>
          </a:stretch>
        </p:blipFill>
        <p:spPr>
          <a:xfrm>
            <a:off x="4876403" y="1054895"/>
            <a:ext cx="2734467" cy="2734467"/>
          </a:xfrm>
          <a:prstGeom prst="rect">
            <a:avLst/>
          </a:prstGeom>
        </p:spPr>
      </p:pic>
      <p:pic>
        <p:nvPicPr>
          <p:cNvPr id="7" name="Picture 6"/>
          <p:cNvPicPr>
            <a:picLocks noChangeAspect="1"/>
          </p:cNvPicPr>
          <p:nvPr/>
        </p:nvPicPr>
        <p:blipFill>
          <a:blip r:embed="rId6"/>
          <a:stretch>
            <a:fillRect/>
          </a:stretch>
        </p:blipFill>
        <p:spPr>
          <a:xfrm>
            <a:off x="8829674" y="1115218"/>
            <a:ext cx="2638426" cy="2638426"/>
          </a:xfrm>
          <a:prstGeom prst="rect">
            <a:avLst/>
          </a:prstGeom>
        </p:spPr>
      </p:pic>
      <p:pic>
        <p:nvPicPr>
          <p:cNvPr id="8" name="Picture 7"/>
          <p:cNvPicPr>
            <a:picLocks noChangeAspect="1"/>
          </p:cNvPicPr>
          <p:nvPr/>
        </p:nvPicPr>
        <p:blipFill>
          <a:blip r:embed="rId7"/>
          <a:stretch>
            <a:fillRect/>
          </a:stretch>
        </p:blipFill>
        <p:spPr>
          <a:xfrm>
            <a:off x="4876403" y="3919537"/>
            <a:ext cx="2734467" cy="2734467"/>
          </a:xfrm>
          <a:prstGeom prst="rect">
            <a:avLst/>
          </a:prstGeom>
        </p:spPr>
      </p:pic>
      <p:pic>
        <p:nvPicPr>
          <p:cNvPr id="9" name="Picture 8"/>
          <p:cNvPicPr>
            <a:picLocks noChangeAspect="1"/>
          </p:cNvPicPr>
          <p:nvPr/>
        </p:nvPicPr>
        <p:blipFill>
          <a:blip r:embed="rId8"/>
          <a:stretch>
            <a:fillRect/>
          </a:stretch>
        </p:blipFill>
        <p:spPr>
          <a:xfrm>
            <a:off x="8781257" y="3919537"/>
            <a:ext cx="2734467" cy="2734467"/>
          </a:xfrm>
          <a:prstGeom prst="rect">
            <a:avLst/>
          </a:prstGeom>
        </p:spPr>
      </p:pic>
    </p:spTree>
    <p:extLst>
      <p:ext uri="{BB962C8B-B14F-4D97-AF65-F5344CB8AC3E}">
        <p14:creationId xmlns:p14="http://schemas.microsoft.com/office/powerpoint/2010/main" val="957532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1496</Words>
  <Application>Microsoft Office PowerPoint</Application>
  <PresentationFormat>Widescreen</PresentationFormat>
  <Paragraphs>138</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Century Gothic</vt:lpstr>
      <vt:lpstr>Helvetica Neue</vt:lpstr>
      <vt:lpstr>Times New Roman</vt:lpstr>
      <vt:lpstr>Office Theme</vt:lpstr>
      <vt:lpstr>Dr Sally Bentley – University of Bedfordshire  Dr Diogo Casanova – University of West London</vt:lpstr>
      <vt:lpstr>Background</vt:lpstr>
      <vt:lpstr>the evolution of learning spaces from ancient Greece to Current Classrooms</vt:lpstr>
      <vt:lpstr>Yang et al. (2013) discuss the impact of classroom attributes (ambient, spatial, and technological attributes) on student satisfaction and performance</vt:lpstr>
      <vt:lpstr>Growing interest about learning spaces and how they may affect learners and learning experiences</vt:lpstr>
      <vt:lpstr>Scale-up</vt:lpstr>
      <vt:lpstr>PowerPoint Presentation</vt:lpstr>
      <vt:lpstr>Trends in learning spaces design</vt:lpstr>
      <vt:lpstr>Social learning in the Gateway</vt:lpstr>
      <vt:lpstr>Classrooms in the Gateway</vt:lpstr>
      <vt:lpstr>How are people using the Gateway?</vt:lpstr>
      <vt:lpstr>In groups of 5 and using the space and the different tools provided</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Sally Bentley – University of Bedfordshire  Dr Diogo Casanova – University of West London</dc:title>
  <dc:creator>Diogo Casanova</dc:creator>
  <cp:lastModifiedBy>Camille Regnault</cp:lastModifiedBy>
  <cp:revision>1</cp:revision>
  <dcterms:created xsi:type="dcterms:W3CDTF">2019-07-10T09:06:07Z</dcterms:created>
  <dcterms:modified xsi:type="dcterms:W3CDTF">2019-09-23T09:05:35Z</dcterms:modified>
</cp:coreProperties>
</file>