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8" r:id="rId4"/>
    <p:sldId id="258" r:id="rId5"/>
    <p:sldId id="260" r:id="rId6"/>
    <p:sldId id="259" r:id="rId7"/>
    <p:sldId id="275" r:id="rId8"/>
    <p:sldId id="276" r:id="rId9"/>
    <p:sldId id="261" r:id="rId10"/>
    <p:sldId id="262" r:id="rId11"/>
    <p:sldId id="264" r:id="rId12"/>
    <p:sldId id="263" r:id="rId13"/>
    <p:sldId id="265" r:id="rId14"/>
    <p:sldId id="266" r:id="rId15"/>
    <p:sldId id="267" r:id="rId16"/>
  </p:sldIdLst>
  <p:sldSz cx="12192000" cy="6858000"/>
  <p:notesSz cx="6858000" cy="2828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6667" autoAdjust="0"/>
  </p:normalViewPr>
  <p:slideViewPr>
    <p:cSldViewPr snapToGrid="0">
      <p:cViewPr varScale="1">
        <p:scale>
          <a:sx n="77" d="100"/>
          <a:sy n="77" d="100"/>
        </p:scale>
        <p:origin x="19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2CF96-7BE2-4EB1-A759-B314E9661854}" type="datetimeFigureOut">
              <a:rPr lang="en-GB" smtClean="0"/>
              <a:t>05/07/2019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888772-3B67-441A-80C3-C9FA27F3F79B}" type="slidenum">
              <a:rPr lang="en-GB" smtClean="0"/>
              <a:t>‹#›</a:t>
            </a:fld>
            <a:endParaRPr lang="en-GB"/>
          </a:p>
        </p:txBody>
      </p:sp>
    </p:spTree>
    <p:extLst>
      <p:ext uri="{BB962C8B-B14F-4D97-AF65-F5344CB8AC3E}">
        <p14:creationId xmlns:p14="http://schemas.microsoft.com/office/powerpoint/2010/main" val="4135188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GB"/>
          </a:p>
        </p:txBody>
      </p:sp>
      <p:sp>
        <p:nvSpPr>
          <p:cNvPr id="4" name="Slide Number Placeholder 3"/>
          <p:cNvSpPr>
            <a:spLocks noGrp="1"/>
          </p:cNvSpPr>
          <p:nvPr>
            <p:ph type="sldNum" sz="quarter" idx="10"/>
          </p:nvPr>
        </p:nvSpPr>
        <p:spPr/>
        <p:txBody>
          <a:bodyPr/>
          <a:lstStyle/>
          <a:p>
            <a:fld id="{3B888772-3B67-441A-80C3-C9FA27F3F79B}" type="slidenum">
              <a:rPr lang="en-GB" smtClean="0"/>
              <a:t>1</a:t>
            </a:fld>
            <a:endParaRPr lang="en-GB"/>
          </a:p>
        </p:txBody>
      </p:sp>
    </p:spTree>
    <p:extLst>
      <p:ext uri="{BB962C8B-B14F-4D97-AF65-F5344CB8AC3E}">
        <p14:creationId xmlns:p14="http://schemas.microsoft.com/office/powerpoint/2010/main" val="4014889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GB" dirty="0"/>
              <a:t>Information Literacy education can have many approaches and practical facets but can be summarised as the development of awareness of a subject’s Information Landscape, and how information is effectively identified and applied within context. This may involve, to begin with, work which facilitates knowledge of relevant information types and formats, their relative value and significance, and practical engagement with tools that allow us to locate and critique that information. </a:t>
            </a:r>
          </a:p>
          <a:p>
            <a:endParaRPr lang="en-GB" dirty="0"/>
          </a:p>
          <a:p>
            <a:r>
              <a:rPr lang="en-GB" dirty="0"/>
              <a:t>More sophisticated follow-up approaches might involve scenario-based work based on academic, professional or other personal knowledge-sensitive and learning-rich real-life contexts in which the Information Landscape manifests itself. </a:t>
            </a:r>
            <a:endParaRPr lang="en-GB" dirty="0">
              <a:cs typeface="Calibri"/>
            </a:endParaRPr>
          </a:p>
          <a:p>
            <a:endParaRPr lang="en-GB" dirty="0"/>
          </a:p>
          <a:p>
            <a:r>
              <a:rPr lang="en-GB" dirty="0"/>
              <a:t>Feedback can be used by librarians and academics as a useful guide in the development of future sessions that help students obtain a clearer grasp of the structure and value of their information landscape through an awareness of where difficulties, as highlighted in the feedback, are likely to arise. </a:t>
            </a:r>
            <a:endParaRPr lang="en-GB">
              <a:cs typeface="Calibri"/>
            </a:endParaRPr>
          </a:p>
          <a:p>
            <a:endParaRPr lang="en-GB" dirty="0">
              <a:cs typeface="Calibri"/>
            </a:endParaRPr>
          </a:p>
          <a:p>
            <a:endParaRPr lang="en-GB" sz="1200" b="0" i="0" u="none" strike="noStrike" kern="1200" dirty="0">
              <a:solidFill>
                <a:schemeClr val="tx1"/>
              </a:solidFill>
              <a:effectLst/>
              <a:latin typeface="+mn-lt"/>
              <a:cs typeface="Calibri"/>
            </a:endParaRPr>
          </a:p>
          <a:p>
            <a:endParaRPr lang="en-GB" dirty="0"/>
          </a:p>
        </p:txBody>
      </p:sp>
      <p:sp>
        <p:nvSpPr>
          <p:cNvPr id="4" name="Slide Number Placeholder 3"/>
          <p:cNvSpPr>
            <a:spLocks noGrp="1"/>
          </p:cNvSpPr>
          <p:nvPr>
            <p:ph type="sldNum" sz="quarter" idx="5"/>
          </p:nvPr>
        </p:nvSpPr>
        <p:spPr/>
        <p:txBody>
          <a:bodyPr/>
          <a:lstStyle/>
          <a:p>
            <a:fld id="{3B888772-3B67-441A-80C3-C9FA27F3F79B}" type="slidenum">
              <a:rPr lang="en-GB" smtClean="0"/>
              <a:t>12</a:t>
            </a:fld>
            <a:endParaRPr lang="en-GB"/>
          </a:p>
        </p:txBody>
      </p:sp>
    </p:spTree>
    <p:extLst>
      <p:ext uri="{BB962C8B-B14F-4D97-AF65-F5344CB8AC3E}">
        <p14:creationId xmlns:p14="http://schemas.microsoft.com/office/powerpoint/2010/main" val="3276488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GB" dirty="0"/>
              <a:t>The above ideas suggest a significant way in which Information Literacy could have an impact in reducing attrition. Students who feel empowered to competently and even creatively engage with the information landscape may feel more connected to their studies and more hopeful of success; they may develop a greater understanding of the meaning and value of those studies for their future careers. </a:t>
            </a:r>
            <a:endParaRPr lang="en-US"/>
          </a:p>
          <a:p>
            <a:endParaRPr lang="en-GB" dirty="0"/>
          </a:p>
          <a:p>
            <a:r>
              <a:rPr lang="en-GB" dirty="0"/>
              <a:t>A deeper and more connected view of the subject often results in a deeper sense of engagement and commitment. As we know, students who feel that the subject of study ‘isn't for them’, ‘is beyond them’ or ‘alien to their experience’ are prone to disengage from and abandon their studies. Information Literacy is a means by which the student can increase their sense of being part of an intellectual and cultural community. The contemporary digital environment allows students, if guided in navigation and critique, to become tourists, students, citizens, scholars, creators and leaders within learning communities.</a:t>
            </a:r>
            <a:endParaRPr lang="en-GB" dirty="0">
              <a:cs typeface="Calibri" panose="020F0502020204030204"/>
            </a:endParaRPr>
          </a:p>
          <a:p>
            <a:endParaRPr lang="en-GB" dirty="0"/>
          </a:p>
        </p:txBody>
      </p:sp>
      <p:sp>
        <p:nvSpPr>
          <p:cNvPr id="4" name="Slide Number Placeholder 3"/>
          <p:cNvSpPr>
            <a:spLocks noGrp="1"/>
          </p:cNvSpPr>
          <p:nvPr>
            <p:ph type="sldNum" sz="quarter" idx="5"/>
          </p:nvPr>
        </p:nvSpPr>
        <p:spPr/>
        <p:txBody>
          <a:bodyPr/>
          <a:lstStyle/>
          <a:p>
            <a:fld id="{3B888772-3B67-441A-80C3-C9FA27F3F79B}" type="slidenum">
              <a:rPr lang="en-GB" smtClean="0"/>
              <a:t>13</a:t>
            </a:fld>
            <a:endParaRPr lang="en-GB"/>
          </a:p>
        </p:txBody>
      </p:sp>
    </p:spTree>
    <p:extLst>
      <p:ext uri="{BB962C8B-B14F-4D97-AF65-F5344CB8AC3E}">
        <p14:creationId xmlns:p14="http://schemas.microsoft.com/office/powerpoint/2010/main" val="1787799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GB" b="0" i="0" u="none" strike="noStrike" kern="1200" dirty="0">
                <a:effectLst/>
              </a:rPr>
              <a:t>Information Literacy may also help address the ‘attainment gap’ through helping students successfully find and contextualise relevant knowledge through the lens of their own culture and background.</a:t>
            </a:r>
            <a:r>
              <a:rPr lang="en-GB" dirty="0"/>
              <a:t> </a:t>
            </a:r>
            <a:r>
              <a:rPr lang="en-GB" b="0" i="0" u="none" strike="noStrike" kern="1200" dirty="0">
                <a:effectLst/>
              </a:rPr>
              <a:t>How is the</a:t>
            </a:r>
            <a:r>
              <a:rPr lang="en-GB" dirty="0"/>
              <a:t> </a:t>
            </a:r>
            <a:r>
              <a:rPr lang="en-GB" b="0" i="0" u="none" strike="noStrike" kern="1200" dirty="0">
                <a:effectLst/>
              </a:rPr>
              <a:t>information</a:t>
            </a:r>
            <a:r>
              <a:rPr lang="en-GB" dirty="0"/>
              <a:t> </a:t>
            </a:r>
            <a:r>
              <a:rPr lang="en-GB" b="0" i="0" u="none" strike="noStrike" kern="1200" dirty="0">
                <a:effectLst/>
              </a:rPr>
              <a:t>landscape informed</a:t>
            </a:r>
            <a:r>
              <a:rPr lang="en-GB" dirty="0"/>
              <a:t> </a:t>
            </a:r>
            <a:r>
              <a:rPr lang="en-GB" b="0" i="0" u="none" strike="noStrike" kern="1200" dirty="0">
                <a:effectLst/>
              </a:rPr>
              <a:t>and enriched</a:t>
            </a:r>
            <a:r>
              <a:rPr lang="en-GB" dirty="0"/>
              <a:t> </a:t>
            </a:r>
            <a:r>
              <a:rPr lang="en-GB" b="0" i="0" u="none" strike="noStrike" kern="1200" dirty="0">
                <a:effectLst/>
              </a:rPr>
              <a:t>by the cultural and political experiences of</a:t>
            </a:r>
            <a:r>
              <a:rPr lang="en-GB" dirty="0"/>
              <a:t> </a:t>
            </a:r>
            <a:r>
              <a:rPr lang="en-GB" b="0" i="0" u="none" strike="noStrike" kern="1200" dirty="0">
                <a:effectLst/>
              </a:rPr>
              <a:t>those</a:t>
            </a:r>
            <a:r>
              <a:rPr lang="en-GB" dirty="0"/>
              <a:t> </a:t>
            </a:r>
            <a:r>
              <a:rPr lang="en-GB" b="0" i="0" u="none" strike="noStrike" kern="1200" dirty="0">
                <a:effectLst/>
              </a:rPr>
              <a:t>groups</a:t>
            </a:r>
            <a:r>
              <a:rPr lang="en-GB" dirty="0"/>
              <a:t> </a:t>
            </a:r>
            <a:r>
              <a:rPr lang="en-GB" b="0" i="0" u="none" strike="noStrike" kern="1200" dirty="0">
                <a:effectLst/>
              </a:rPr>
              <a:t>that are often excluded from power within the academy? </a:t>
            </a:r>
            <a:r>
              <a:rPr lang="en-GB" dirty="0"/>
              <a:t> </a:t>
            </a:r>
          </a:p>
          <a:p>
            <a:endParaRPr lang="en-GB" dirty="0"/>
          </a:p>
          <a:p>
            <a:r>
              <a:rPr lang="en-GB" b="0" i="0" u="none" strike="noStrike" kern="1200" dirty="0">
                <a:effectLst/>
              </a:rPr>
              <a:t>What is the nature of the ‘canon’ in terms of cultural and political assumptions and power structures and how can Information Literacy make these structures and assumption understood? Can this be a way of empowering students who are otherwise unengaged by an information landscape which ignores their experiences? </a:t>
            </a:r>
            <a:r>
              <a:rPr lang="en-GB" dirty="0"/>
              <a:t> </a:t>
            </a:r>
          </a:p>
          <a:p>
            <a:endParaRPr lang="en-GB" dirty="0"/>
          </a:p>
          <a:p>
            <a:r>
              <a:rPr lang="en-GB" b="0" i="0" u="none" strike="noStrike" kern="1200" dirty="0">
                <a:effectLst/>
              </a:rPr>
              <a:t>‘Critical’ Information Literacy can investigate those structures of power and status which clarify how information is created, supressed, made ‘relevant’ and essential in the development of knowledge. Where does information come from and who is responsible for its creation and dissemination, is the how information literacy helps us engage with the contemporary world.</a:t>
            </a:r>
            <a:endParaRPr lang="en-GB" b="0" i="0" u="none" strike="noStrike" kern="1200" dirty="0">
              <a:effectLst/>
              <a:cs typeface="Calibri"/>
            </a:endParaRPr>
          </a:p>
          <a:p>
            <a:endParaRPr lang="en-GB" b="0" i="0" u="none" strike="noStrike" kern="1200" dirty="0">
              <a:effectLst/>
              <a:ea typeface="+mn-ea"/>
              <a:cs typeface="+mn-cs"/>
            </a:endParaRPr>
          </a:p>
          <a:p>
            <a:r>
              <a:rPr lang="en-GB" b="0" i="0" u="none" strike="noStrike" kern="1200" dirty="0">
                <a:effectLst/>
              </a:rPr>
              <a:t>Information Literacy is a lens through which feedback takes on added meaning and effectiveness. Contact your academic support librarian to discuss how the library can work with you to improve student outcomes. </a:t>
            </a:r>
            <a:endParaRPr lang="en-GB" dirty="0"/>
          </a:p>
          <a:p>
            <a:endParaRPr lang="en-GB" sz="1200" b="0" i="0" u="none" strike="noStrike" kern="1200" dirty="0">
              <a:solidFill>
                <a:schemeClr val="tx1"/>
              </a:solidFill>
              <a:effectLst/>
              <a:latin typeface="+mn-lt"/>
              <a:cs typeface="Calibri"/>
            </a:endParaRPr>
          </a:p>
          <a:p>
            <a:endParaRPr lang="en-GB" dirty="0"/>
          </a:p>
          <a:p>
            <a:endParaRPr lang="en-GB" dirty="0">
              <a:cs typeface="Calibri"/>
            </a:endParaRPr>
          </a:p>
        </p:txBody>
      </p:sp>
      <p:sp>
        <p:nvSpPr>
          <p:cNvPr id="4" name="Slide Number Placeholder 3"/>
          <p:cNvSpPr>
            <a:spLocks noGrp="1"/>
          </p:cNvSpPr>
          <p:nvPr>
            <p:ph type="sldNum" sz="quarter" idx="5"/>
          </p:nvPr>
        </p:nvSpPr>
        <p:spPr/>
        <p:txBody>
          <a:bodyPr/>
          <a:lstStyle/>
          <a:p>
            <a:fld id="{3B888772-3B67-441A-80C3-C9FA27F3F79B}" type="slidenum">
              <a:rPr lang="en-GB" smtClean="0"/>
              <a:t>14</a:t>
            </a:fld>
            <a:endParaRPr lang="en-GB"/>
          </a:p>
        </p:txBody>
      </p:sp>
    </p:spTree>
    <p:extLst>
      <p:ext uri="{BB962C8B-B14F-4D97-AF65-F5344CB8AC3E}">
        <p14:creationId xmlns:p14="http://schemas.microsoft.com/office/powerpoint/2010/main" val="1526049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GB"/>
          </a:p>
        </p:txBody>
      </p:sp>
      <p:sp>
        <p:nvSpPr>
          <p:cNvPr id="4" name="Slide Number Placeholder 3"/>
          <p:cNvSpPr>
            <a:spLocks noGrp="1"/>
          </p:cNvSpPr>
          <p:nvPr>
            <p:ph type="sldNum" sz="quarter" idx="10"/>
          </p:nvPr>
        </p:nvSpPr>
        <p:spPr/>
        <p:txBody>
          <a:bodyPr/>
          <a:lstStyle/>
          <a:p>
            <a:fld id="{3B888772-3B67-441A-80C3-C9FA27F3F79B}" type="slidenum">
              <a:rPr lang="en-GB" smtClean="0"/>
              <a:t>15</a:t>
            </a:fld>
            <a:endParaRPr lang="en-GB"/>
          </a:p>
        </p:txBody>
      </p:sp>
    </p:spTree>
    <p:extLst>
      <p:ext uri="{BB962C8B-B14F-4D97-AF65-F5344CB8AC3E}">
        <p14:creationId xmlns:p14="http://schemas.microsoft.com/office/powerpoint/2010/main" val="4283320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rtl="0" fontAlgn="base"/>
            <a:r>
              <a:rPr lang="en-GB" sz="1200" b="0" i="0" u="none" strike="noStrike" kern="1200" dirty="0">
                <a:solidFill>
                  <a:schemeClr val="tx1"/>
                </a:solidFill>
                <a:effectLst/>
                <a:latin typeface="+mn-lt"/>
                <a:ea typeface="+mn-ea"/>
                <a:cs typeface="+mn-cs"/>
              </a:rPr>
              <a:t>This brief talk is about the value and significance of ‘Information Literacy’ in the learning process generally, but specifically in response to feedback.  </a:t>
            </a:r>
          </a:p>
          <a:p>
            <a:pPr rtl="0" fontAlgn="base"/>
            <a:r>
              <a:rPr lang="en-GB" sz="1200" b="0" i="0" u="none" strike="noStrike" kern="1200" dirty="0">
                <a:solidFill>
                  <a:schemeClr val="tx1"/>
                </a:solidFill>
                <a:effectLst/>
                <a:latin typeface="+mn-lt"/>
                <a:ea typeface="+mn-ea"/>
                <a:cs typeface="+mn-cs"/>
              </a:rPr>
              <a:t> </a:t>
            </a:r>
          </a:p>
          <a:p>
            <a:pPr fontAlgn="base"/>
            <a:r>
              <a:rPr lang="en-GB" sz="1200" b="0" i="0" u="none" strike="noStrike" kern="1200" dirty="0">
                <a:solidFill>
                  <a:schemeClr val="tx1"/>
                </a:solidFill>
                <a:effectLst/>
                <a:latin typeface="+mn-lt"/>
                <a:ea typeface="+mn-ea"/>
                <a:cs typeface="+mn-cs"/>
              </a:rPr>
              <a:t>The first part will discuss the nature and contexts of Information Literacy as a phenomenon. We will then move on to discuss how we believe Information Literacy can help students react to and gain benefit from feedback, through the ways in which it helps students engage more coherently with their subject’s ‘Information Lanscape’. </a:t>
            </a:r>
          </a:p>
          <a:p>
            <a:pPr fontAlgn="base"/>
            <a:endParaRPr lang="en-GB" sz="1200" b="0" i="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B888772-3B67-441A-80C3-C9FA27F3F79B}" type="slidenum">
              <a:rPr lang="en-GB" smtClean="0"/>
              <a:t>2</a:t>
            </a:fld>
            <a:endParaRPr lang="en-GB"/>
          </a:p>
        </p:txBody>
      </p:sp>
    </p:spTree>
    <p:extLst>
      <p:ext uri="{BB962C8B-B14F-4D97-AF65-F5344CB8AC3E}">
        <p14:creationId xmlns:p14="http://schemas.microsoft.com/office/powerpoint/2010/main" val="1594275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u="none" strike="noStrike" kern="1200" dirty="0">
                <a:solidFill>
                  <a:schemeClr val="tx1"/>
                </a:solidFill>
                <a:effectLst/>
                <a:latin typeface="+mn-lt"/>
                <a:ea typeface="+mn-ea"/>
                <a:cs typeface="+mn-cs"/>
              </a:rPr>
              <a:t>What is the information landscape?</a:t>
            </a:r>
            <a:endParaRPr lang="en-GB" dirty="0"/>
          </a:p>
          <a:p>
            <a:endParaRPr lang="en-GB" dirty="0"/>
          </a:p>
          <a:p>
            <a:r>
              <a:rPr lang="en-GB" sz="1200" b="0" i="0" u="none" strike="noStrike" kern="1200" dirty="0">
                <a:solidFill>
                  <a:schemeClr val="tx1"/>
                </a:solidFill>
                <a:effectLst/>
                <a:latin typeface="+mn-lt"/>
                <a:ea typeface="+mn-ea"/>
                <a:cs typeface="+mn-cs"/>
              </a:rPr>
              <a:t>This is the interrelated pattern of information and knowledge domains which form the intellectual framework of the subject area.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The backbone / core knowledge / the seminal / the new / the experimental /  the diverse / doesn’t have to </a:t>
            </a:r>
            <a:r>
              <a:rPr lang="en-GB" sz="1200" b="0" i="0" u="none" strike="noStrike" kern="1200">
                <a:solidFill>
                  <a:schemeClr val="tx1"/>
                </a:solidFill>
                <a:effectLst/>
                <a:latin typeface="+mn-lt"/>
                <a:ea typeface="+mn-ea"/>
                <a:cs typeface="+mn-cs"/>
              </a:rPr>
              <a:t>be written</a:t>
            </a:r>
            <a:endParaRPr lang="en-GB" sz="1200" b="0" i="0" u="none" strike="noStrike"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When a student receives feedback which indicates that ideas or authors need to</a:t>
            </a:r>
            <a:r>
              <a:rPr lang="en-GB" sz="1200" b="0" i="0" u="none" strike="noStrike" kern="1200" baseline="0" dirty="0">
                <a:solidFill>
                  <a:schemeClr val="tx1"/>
                </a:solidFill>
                <a:effectLst/>
                <a:latin typeface="+mn-lt"/>
                <a:ea typeface="+mn-ea"/>
                <a:cs typeface="+mn-cs"/>
              </a:rPr>
              <a:t> be revisited or were missing from their work, this will make </a:t>
            </a:r>
            <a:r>
              <a:rPr lang="en-GB" dirty="0"/>
              <a:t>more practical sense for an information literate student who will be able to contextualise the comments and recommendations as well as act on them</a:t>
            </a:r>
          </a:p>
          <a:p>
            <a:endParaRPr lang="en-GB" dirty="0"/>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We hope this talk clarifies further the value of integrating information literacy throughout the curriculum, so that students can not only respond effectively to feedback but can become fully-functional independent learners. </a:t>
            </a:r>
            <a:endParaRPr lang="en-GB" sz="1200" b="0" i="0" u="none" strike="noStrike" kern="1200" dirty="0">
              <a:solidFill>
                <a:schemeClr val="tx1"/>
              </a:solidFill>
              <a:effectLst/>
              <a:latin typeface="+mn-lt"/>
              <a:cs typeface="Calibri"/>
            </a:endParaRPr>
          </a:p>
          <a:p>
            <a:pPr rtl="0" fontAlgn="base"/>
            <a:endParaRPr lang="en-GB" dirty="0"/>
          </a:p>
        </p:txBody>
      </p:sp>
      <p:sp>
        <p:nvSpPr>
          <p:cNvPr id="4" name="Slide Number Placeholder 3"/>
          <p:cNvSpPr>
            <a:spLocks noGrp="1"/>
          </p:cNvSpPr>
          <p:nvPr>
            <p:ph type="sldNum" sz="quarter" idx="5"/>
          </p:nvPr>
        </p:nvSpPr>
        <p:spPr/>
        <p:txBody>
          <a:bodyPr/>
          <a:lstStyle/>
          <a:p>
            <a:fld id="{3B888772-3B67-441A-80C3-C9FA27F3F79B}" type="slidenum">
              <a:rPr lang="en-GB" smtClean="0"/>
              <a:t>3</a:t>
            </a:fld>
            <a:endParaRPr lang="en-GB"/>
          </a:p>
        </p:txBody>
      </p:sp>
    </p:spTree>
    <p:extLst>
      <p:ext uri="{BB962C8B-B14F-4D97-AF65-F5344CB8AC3E}">
        <p14:creationId xmlns:p14="http://schemas.microsoft.com/office/powerpoint/2010/main" val="2844186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fontAlgn="base"/>
            <a:r>
              <a:rPr lang="en-GB" sz="1200" b="0" i="0" u="none" strike="noStrike" kern="1200" dirty="0">
                <a:solidFill>
                  <a:schemeClr val="tx1"/>
                </a:solidFill>
                <a:effectLst/>
                <a:latin typeface="+mn-lt"/>
                <a:ea typeface="+mn-ea"/>
                <a:cs typeface="+mn-cs"/>
              </a:rPr>
              <a:t>In order to understand and learn, students need to be able to engage with that body of thought and factual knowledge that illuminates and elaborates the subject they are studying. </a:t>
            </a:r>
            <a:endParaRPr lang="en-US"/>
          </a:p>
          <a:p>
            <a:endParaRPr lang="en-GB" dirty="0"/>
          </a:p>
          <a:p>
            <a:r>
              <a:rPr lang="en-GB" sz="1200" b="0" i="0" u="none" strike="noStrike" kern="1200" dirty="0">
                <a:solidFill>
                  <a:schemeClr val="tx1"/>
                </a:solidFill>
                <a:effectLst/>
                <a:latin typeface="+mn-lt"/>
                <a:ea typeface="+mn-ea"/>
                <a:cs typeface="+mn-cs"/>
              </a:rPr>
              <a:t>They must be able to become aware of, and to competently deal with, relevant </a:t>
            </a:r>
            <a:endParaRPr lang="en-GB" dirty="0"/>
          </a:p>
          <a:p>
            <a:r>
              <a:rPr lang="en-GB" sz="1200" b="0" i="0" u="none" strike="noStrike" kern="1200" dirty="0">
                <a:solidFill>
                  <a:schemeClr val="tx1"/>
                </a:solidFill>
                <a:effectLst/>
                <a:latin typeface="+mn-lt"/>
                <a:ea typeface="+mn-ea"/>
                <a:cs typeface="+mn-cs"/>
              </a:rPr>
              <a:t>ideas,</a:t>
            </a:r>
            <a:r>
              <a:rPr lang="en-GB" dirty="0"/>
              <a:t> </a:t>
            </a:r>
          </a:p>
          <a:p>
            <a:r>
              <a:rPr lang="en-GB" sz="1200" b="0" i="0" u="none" strike="noStrike" kern="1200" dirty="0">
                <a:solidFill>
                  <a:schemeClr val="tx1"/>
                </a:solidFill>
                <a:effectLst/>
                <a:latin typeface="+mn-lt"/>
                <a:ea typeface="+mn-ea"/>
                <a:cs typeface="+mn-cs"/>
              </a:rPr>
              <a:t>research,</a:t>
            </a:r>
            <a:r>
              <a:rPr lang="en-GB" dirty="0"/>
              <a:t> </a:t>
            </a:r>
            <a:endParaRPr lang="en-GB" dirty="0">
              <a:cs typeface="Calibri" panose="020F0502020204030204"/>
            </a:endParaRPr>
          </a:p>
          <a:p>
            <a:r>
              <a:rPr lang="en-GB" sz="1200" b="0" i="0" u="none" strike="noStrike" kern="1200" dirty="0">
                <a:solidFill>
                  <a:schemeClr val="tx1"/>
                </a:solidFill>
                <a:effectLst/>
                <a:latin typeface="+mn-lt"/>
                <a:ea typeface="+mn-ea"/>
                <a:cs typeface="+mn-cs"/>
              </a:rPr>
              <a:t>narratives</a:t>
            </a:r>
            <a:r>
              <a:rPr lang="en-GB" dirty="0"/>
              <a:t> </a:t>
            </a:r>
            <a:endParaRPr lang="en-GB" dirty="0">
              <a:cs typeface="Calibri" panose="020F0502020204030204"/>
            </a:endParaRPr>
          </a:p>
          <a:p>
            <a:r>
              <a:rPr lang="en-GB" sz="1200" b="0" i="0" u="none" strike="noStrike" kern="1200" dirty="0">
                <a:solidFill>
                  <a:schemeClr val="tx1"/>
                </a:solidFill>
                <a:effectLst/>
                <a:latin typeface="+mn-lt"/>
                <a:ea typeface="+mn-ea"/>
                <a:cs typeface="+mn-cs"/>
              </a:rPr>
              <a:t>analysis. </a:t>
            </a:r>
            <a:endParaRPr lang="en-GB" dirty="0">
              <a:cs typeface="Calibri" panose="020F0502020204030204"/>
            </a:endParaRPr>
          </a:p>
          <a:p>
            <a:pPr rtl="0" fontAlgn="base"/>
            <a:r>
              <a:rPr lang="en-GB" sz="1200" b="0" i="0" u="none" strike="noStrike" kern="1200" dirty="0">
                <a:solidFill>
                  <a:schemeClr val="tx1"/>
                </a:solidFill>
                <a:effectLst/>
                <a:latin typeface="+mn-lt"/>
                <a:ea typeface="+mn-ea"/>
                <a:cs typeface="+mn-cs"/>
              </a:rPr>
              <a:t> </a:t>
            </a:r>
          </a:p>
          <a:p>
            <a:r>
              <a:rPr lang="en-GB" dirty="0">
                <a:cs typeface="Calibri"/>
              </a:rPr>
              <a:t>But what is information literacy?</a:t>
            </a:r>
            <a:endParaRPr lang="en-GB" dirty="0"/>
          </a:p>
          <a:p>
            <a:pPr rtl="0" fontAlgn="base"/>
            <a:r>
              <a:rPr lang="en-GB" sz="1200" b="0" i="0" u="none" strike="noStrike" kern="1200" dirty="0">
                <a:solidFill>
                  <a:schemeClr val="tx1"/>
                </a:solidFill>
                <a:effectLst/>
                <a:latin typeface="+mn-lt"/>
                <a:ea typeface="+mn-ea"/>
                <a:cs typeface="+mn-cs"/>
              </a:rPr>
              <a:t>Information Literacy is awareness of an information lack and knowledge deficit and the effective identification, seeking out and synthesising of the information needed to increase knowledge and facilitate learning and understanding in whatever context.  </a:t>
            </a:r>
          </a:p>
          <a:p>
            <a:pPr rtl="0" fontAlgn="base"/>
            <a:r>
              <a:rPr lang="en-GB" sz="1200" b="0" i="0" u="none" strike="noStrike"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3B888772-3B67-441A-80C3-C9FA27F3F79B}" type="slidenum">
              <a:rPr lang="en-GB" smtClean="0"/>
              <a:t>4</a:t>
            </a:fld>
            <a:endParaRPr lang="en-GB"/>
          </a:p>
        </p:txBody>
      </p:sp>
    </p:spTree>
    <p:extLst>
      <p:ext uri="{BB962C8B-B14F-4D97-AF65-F5344CB8AC3E}">
        <p14:creationId xmlns:p14="http://schemas.microsoft.com/office/powerpoint/2010/main" val="1164645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defRPr/>
            </a:pPr>
            <a:r>
              <a:rPr lang="en-GB" sz="1200" b="0" i="0" u="none" strike="noStrike" kern="1200" dirty="0">
                <a:solidFill>
                  <a:schemeClr val="tx1"/>
                </a:solidFill>
                <a:effectLst/>
                <a:latin typeface="+mn-lt"/>
                <a:ea typeface="+mn-ea"/>
                <a:cs typeface="+mn-cs"/>
              </a:rPr>
              <a:t>Information Literate students develop a feel for the ‘information landscape’ of their subject area and can competently negotiate it. </a:t>
            </a:r>
            <a:endParaRPr lang="en-US"/>
          </a:p>
          <a:p>
            <a:pPr>
              <a:defRPr/>
            </a:pPr>
            <a:endParaRPr lang="en-GB" dirty="0"/>
          </a:p>
          <a:p>
            <a:pPr>
              <a:defRPr/>
            </a:pPr>
            <a:r>
              <a:rPr lang="en-GB" sz="1200" b="0" i="0" u="none" strike="noStrike" kern="1200" dirty="0">
                <a:solidFill>
                  <a:schemeClr val="tx1"/>
                </a:solidFill>
                <a:effectLst/>
                <a:latin typeface="+mn-lt"/>
                <a:ea typeface="+mn-ea"/>
                <a:cs typeface="+mn-cs"/>
              </a:rPr>
              <a:t>Information which can be used in assignments consists of more than just books and scholarly journals but a living landscape of research, professionally and creatively generated, interrelated and mutually dependent information of various sources and formats. </a:t>
            </a:r>
            <a:endParaRPr lang="en-GB" dirty="0"/>
          </a:p>
          <a:p>
            <a:pPr>
              <a:defRPr/>
            </a:pPr>
            <a:endParaRPr lang="en-GB" dirty="0"/>
          </a:p>
          <a:p>
            <a:pPr marL="0" marR="0" lvl="0" indent="0" algn="l" defTabSz="914400">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For instance, the Information landscape for nurses involves not only the key texts published by nurse academics and researchers and the journals papers which discuss key issues and report on research studies, but also evidence-based clinical guidelines, reports into failures in practice, descriptions of professional competencies and a broader hinterland of medical, social science, ethics and psychology literature</a:t>
            </a:r>
            <a:endParaRPr lang="en-GB" dirty="0">
              <a:cs typeface="Calibri" panose="020F0502020204030204"/>
            </a:endParaRPr>
          </a:p>
          <a:p>
            <a:endParaRPr lang="en-GB" dirty="0">
              <a:cs typeface="Calibri" panose="020F0502020204030204"/>
            </a:endParaRPr>
          </a:p>
          <a:p>
            <a:r>
              <a:rPr lang="en-GB" dirty="0">
                <a:cs typeface="Calibri" panose="020F0502020204030204"/>
              </a:rPr>
              <a:t>The engineer will be considering journal papers but also case studies from the profession, standards, technical briefings, conference proceedings etc</a:t>
            </a:r>
          </a:p>
          <a:p>
            <a:endParaRPr lang="en-GB" dirty="0">
              <a:cs typeface="Calibri" panose="020F0502020204030204"/>
            </a:endParaRPr>
          </a:p>
          <a:p>
            <a:r>
              <a:rPr lang="en-GB" dirty="0">
                <a:cs typeface="Calibri" panose="020F0502020204030204"/>
              </a:rPr>
              <a:t>The formats and type of information source will change from subject to subject and this is completely understandable for an information literate student</a:t>
            </a: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3B888772-3B67-441A-80C3-C9FA27F3F79B}" type="slidenum">
              <a:rPr lang="en-GB" smtClean="0"/>
              <a:t>5</a:t>
            </a:fld>
            <a:endParaRPr lang="en-GB"/>
          </a:p>
        </p:txBody>
      </p:sp>
    </p:spTree>
    <p:extLst>
      <p:ext uri="{BB962C8B-B14F-4D97-AF65-F5344CB8AC3E}">
        <p14:creationId xmlns:p14="http://schemas.microsoft.com/office/powerpoint/2010/main" val="1160634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fontAlgn="base"/>
            <a:r>
              <a:rPr lang="en-GB" sz="1200" b="0" i="0" u="none" strike="noStrike" kern="1200" dirty="0">
                <a:solidFill>
                  <a:schemeClr val="tx1"/>
                </a:solidFill>
                <a:effectLst/>
                <a:latin typeface="+mn-lt"/>
                <a:ea typeface="+mn-ea"/>
                <a:cs typeface="+mn-cs"/>
              </a:rPr>
              <a:t>As their information literacy develops, students become increasingly independent as learners and more confident in their learning. </a:t>
            </a:r>
            <a:endParaRPr lang="en-US" dirty="0"/>
          </a:p>
          <a:p>
            <a:endParaRPr lang="en-GB" dirty="0"/>
          </a:p>
          <a:p>
            <a:r>
              <a:rPr lang="en-GB" sz="1200" b="0" i="0" u="none" strike="noStrike" kern="1200" dirty="0">
                <a:solidFill>
                  <a:schemeClr val="tx1"/>
                </a:solidFill>
                <a:effectLst/>
                <a:latin typeface="+mn-lt"/>
                <a:ea typeface="+mn-ea"/>
                <a:cs typeface="+mn-cs"/>
              </a:rPr>
              <a:t>They can more easily understand where they are going wrong and why, and what they need to do to resolve difficulties and improve.  </a:t>
            </a:r>
            <a:endParaRPr lang="en-GB" dirty="0">
              <a:ea typeface="+mn-ea"/>
              <a:cs typeface="+mn-cs"/>
            </a:endParaRPr>
          </a:p>
          <a:p>
            <a:endParaRPr lang="en-GB" dirty="0">
              <a:cs typeface="Calibri" panose="020F0502020204030204"/>
            </a:endParaRPr>
          </a:p>
          <a:p>
            <a:endParaRPr lang="en-GB" dirty="0"/>
          </a:p>
          <a:p>
            <a:pPr fontAlgn="base"/>
            <a:r>
              <a:rPr lang="en-GB" sz="1200" b="0" i="0" u="none" strike="noStrike" kern="1200" dirty="0">
                <a:solidFill>
                  <a:schemeClr val="tx1"/>
                </a:solidFill>
                <a:effectLst/>
                <a:latin typeface="+mn-lt"/>
                <a:ea typeface="+mn-ea"/>
                <a:cs typeface="+mn-cs"/>
              </a:rPr>
              <a:t>To understand </a:t>
            </a:r>
            <a:r>
              <a:rPr lang="en-GB" dirty="0"/>
              <a:t>what they are lacking information and knowledge on and to go on to independently </a:t>
            </a:r>
            <a:r>
              <a:rPr lang="en-GB" sz="1200" b="0" i="0" u="none" strike="noStrike" kern="1200" dirty="0">
                <a:solidFill>
                  <a:schemeClr val="tx1"/>
                </a:solidFill>
                <a:effectLst/>
                <a:latin typeface="+mn-lt"/>
                <a:ea typeface="+mn-ea"/>
                <a:cs typeface="+mn-cs"/>
              </a:rPr>
              <a:t>find, critique and apply information to address </a:t>
            </a:r>
            <a:r>
              <a:rPr lang="en-GB" dirty="0"/>
              <a:t>this issue whilst</a:t>
            </a:r>
            <a:r>
              <a:rPr lang="en-GB" sz="1200" b="0" i="0" u="none" strike="noStrike" kern="1200" dirty="0">
                <a:solidFill>
                  <a:schemeClr val="tx1"/>
                </a:solidFill>
                <a:effectLst/>
                <a:latin typeface="+mn-lt"/>
                <a:ea typeface="+mn-ea"/>
                <a:cs typeface="+mn-cs"/>
              </a:rPr>
              <a:t> knowledgeably </a:t>
            </a:r>
            <a:r>
              <a:rPr lang="en-GB" dirty="0"/>
              <a:t>negotiating</a:t>
            </a:r>
            <a:r>
              <a:rPr lang="en-GB" sz="1200" b="0" i="0" u="none" strike="noStrike" kern="1200" dirty="0">
                <a:solidFill>
                  <a:schemeClr val="tx1"/>
                </a:solidFill>
                <a:effectLst/>
                <a:latin typeface="+mn-lt"/>
                <a:ea typeface="+mn-ea"/>
                <a:cs typeface="+mn-cs"/>
              </a:rPr>
              <a:t> and </a:t>
            </a:r>
            <a:r>
              <a:rPr lang="en-GB" dirty="0"/>
              <a:t>understanding</a:t>
            </a:r>
            <a:r>
              <a:rPr lang="en-GB" sz="1200" b="0" i="0" u="none" strike="noStrike" kern="1200" dirty="0">
                <a:solidFill>
                  <a:schemeClr val="tx1"/>
                </a:solidFill>
                <a:effectLst/>
                <a:latin typeface="+mn-lt"/>
                <a:ea typeface="+mn-ea"/>
                <a:cs typeface="+mn-cs"/>
              </a:rPr>
              <a:t> the subject’s ‘information landscape’ is the key ‘information dimension’ of independent learning.</a:t>
            </a:r>
            <a:r>
              <a:rPr lang="en-GB" dirty="0"/>
              <a:t> </a:t>
            </a:r>
            <a:endParaRPr lang="en-GB" dirty="0">
              <a:cs typeface="Calibri"/>
            </a:endParaRPr>
          </a:p>
          <a:p>
            <a:endParaRPr lang="en-GB" dirty="0"/>
          </a:p>
          <a:p>
            <a:r>
              <a:rPr lang="en-GB" sz="1200" b="0" i="0" u="none" strike="noStrike" kern="1200" dirty="0">
                <a:solidFill>
                  <a:schemeClr val="tx1"/>
                </a:solidFill>
                <a:effectLst/>
                <a:latin typeface="+mn-lt"/>
                <a:ea typeface="+mn-ea"/>
                <a:cs typeface="+mn-cs"/>
              </a:rPr>
              <a:t>Information Literacy gives a student an increasing awareness of a subject’s landscape and dimensions; a clearer picture of how information domains relate to each other and which of these needs to be addressed next.  </a:t>
            </a:r>
            <a:endParaRPr lang="en-GB" dirty="0">
              <a:ea typeface="+mn-ea"/>
              <a:cs typeface="+mn-cs"/>
            </a:endParaRPr>
          </a:p>
          <a:p>
            <a:endParaRPr lang="en-GB" dirty="0"/>
          </a:p>
          <a:p>
            <a:pPr rtl="0" fontAlgn="base"/>
            <a:r>
              <a:rPr lang="en-GB" sz="1200" b="0" i="0" u="none" strike="noStrike" kern="1200" dirty="0">
                <a:solidFill>
                  <a:schemeClr val="tx1"/>
                </a:solidFill>
                <a:effectLst/>
                <a:latin typeface="+mn-lt"/>
                <a:ea typeface="+mn-ea"/>
                <a:cs typeface="+mn-cs"/>
              </a:rPr>
              <a:t>Learning, when done independently can often be patchy and unstructured, with key areas missed and the wider informing context missing from the developing understanding. Awareness of the ‘Information Landscape’ is the key to coherent independent learning. </a:t>
            </a:r>
          </a:p>
          <a:p>
            <a:endParaRPr lang="en-GB" dirty="0"/>
          </a:p>
        </p:txBody>
      </p:sp>
      <p:sp>
        <p:nvSpPr>
          <p:cNvPr id="4" name="Slide Number Placeholder 3"/>
          <p:cNvSpPr>
            <a:spLocks noGrp="1"/>
          </p:cNvSpPr>
          <p:nvPr>
            <p:ph type="sldNum" sz="quarter" idx="5"/>
          </p:nvPr>
        </p:nvSpPr>
        <p:spPr/>
        <p:txBody>
          <a:bodyPr/>
          <a:lstStyle/>
          <a:p>
            <a:fld id="{3B888772-3B67-441A-80C3-C9FA27F3F79B}" type="slidenum">
              <a:rPr lang="en-GB" smtClean="0"/>
              <a:t>6</a:t>
            </a:fld>
            <a:endParaRPr lang="en-GB"/>
          </a:p>
        </p:txBody>
      </p:sp>
    </p:spTree>
    <p:extLst>
      <p:ext uri="{BB962C8B-B14F-4D97-AF65-F5344CB8AC3E}">
        <p14:creationId xmlns:p14="http://schemas.microsoft.com/office/powerpoint/2010/main" val="931768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fontAlgn="base"/>
            <a:r>
              <a:rPr lang="en-GB" sz="1200" b="0" i="0" u="none" strike="noStrike" kern="1200" dirty="0">
                <a:solidFill>
                  <a:schemeClr val="tx1"/>
                </a:solidFill>
                <a:effectLst/>
                <a:latin typeface="+mn-lt"/>
                <a:ea typeface="+mn-ea"/>
                <a:cs typeface="+mn-cs"/>
              </a:rPr>
              <a:t>In fact, it is recognised that Information Literacy</a:t>
            </a:r>
            <a:r>
              <a:rPr lang="en-GB" sz="1200" b="1" i="0" u="none" strike="noStrike"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is not only fundamental to effective student performance, it is a professional and graduate attribute, necessary to function effectively as a professional and citizen. </a:t>
            </a:r>
            <a:endParaRPr lang="en-US"/>
          </a:p>
          <a:p>
            <a:endParaRPr lang="en-GB" dirty="0"/>
          </a:p>
          <a:p>
            <a:r>
              <a:rPr lang="en-GB" sz="1200" b="0" i="0" u="none" strike="noStrike" kern="1200" dirty="0">
                <a:solidFill>
                  <a:schemeClr val="tx1"/>
                </a:solidFill>
                <a:effectLst/>
                <a:latin typeface="+mn-lt"/>
                <a:ea typeface="+mn-ea"/>
                <a:cs typeface="+mn-cs"/>
              </a:rPr>
              <a:t>The recognition of its significance and value as a concept has slowly spread, as academic, workplace and social/cultural/political environments have become overwhelmed with information; much of it of dubious provenance or doubtful accuracy, with the most visible sources often not the most valuable or appropriate. </a:t>
            </a:r>
            <a:endParaRPr lang="en-GB" dirty="0"/>
          </a:p>
          <a:p>
            <a:endParaRPr lang="en-GB" dirty="0"/>
          </a:p>
          <a:p>
            <a:r>
              <a:rPr lang="en-GB" sz="1200" b="0" i="0" u="none" strike="noStrike" kern="1200" dirty="0">
                <a:solidFill>
                  <a:schemeClr val="tx1"/>
                </a:solidFill>
                <a:effectLst/>
                <a:latin typeface="+mn-lt"/>
                <a:ea typeface="+mn-ea"/>
                <a:cs typeface="+mn-cs"/>
              </a:rPr>
              <a:t>It is now widely accepted that Information Literacy is needed, and should be promoted in the workplace, and the wider world of often complex and confusing political and social agendas.  </a:t>
            </a:r>
            <a:endParaRPr lang="en-GB" dirty="0">
              <a:cs typeface="Calibri" panose="020F0502020204030204"/>
            </a:endParaRPr>
          </a:p>
          <a:p>
            <a:endParaRPr lang="en-GB" dirty="0"/>
          </a:p>
          <a:p>
            <a:pPr rtl="0" fontAlgn="base"/>
            <a:r>
              <a:rPr lang="en-GB" sz="1200" b="0" i="0" u="none" strike="noStrike" kern="1200" dirty="0">
                <a:solidFill>
                  <a:schemeClr val="tx1"/>
                </a:solidFill>
                <a:effectLst/>
                <a:latin typeface="+mn-lt"/>
                <a:ea typeface="+mn-ea"/>
                <a:cs typeface="+mn-cs"/>
              </a:rPr>
              <a:t>To be able to locate an appropriate range of information to complete an assignment is mirrored in the workplace in which Information Literacy is required in order to fulfil professional tasks and roles, as well as in the wider world of citizenship; however this often involves working in teams or developing information focused relationships with customers, clients and patients and their families. </a:t>
            </a:r>
          </a:p>
          <a:p>
            <a:endParaRPr lang="en-GB" dirty="0"/>
          </a:p>
        </p:txBody>
      </p:sp>
      <p:sp>
        <p:nvSpPr>
          <p:cNvPr id="4" name="Slide Number Placeholder 3"/>
          <p:cNvSpPr>
            <a:spLocks noGrp="1"/>
          </p:cNvSpPr>
          <p:nvPr>
            <p:ph type="sldNum" sz="quarter" idx="5"/>
          </p:nvPr>
        </p:nvSpPr>
        <p:spPr/>
        <p:txBody>
          <a:bodyPr/>
          <a:lstStyle/>
          <a:p>
            <a:fld id="{3B888772-3B67-441A-80C3-C9FA27F3F79B}" type="slidenum">
              <a:rPr lang="en-GB" smtClean="0"/>
              <a:t>9</a:t>
            </a:fld>
            <a:endParaRPr lang="en-GB"/>
          </a:p>
        </p:txBody>
      </p:sp>
    </p:spTree>
    <p:extLst>
      <p:ext uri="{BB962C8B-B14F-4D97-AF65-F5344CB8AC3E}">
        <p14:creationId xmlns:p14="http://schemas.microsoft.com/office/powerpoint/2010/main" val="781629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GB" dirty="0"/>
              <a:t>What kind of feedback is given additional meaning through the lens of Information Literacy? Feedback may contain a description of the topics or competencies the student has not addressed or addressed fully, or not properly contextualised or shown relationships between; or may highlight key authors that have not been read and critiqued or critiqued properly. </a:t>
            </a:r>
          </a:p>
          <a:p>
            <a:endParaRPr lang="en-GB" dirty="0"/>
          </a:p>
          <a:p>
            <a:r>
              <a:rPr lang="en-GB" dirty="0"/>
              <a:t>All of these suggest how Information Literacy could have improved outcomes. The student could have better engaged with each aspect of their information landscape and would have been aware of the information types and sources that they have overlooked. They would have been able to locate and apply them successfully and critically appraise and determine the significance of what they’ve read. Consequently, they may have seen more clearly how key ideas and authors are derived from, give rise to, oppose or support each other, and in general would have been more fully aware of what has been written, and how to judge the value of each contribution.</a:t>
            </a:r>
            <a:endParaRPr lang="en-GB" dirty="0">
              <a:cs typeface="Calibri" panose="020F0502020204030204"/>
            </a:endParaRPr>
          </a:p>
          <a:p>
            <a:endParaRPr lang="en-GB" dirty="0"/>
          </a:p>
          <a:p>
            <a:r>
              <a:rPr lang="en-GB" dirty="0"/>
              <a:t>If students have not been fully able to do this, then this can be addressed in two ways: Firstly, 1-2-1 tutorials or appropriate self-directed activities. These use the feedback to develop in the student a greater awareness of the significance of their apparent problems negotiating the Information Landscape and how they might be addressed in the future. And secondly, using the feedback to guide and focus Information Literacy education for the whole group or future groups. </a:t>
            </a:r>
            <a:endParaRPr lang="en-GB" dirty="0">
              <a:cs typeface="Calibri" panose="020F0502020204030204"/>
            </a:endParaRPr>
          </a:p>
          <a:p>
            <a:endParaRPr lang="en-GB" sz="1200" b="0" i="0" u="none" strike="noStrike" kern="1200" dirty="0">
              <a:solidFill>
                <a:schemeClr val="tx1"/>
              </a:solidFill>
              <a:effectLst/>
              <a:latin typeface="+mn-lt"/>
              <a:cs typeface="Calibri"/>
            </a:endParaRPr>
          </a:p>
          <a:p>
            <a:endParaRPr lang="en-GB" dirty="0"/>
          </a:p>
        </p:txBody>
      </p:sp>
      <p:sp>
        <p:nvSpPr>
          <p:cNvPr id="4" name="Slide Number Placeholder 3"/>
          <p:cNvSpPr>
            <a:spLocks noGrp="1"/>
          </p:cNvSpPr>
          <p:nvPr>
            <p:ph type="sldNum" sz="quarter" idx="5"/>
          </p:nvPr>
        </p:nvSpPr>
        <p:spPr/>
        <p:txBody>
          <a:bodyPr/>
          <a:lstStyle/>
          <a:p>
            <a:fld id="{3B888772-3B67-441A-80C3-C9FA27F3F79B}" type="slidenum">
              <a:rPr lang="en-GB" smtClean="0"/>
              <a:t>10</a:t>
            </a:fld>
            <a:endParaRPr lang="en-GB"/>
          </a:p>
        </p:txBody>
      </p:sp>
    </p:spTree>
    <p:extLst>
      <p:ext uri="{BB962C8B-B14F-4D97-AF65-F5344CB8AC3E}">
        <p14:creationId xmlns:p14="http://schemas.microsoft.com/office/powerpoint/2010/main" val="2902412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GB" dirty="0"/>
              <a:t>Directing students to engage with feedback in this constructive and developmental manner suggests the possibility of greater engagement with Information Literacy, as they become more aware of its role in improving their academic outcomes. One aspect of good feedback may include ‘shock’ value in the most positive sense. The development of a greater understanding of the range and scope of what is yet to be known and learnt can be aided by, and show the need for, Information Literacy competencies. How did I not know about these authors and their ideas? Why was I not aware of this whole landscape of information relevant to my subject and course? How are these new ideas and authors related to each other and what I already know, and what would these new relationships mean for my view of my subject? “If I’m going to really get to grips with my subject, then I need to develop my information skills.” Information Literacy specialists are strongly aware that these responses are great motivators to seek out information competencies and engage with the Information Landscape more effectively. Students often come for 1-2-1 Information Literacy development sessions with their librarians with a greater sense of urgency, and with a more focused awareness of deficit, in response to detailed feedback.</a:t>
            </a:r>
          </a:p>
          <a:p>
            <a:endParaRPr lang="en-US" dirty="0"/>
          </a:p>
          <a:p>
            <a:r>
              <a:rPr lang="en-GB" dirty="0"/>
              <a:t>This can also work even when the feedback to the student was highly positive with only a small need for any feedforward feedback. When a student realises through their feedback that their knowledge of the information landscape was high, the confidence gained from this is a great motivator to try and achieve even more understanding and seek out additional authors and knowledge. This is generally linked with a high level of independent learning and the support needed from their librarian is to encourage this independence and reinforce this growth in confidence.</a:t>
            </a:r>
            <a:endParaRPr lang="en-US" dirty="0"/>
          </a:p>
          <a:p>
            <a:endParaRPr lang="en-GB" b="0" i="0" u="none" strike="noStrike" kern="1200" dirty="0">
              <a:effectLst/>
              <a:cs typeface="Calibri"/>
            </a:endParaRPr>
          </a:p>
          <a:p>
            <a:pPr rtl="0" fontAlgn="base"/>
            <a:r>
              <a:rPr lang="en-GB" sz="1200" b="0" i="0" u="none" strike="noStrike"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3B888772-3B67-441A-80C3-C9FA27F3F79B}" type="slidenum">
              <a:rPr lang="en-GB" smtClean="0"/>
              <a:t>11</a:t>
            </a:fld>
            <a:endParaRPr lang="en-GB"/>
          </a:p>
        </p:txBody>
      </p:sp>
    </p:spTree>
    <p:extLst>
      <p:ext uri="{BB962C8B-B14F-4D97-AF65-F5344CB8AC3E}">
        <p14:creationId xmlns:p14="http://schemas.microsoft.com/office/powerpoint/2010/main" val="1043438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52C5E8-C87B-40EF-A128-5FA41E5C6C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61D5E53D-E904-44BB-B659-70ED70E804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9F412523-EAA1-4284-AD55-DC6A1249DCCB}"/>
              </a:ext>
            </a:extLst>
          </p:cNvPr>
          <p:cNvSpPr>
            <a:spLocks noGrp="1"/>
          </p:cNvSpPr>
          <p:nvPr>
            <p:ph type="dt" sz="half" idx="10"/>
          </p:nvPr>
        </p:nvSpPr>
        <p:spPr/>
        <p:txBody>
          <a:bodyPr/>
          <a:lstStyle/>
          <a:p>
            <a:fld id="{50A7DD70-8090-4BDF-A6BE-EE9A1C9DBD23}" type="datetimeFigureOut">
              <a:rPr lang="en-GB" smtClean="0"/>
              <a:t>05/07/2019</a:t>
            </a:fld>
            <a:endParaRPr lang="en-GB"/>
          </a:p>
        </p:txBody>
      </p:sp>
      <p:sp>
        <p:nvSpPr>
          <p:cNvPr id="5" name="Footer Placeholder 4">
            <a:extLst>
              <a:ext uri="{FF2B5EF4-FFF2-40B4-BE49-F238E27FC236}">
                <a16:creationId xmlns:a16="http://schemas.microsoft.com/office/drawing/2014/main" xmlns="" id="{0F1D1CC1-5ECD-4C80-9E57-D325D9E477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A387ABA-6A35-46F3-909B-9B9DF34058A7}"/>
              </a:ext>
            </a:extLst>
          </p:cNvPr>
          <p:cNvSpPr>
            <a:spLocks noGrp="1"/>
          </p:cNvSpPr>
          <p:nvPr>
            <p:ph type="sldNum" sz="quarter" idx="12"/>
          </p:nvPr>
        </p:nvSpPr>
        <p:spPr/>
        <p:txBody>
          <a:bodyPr/>
          <a:lstStyle/>
          <a:p>
            <a:fld id="{A3DC5997-06CE-4062-9BCC-4687C3C8CF96}" type="slidenum">
              <a:rPr lang="en-GB" smtClean="0"/>
              <a:t>‹#›</a:t>
            </a:fld>
            <a:endParaRPr lang="en-GB"/>
          </a:p>
        </p:txBody>
      </p:sp>
    </p:spTree>
    <p:extLst>
      <p:ext uri="{BB962C8B-B14F-4D97-AF65-F5344CB8AC3E}">
        <p14:creationId xmlns:p14="http://schemas.microsoft.com/office/powerpoint/2010/main" val="1003659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22C349-F0BE-4299-8EAF-D26DBD4DCAC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0BAD7092-D329-4454-8C5C-33293960DC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E6C513E-C19F-468A-B97D-F79A548193ED}"/>
              </a:ext>
            </a:extLst>
          </p:cNvPr>
          <p:cNvSpPr>
            <a:spLocks noGrp="1"/>
          </p:cNvSpPr>
          <p:nvPr>
            <p:ph type="dt" sz="half" idx="10"/>
          </p:nvPr>
        </p:nvSpPr>
        <p:spPr/>
        <p:txBody>
          <a:bodyPr/>
          <a:lstStyle/>
          <a:p>
            <a:fld id="{50A7DD70-8090-4BDF-A6BE-EE9A1C9DBD23}" type="datetimeFigureOut">
              <a:rPr lang="en-GB" smtClean="0"/>
              <a:t>05/07/2019</a:t>
            </a:fld>
            <a:endParaRPr lang="en-GB"/>
          </a:p>
        </p:txBody>
      </p:sp>
      <p:sp>
        <p:nvSpPr>
          <p:cNvPr id="5" name="Footer Placeholder 4">
            <a:extLst>
              <a:ext uri="{FF2B5EF4-FFF2-40B4-BE49-F238E27FC236}">
                <a16:creationId xmlns:a16="http://schemas.microsoft.com/office/drawing/2014/main" xmlns="" id="{7EB51C0D-D463-4920-A28D-CA282D94FC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7EFD818-B280-4ECA-A90C-7982E3CDAA12}"/>
              </a:ext>
            </a:extLst>
          </p:cNvPr>
          <p:cNvSpPr>
            <a:spLocks noGrp="1"/>
          </p:cNvSpPr>
          <p:nvPr>
            <p:ph type="sldNum" sz="quarter" idx="12"/>
          </p:nvPr>
        </p:nvSpPr>
        <p:spPr/>
        <p:txBody>
          <a:bodyPr/>
          <a:lstStyle/>
          <a:p>
            <a:fld id="{A3DC5997-06CE-4062-9BCC-4687C3C8CF96}" type="slidenum">
              <a:rPr lang="en-GB" smtClean="0"/>
              <a:t>‹#›</a:t>
            </a:fld>
            <a:endParaRPr lang="en-GB"/>
          </a:p>
        </p:txBody>
      </p:sp>
    </p:spTree>
    <p:extLst>
      <p:ext uri="{BB962C8B-B14F-4D97-AF65-F5344CB8AC3E}">
        <p14:creationId xmlns:p14="http://schemas.microsoft.com/office/powerpoint/2010/main" val="3969135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ED4D897-316C-4571-8C1F-266909D9D7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A8F19536-BDDA-45EB-B100-3283A2A298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CFA0028-A24E-42AE-BC4E-8B0CFC46E2CF}"/>
              </a:ext>
            </a:extLst>
          </p:cNvPr>
          <p:cNvSpPr>
            <a:spLocks noGrp="1"/>
          </p:cNvSpPr>
          <p:nvPr>
            <p:ph type="dt" sz="half" idx="10"/>
          </p:nvPr>
        </p:nvSpPr>
        <p:spPr/>
        <p:txBody>
          <a:bodyPr/>
          <a:lstStyle/>
          <a:p>
            <a:fld id="{50A7DD70-8090-4BDF-A6BE-EE9A1C9DBD23}" type="datetimeFigureOut">
              <a:rPr lang="en-GB" smtClean="0"/>
              <a:t>05/07/2019</a:t>
            </a:fld>
            <a:endParaRPr lang="en-GB"/>
          </a:p>
        </p:txBody>
      </p:sp>
      <p:sp>
        <p:nvSpPr>
          <p:cNvPr id="5" name="Footer Placeholder 4">
            <a:extLst>
              <a:ext uri="{FF2B5EF4-FFF2-40B4-BE49-F238E27FC236}">
                <a16:creationId xmlns:a16="http://schemas.microsoft.com/office/drawing/2014/main" xmlns="" id="{1D7523D0-DA96-4958-8993-FA17033A53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3517E87-AC20-4982-BD79-728489DA584E}"/>
              </a:ext>
            </a:extLst>
          </p:cNvPr>
          <p:cNvSpPr>
            <a:spLocks noGrp="1"/>
          </p:cNvSpPr>
          <p:nvPr>
            <p:ph type="sldNum" sz="quarter" idx="12"/>
          </p:nvPr>
        </p:nvSpPr>
        <p:spPr/>
        <p:txBody>
          <a:bodyPr/>
          <a:lstStyle/>
          <a:p>
            <a:fld id="{A3DC5997-06CE-4062-9BCC-4687C3C8CF96}" type="slidenum">
              <a:rPr lang="en-GB" smtClean="0"/>
              <a:t>‹#›</a:t>
            </a:fld>
            <a:endParaRPr lang="en-GB"/>
          </a:p>
        </p:txBody>
      </p:sp>
    </p:spTree>
    <p:extLst>
      <p:ext uri="{BB962C8B-B14F-4D97-AF65-F5344CB8AC3E}">
        <p14:creationId xmlns:p14="http://schemas.microsoft.com/office/powerpoint/2010/main" val="4134736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B6406B-E96A-4912-998D-DC8619E68A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4A86D69-FB14-47D5-8FDE-45013C53F1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F27703E-94B9-4494-8024-6CD143FBAB42}"/>
              </a:ext>
            </a:extLst>
          </p:cNvPr>
          <p:cNvSpPr>
            <a:spLocks noGrp="1"/>
          </p:cNvSpPr>
          <p:nvPr>
            <p:ph type="dt" sz="half" idx="10"/>
          </p:nvPr>
        </p:nvSpPr>
        <p:spPr/>
        <p:txBody>
          <a:bodyPr/>
          <a:lstStyle/>
          <a:p>
            <a:fld id="{50A7DD70-8090-4BDF-A6BE-EE9A1C9DBD23}" type="datetimeFigureOut">
              <a:rPr lang="en-GB" smtClean="0"/>
              <a:t>05/07/2019</a:t>
            </a:fld>
            <a:endParaRPr lang="en-GB"/>
          </a:p>
        </p:txBody>
      </p:sp>
      <p:sp>
        <p:nvSpPr>
          <p:cNvPr id="5" name="Footer Placeholder 4">
            <a:extLst>
              <a:ext uri="{FF2B5EF4-FFF2-40B4-BE49-F238E27FC236}">
                <a16:creationId xmlns:a16="http://schemas.microsoft.com/office/drawing/2014/main" xmlns="" id="{DEB42E6F-E8D4-4C6E-A077-9A7EDA6D59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9CF0537-3B4D-4CD0-B34B-4A724D471778}"/>
              </a:ext>
            </a:extLst>
          </p:cNvPr>
          <p:cNvSpPr>
            <a:spLocks noGrp="1"/>
          </p:cNvSpPr>
          <p:nvPr>
            <p:ph type="sldNum" sz="quarter" idx="12"/>
          </p:nvPr>
        </p:nvSpPr>
        <p:spPr/>
        <p:txBody>
          <a:bodyPr/>
          <a:lstStyle/>
          <a:p>
            <a:fld id="{A3DC5997-06CE-4062-9BCC-4687C3C8CF96}" type="slidenum">
              <a:rPr lang="en-GB" smtClean="0"/>
              <a:t>‹#›</a:t>
            </a:fld>
            <a:endParaRPr lang="en-GB"/>
          </a:p>
        </p:txBody>
      </p:sp>
    </p:spTree>
    <p:extLst>
      <p:ext uri="{BB962C8B-B14F-4D97-AF65-F5344CB8AC3E}">
        <p14:creationId xmlns:p14="http://schemas.microsoft.com/office/powerpoint/2010/main" val="2430643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7B4370-89ED-4640-80AC-11008C8729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A98C51B-A30D-4E5D-B357-23365951BE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82E5F06-03EE-4F8B-9099-2BBC8D2F9746}"/>
              </a:ext>
            </a:extLst>
          </p:cNvPr>
          <p:cNvSpPr>
            <a:spLocks noGrp="1"/>
          </p:cNvSpPr>
          <p:nvPr>
            <p:ph type="dt" sz="half" idx="10"/>
          </p:nvPr>
        </p:nvSpPr>
        <p:spPr/>
        <p:txBody>
          <a:bodyPr/>
          <a:lstStyle/>
          <a:p>
            <a:fld id="{50A7DD70-8090-4BDF-A6BE-EE9A1C9DBD23}" type="datetimeFigureOut">
              <a:rPr lang="en-GB" smtClean="0"/>
              <a:t>05/07/2019</a:t>
            </a:fld>
            <a:endParaRPr lang="en-GB"/>
          </a:p>
        </p:txBody>
      </p:sp>
      <p:sp>
        <p:nvSpPr>
          <p:cNvPr id="5" name="Footer Placeholder 4">
            <a:extLst>
              <a:ext uri="{FF2B5EF4-FFF2-40B4-BE49-F238E27FC236}">
                <a16:creationId xmlns:a16="http://schemas.microsoft.com/office/drawing/2014/main" xmlns="" id="{9A7F9BB3-FD68-4AE6-8F3F-B841363FBD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88E60CE-4446-41B4-917A-5C10814E28FB}"/>
              </a:ext>
            </a:extLst>
          </p:cNvPr>
          <p:cNvSpPr>
            <a:spLocks noGrp="1"/>
          </p:cNvSpPr>
          <p:nvPr>
            <p:ph type="sldNum" sz="quarter" idx="12"/>
          </p:nvPr>
        </p:nvSpPr>
        <p:spPr/>
        <p:txBody>
          <a:bodyPr/>
          <a:lstStyle/>
          <a:p>
            <a:fld id="{A3DC5997-06CE-4062-9BCC-4687C3C8CF96}" type="slidenum">
              <a:rPr lang="en-GB" smtClean="0"/>
              <a:t>‹#›</a:t>
            </a:fld>
            <a:endParaRPr lang="en-GB"/>
          </a:p>
        </p:txBody>
      </p:sp>
    </p:spTree>
    <p:extLst>
      <p:ext uri="{BB962C8B-B14F-4D97-AF65-F5344CB8AC3E}">
        <p14:creationId xmlns:p14="http://schemas.microsoft.com/office/powerpoint/2010/main" val="1490245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37815B-1616-415E-BA46-6276823C4D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495BE083-9955-4F61-B342-8FD90F5C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71E4E90C-82A8-44D7-9C36-ACEBCA65BC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086D56CA-C796-4E01-A822-A5ADDB35011E}"/>
              </a:ext>
            </a:extLst>
          </p:cNvPr>
          <p:cNvSpPr>
            <a:spLocks noGrp="1"/>
          </p:cNvSpPr>
          <p:nvPr>
            <p:ph type="dt" sz="half" idx="10"/>
          </p:nvPr>
        </p:nvSpPr>
        <p:spPr/>
        <p:txBody>
          <a:bodyPr/>
          <a:lstStyle/>
          <a:p>
            <a:fld id="{50A7DD70-8090-4BDF-A6BE-EE9A1C9DBD23}" type="datetimeFigureOut">
              <a:rPr lang="en-GB" smtClean="0"/>
              <a:t>05/07/2019</a:t>
            </a:fld>
            <a:endParaRPr lang="en-GB"/>
          </a:p>
        </p:txBody>
      </p:sp>
      <p:sp>
        <p:nvSpPr>
          <p:cNvPr id="6" name="Footer Placeholder 5">
            <a:extLst>
              <a:ext uri="{FF2B5EF4-FFF2-40B4-BE49-F238E27FC236}">
                <a16:creationId xmlns:a16="http://schemas.microsoft.com/office/drawing/2014/main" xmlns="" id="{0E000998-EB57-4060-9BB9-E5EF7F9ECF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BF99E3B9-770B-49E1-B854-03EC8CC9A88C}"/>
              </a:ext>
            </a:extLst>
          </p:cNvPr>
          <p:cNvSpPr>
            <a:spLocks noGrp="1"/>
          </p:cNvSpPr>
          <p:nvPr>
            <p:ph type="sldNum" sz="quarter" idx="12"/>
          </p:nvPr>
        </p:nvSpPr>
        <p:spPr/>
        <p:txBody>
          <a:bodyPr/>
          <a:lstStyle/>
          <a:p>
            <a:fld id="{A3DC5997-06CE-4062-9BCC-4687C3C8CF96}" type="slidenum">
              <a:rPr lang="en-GB" smtClean="0"/>
              <a:t>‹#›</a:t>
            </a:fld>
            <a:endParaRPr lang="en-GB"/>
          </a:p>
        </p:txBody>
      </p:sp>
    </p:spTree>
    <p:extLst>
      <p:ext uri="{BB962C8B-B14F-4D97-AF65-F5344CB8AC3E}">
        <p14:creationId xmlns:p14="http://schemas.microsoft.com/office/powerpoint/2010/main" val="161881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524FE9-72E8-4F75-A19E-987EE4BE351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24C05412-ED05-4CE0-BA17-38B61A8DF2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1B0D6B4-6130-4E2D-9DD8-E493FF71BF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A1B7B574-36E4-4FB8-8E04-D65C9CD20B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737C258-A57E-4932-9729-105FEDB668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8A6DDDA1-66B2-42DA-9819-DA9CD18346CD}"/>
              </a:ext>
            </a:extLst>
          </p:cNvPr>
          <p:cNvSpPr>
            <a:spLocks noGrp="1"/>
          </p:cNvSpPr>
          <p:nvPr>
            <p:ph type="dt" sz="half" idx="10"/>
          </p:nvPr>
        </p:nvSpPr>
        <p:spPr/>
        <p:txBody>
          <a:bodyPr/>
          <a:lstStyle/>
          <a:p>
            <a:fld id="{50A7DD70-8090-4BDF-A6BE-EE9A1C9DBD23}" type="datetimeFigureOut">
              <a:rPr lang="en-GB" smtClean="0"/>
              <a:t>05/07/2019</a:t>
            </a:fld>
            <a:endParaRPr lang="en-GB"/>
          </a:p>
        </p:txBody>
      </p:sp>
      <p:sp>
        <p:nvSpPr>
          <p:cNvPr id="8" name="Footer Placeholder 7">
            <a:extLst>
              <a:ext uri="{FF2B5EF4-FFF2-40B4-BE49-F238E27FC236}">
                <a16:creationId xmlns:a16="http://schemas.microsoft.com/office/drawing/2014/main" xmlns="" id="{81CDAFC8-02D6-4D79-AABD-3289CB56D0E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293C48A5-0EED-4DE5-80F8-D6860E9861FC}"/>
              </a:ext>
            </a:extLst>
          </p:cNvPr>
          <p:cNvSpPr>
            <a:spLocks noGrp="1"/>
          </p:cNvSpPr>
          <p:nvPr>
            <p:ph type="sldNum" sz="quarter" idx="12"/>
          </p:nvPr>
        </p:nvSpPr>
        <p:spPr/>
        <p:txBody>
          <a:bodyPr/>
          <a:lstStyle/>
          <a:p>
            <a:fld id="{A3DC5997-06CE-4062-9BCC-4687C3C8CF96}" type="slidenum">
              <a:rPr lang="en-GB" smtClean="0"/>
              <a:t>‹#›</a:t>
            </a:fld>
            <a:endParaRPr lang="en-GB"/>
          </a:p>
        </p:txBody>
      </p:sp>
    </p:spTree>
    <p:extLst>
      <p:ext uri="{BB962C8B-B14F-4D97-AF65-F5344CB8AC3E}">
        <p14:creationId xmlns:p14="http://schemas.microsoft.com/office/powerpoint/2010/main" val="3376851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AB724E-1347-453C-8D2A-CE12AE26BB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860C7F41-440E-41AA-9626-8CE9E0201E3A}"/>
              </a:ext>
            </a:extLst>
          </p:cNvPr>
          <p:cNvSpPr>
            <a:spLocks noGrp="1"/>
          </p:cNvSpPr>
          <p:nvPr>
            <p:ph type="dt" sz="half" idx="10"/>
          </p:nvPr>
        </p:nvSpPr>
        <p:spPr/>
        <p:txBody>
          <a:bodyPr/>
          <a:lstStyle/>
          <a:p>
            <a:fld id="{50A7DD70-8090-4BDF-A6BE-EE9A1C9DBD23}" type="datetimeFigureOut">
              <a:rPr lang="en-GB" smtClean="0"/>
              <a:t>05/07/2019</a:t>
            </a:fld>
            <a:endParaRPr lang="en-GB"/>
          </a:p>
        </p:txBody>
      </p:sp>
      <p:sp>
        <p:nvSpPr>
          <p:cNvPr id="4" name="Footer Placeholder 3">
            <a:extLst>
              <a:ext uri="{FF2B5EF4-FFF2-40B4-BE49-F238E27FC236}">
                <a16:creationId xmlns:a16="http://schemas.microsoft.com/office/drawing/2014/main" xmlns="" id="{D377BA43-0EDE-4899-B3D6-205A78103C4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9AF6D655-48A1-485F-A4D2-DCE3FE46AA80}"/>
              </a:ext>
            </a:extLst>
          </p:cNvPr>
          <p:cNvSpPr>
            <a:spLocks noGrp="1"/>
          </p:cNvSpPr>
          <p:nvPr>
            <p:ph type="sldNum" sz="quarter" idx="12"/>
          </p:nvPr>
        </p:nvSpPr>
        <p:spPr/>
        <p:txBody>
          <a:bodyPr/>
          <a:lstStyle/>
          <a:p>
            <a:fld id="{A3DC5997-06CE-4062-9BCC-4687C3C8CF96}" type="slidenum">
              <a:rPr lang="en-GB" smtClean="0"/>
              <a:t>‹#›</a:t>
            </a:fld>
            <a:endParaRPr lang="en-GB"/>
          </a:p>
        </p:txBody>
      </p:sp>
    </p:spTree>
    <p:extLst>
      <p:ext uri="{BB962C8B-B14F-4D97-AF65-F5344CB8AC3E}">
        <p14:creationId xmlns:p14="http://schemas.microsoft.com/office/powerpoint/2010/main" val="367998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E7C709C-9762-4AA7-A209-D6DAA84D84C8}"/>
              </a:ext>
            </a:extLst>
          </p:cNvPr>
          <p:cNvSpPr>
            <a:spLocks noGrp="1"/>
          </p:cNvSpPr>
          <p:nvPr>
            <p:ph type="dt" sz="half" idx="10"/>
          </p:nvPr>
        </p:nvSpPr>
        <p:spPr/>
        <p:txBody>
          <a:bodyPr/>
          <a:lstStyle/>
          <a:p>
            <a:fld id="{50A7DD70-8090-4BDF-A6BE-EE9A1C9DBD23}" type="datetimeFigureOut">
              <a:rPr lang="en-GB" smtClean="0"/>
              <a:t>05/07/2019</a:t>
            </a:fld>
            <a:endParaRPr lang="en-GB"/>
          </a:p>
        </p:txBody>
      </p:sp>
      <p:sp>
        <p:nvSpPr>
          <p:cNvPr id="3" name="Footer Placeholder 2">
            <a:extLst>
              <a:ext uri="{FF2B5EF4-FFF2-40B4-BE49-F238E27FC236}">
                <a16:creationId xmlns:a16="http://schemas.microsoft.com/office/drawing/2014/main" xmlns="" id="{1D81F248-B37F-4BB3-B9E7-6B3951D86DB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8E61B977-6777-453A-97DF-4B234532F71A}"/>
              </a:ext>
            </a:extLst>
          </p:cNvPr>
          <p:cNvSpPr>
            <a:spLocks noGrp="1"/>
          </p:cNvSpPr>
          <p:nvPr>
            <p:ph type="sldNum" sz="quarter" idx="12"/>
          </p:nvPr>
        </p:nvSpPr>
        <p:spPr/>
        <p:txBody>
          <a:bodyPr/>
          <a:lstStyle/>
          <a:p>
            <a:fld id="{A3DC5997-06CE-4062-9BCC-4687C3C8CF96}" type="slidenum">
              <a:rPr lang="en-GB" smtClean="0"/>
              <a:t>‹#›</a:t>
            </a:fld>
            <a:endParaRPr lang="en-GB"/>
          </a:p>
        </p:txBody>
      </p:sp>
    </p:spTree>
    <p:extLst>
      <p:ext uri="{BB962C8B-B14F-4D97-AF65-F5344CB8AC3E}">
        <p14:creationId xmlns:p14="http://schemas.microsoft.com/office/powerpoint/2010/main" val="381385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7E2F32-23A4-4BF9-9237-A353853EC9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ED595AF5-4BA9-4CF8-9A4B-1249C0CBD0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58AF2438-901D-4468-863C-CF52FC9C06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6DD2E10-7EA8-4BFA-AA98-EB2332CFCC5A}"/>
              </a:ext>
            </a:extLst>
          </p:cNvPr>
          <p:cNvSpPr>
            <a:spLocks noGrp="1"/>
          </p:cNvSpPr>
          <p:nvPr>
            <p:ph type="dt" sz="half" idx="10"/>
          </p:nvPr>
        </p:nvSpPr>
        <p:spPr/>
        <p:txBody>
          <a:bodyPr/>
          <a:lstStyle/>
          <a:p>
            <a:fld id="{50A7DD70-8090-4BDF-A6BE-EE9A1C9DBD23}" type="datetimeFigureOut">
              <a:rPr lang="en-GB" smtClean="0"/>
              <a:t>05/07/2019</a:t>
            </a:fld>
            <a:endParaRPr lang="en-GB"/>
          </a:p>
        </p:txBody>
      </p:sp>
      <p:sp>
        <p:nvSpPr>
          <p:cNvPr id="6" name="Footer Placeholder 5">
            <a:extLst>
              <a:ext uri="{FF2B5EF4-FFF2-40B4-BE49-F238E27FC236}">
                <a16:creationId xmlns:a16="http://schemas.microsoft.com/office/drawing/2014/main" xmlns="" id="{757DEE7B-3E19-4212-9C25-96522D04AF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3D11CEF2-8A9C-487D-9BCA-4D397069F199}"/>
              </a:ext>
            </a:extLst>
          </p:cNvPr>
          <p:cNvSpPr>
            <a:spLocks noGrp="1"/>
          </p:cNvSpPr>
          <p:nvPr>
            <p:ph type="sldNum" sz="quarter" idx="12"/>
          </p:nvPr>
        </p:nvSpPr>
        <p:spPr/>
        <p:txBody>
          <a:bodyPr/>
          <a:lstStyle/>
          <a:p>
            <a:fld id="{A3DC5997-06CE-4062-9BCC-4687C3C8CF96}" type="slidenum">
              <a:rPr lang="en-GB" smtClean="0"/>
              <a:t>‹#›</a:t>
            </a:fld>
            <a:endParaRPr lang="en-GB"/>
          </a:p>
        </p:txBody>
      </p:sp>
    </p:spTree>
    <p:extLst>
      <p:ext uri="{BB962C8B-B14F-4D97-AF65-F5344CB8AC3E}">
        <p14:creationId xmlns:p14="http://schemas.microsoft.com/office/powerpoint/2010/main" val="1686372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196848-8757-4277-A252-96F3DDBE9F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60A439B3-DD1E-4006-B652-B5CDB5CA28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66CDEB31-834C-45C5-8087-35311190F4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EDB850B-DE1F-4FCC-A1CC-2B739F5F13D7}"/>
              </a:ext>
            </a:extLst>
          </p:cNvPr>
          <p:cNvSpPr>
            <a:spLocks noGrp="1"/>
          </p:cNvSpPr>
          <p:nvPr>
            <p:ph type="dt" sz="half" idx="10"/>
          </p:nvPr>
        </p:nvSpPr>
        <p:spPr/>
        <p:txBody>
          <a:bodyPr/>
          <a:lstStyle/>
          <a:p>
            <a:fld id="{50A7DD70-8090-4BDF-A6BE-EE9A1C9DBD23}" type="datetimeFigureOut">
              <a:rPr lang="en-GB" smtClean="0"/>
              <a:t>05/07/2019</a:t>
            </a:fld>
            <a:endParaRPr lang="en-GB"/>
          </a:p>
        </p:txBody>
      </p:sp>
      <p:sp>
        <p:nvSpPr>
          <p:cNvPr id="6" name="Footer Placeholder 5">
            <a:extLst>
              <a:ext uri="{FF2B5EF4-FFF2-40B4-BE49-F238E27FC236}">
                <a16:creationId xmlns:a16="http://schemas.microsoft.com/office/drawing/2014/main" xmlns="" id="{5C4D5DBE-11EB-4CDE-9183-AA63F7B736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F1D0D05E-2724-4773-B62D-72152E56A94D}"/>
              </a:ext>
            </a:extLst>
          </p:cNvPr>
          <p:cNvSpPr>
            <a:spLocks noGrp="1"/>
          </p:cNvSpPr>
          <p:nvPr>
            <p:ph type="sldNum" sz="quarter" idx="12"/>
          </p:nvPr>
        </p:nvSpPr>
        <p:spPr/>
        <p:txBody>
          <a:bodyPr/>
          <a:lstStyle/>
          <a:p>
            <a:fld id="{A3DC5997-06CE-4062-9BCC-4687C3C8CF96}" type="slidenum">
              <a:rPr lang="en-GB" smtClean="0"/>
              <a:t>‹#›</a:t>
            </a:fld>
            <a:endParaRPr lang="en-GB"/>
          </a:p>
        </p:txBody>
      </p:sp>
    </p:spTree>
    <p:extLst>
      <p:ext uri="{BB962C8B-B14F-4D97-AF65-F5344CB8AC3E}">
        <p14:creationId xmlns:p14="http://schemas.microsoft.com/office/powerpoint/2010/main" val="2377838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765F077-508D-4B9D-85A8-C204DFC270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BD5AFB73-5390-4429-8E38-0073F3D9D1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3531610-6BF5-4231-8FE6-4D153D7470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A7DD70-8090-4BDF-A6BE-EE9A1C9DBD23}" type="datetimeFigureOut">
              <a:rPr lang="en-GB" smtClean="0"/>
              <a:t>05/07/2019</a:t>
            </a:fld>
            <a:endParaRPr lang="en-GB"/>
          </a:p>
        </p:txBody>
      </p:sp>
      <p:sp>
        <p:nvSpPr>
          <p:cNvPr id="5" name="Footer Placeholder 4">
            <a:extLst>
              <a:ext uri="{FF2B5EF4-FFF2-40B4-BE49-F238E27FC236}">
                <a16:creationId xmlns:a16="http://schemas.microsoft.com/office/drawing/2014/main" xmlns="" id="{D0492562-8E5E-420E-96FD-B7AC7C848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2B262690-7344-4CC8-8A80-015A78AC17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DC5997-06CE-4062-9BCC-4687C3C8CF96}" type="slidenum">
              <a:rPr lang="en-GB" smtClean="0"/>
              <a:t>‹#›</a:t>
            </a:fld>
            <a:endParaRPr lang="en-GB"/>
          </a:p>
        </p:txBody>
      </p:sp>
    </p:spTree>
    <p:extLst>
      <p:ext uri="{BB962C8B-B14F-4D97-AF65-F5344CB8AC3E}">
        <p14:creationId xmlns:p14="http://schemas.microsoft.com/office/powerpoint/2010/main" val="1661285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stackoverflow.com/questions/10594009/can-i-connect-objects-with-javascrip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creativecommons.org/licenses/by-nc/3.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creativecommons.org/licenses/by-nc-sa/3.0/" TargetMode="External"/><Relationship Id="rId4" Type="http://schemas.openxmlformats.org/officeDocument/2006/relationships/hyperlink" Target="https://calvaryga.com/created-to-belo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creativecommons.org/licenses/by-nc-sa/3.0/" TargetMode="External"/><Relationship Id="rId4" Type="http://schemas.openxmlformats.org/officeDocument/2006/relationships/hyperlink" Target="http://www.soil-net.com/album/Places_Objects/slides/Globe.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Davina.Omar@uwl.ac.uk"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creativecommons.org/licenses/by-nc-sa/3.0/" TargetMode="External"/><Relationship Id="rId4" Type="http://schemas.openxmlformats.org/officeDocument/2006/relationships/hyperlink" Target="http://blog.yorksj.ac.uk/moodle/2014/10/17/moodle-feedback-activity-for-mid-module-evalua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Beautiful_landscape.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creativecommons.org/licenses/by-nc-sa/3.0/" TargetMode="External"/><Relationship Id="rId4" Type="http://schemas.openxmlformats.org/officeDocument/2006/relationships/hyperlink" Target="http://blog.yorksj.ac.uk/moodle/2014/05/15/designing-active-learning-in-moodle-mootuk1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uwl.ac.uk/sites/default/files/Departments/Library/information_literacy_policy_version_3_november_2018.pdf"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uwl.ac.uk/sites/default/files/Departments/Library/information_literacy_policy_version_3_november_2018.pdf"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alabamaschoolconnection.org/2013/06/18/alabamas-high-school-graduation-rates-2011-2012/"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67C4DC-0CDB-43E2-B6CA-08F3D59889CC}"/>
              </a:ext>
            </a:extLst>
          </p:cNvPr>
          <p:cNvSpPr>
            <a:spLocks noGrp="1"/>
          </p:cNvSpPr>
          <p:nvPr>
            <p:ph type="ctrTitle"/>
          </p:nvPr>
        </p:nvSpPr>
        <p:spPr/>
        <p:txBody>
          <a:bodyPr/>
          <a:lstStyle/>
          <a:p>
            <a:r>
              <a:rPr lang="en-GB" dirty="0">
                <a:latin typeface="Britannic Bold"/>
              </a:rPr>
              <a:t>Information Literary and Feedback</a:t>
            </a:r>
          </a:p>
        </p:txBody>
      </p:sp>
      <p:sp>
        <p:nvSpPr>
          <p:cNvPr id="3" name="Subtitle 2">
            <a:extLst>
              <a:ext uri="{FF2B5EF4-FFF2-40B4-BE49-F238E27FC236}">
                <a16:creationId xmlns:a16="http://schemas.microsoft.com/office/drawing/2014/main" xmlns="" id="{1F3E5D1C-CDB5-4D75-885A-8FF609E558D8}"/>
              </a:ext>
            </a:extLst>
          </p:cNvPr>
          <p:cNvSpPr>
            <a:spLocks noGrp="1"/>
          </p:cNvSpPr>
          <p:nvPr>
            <p:ph type="subTitle" idx="1"/>
          </p:nvPr>
        </p:nvSpPr>
        <p:spPr>
          <a:xfrm>
            <a:off x="1604211" y="4029828"/>
            <a:ext cx="9144000" cy="1655762"/>
          </a:xfrm>
        </p:spPr>
        <p:txBody>
          <a:bodyPr vert="horz" lIns="91440" tIns="45720" rIns="91440" bIns="45720" rtlCol="0" anchor="t">
            <a:normAutofit/>
          </a:bodyPr>
          <a:lstStyle/>
          <a:p>
            <a:r>
              <a:rPr lang="en-GB" sz="2800" dirty="0">
                <a:latin typeface="Bookman Old Style"/>
              </a:rPr>
              <a:t>Marc Forster</a:t>
            </a:r>
            <a:endParaRPr lang="en-GB" sz="2800">
              <a:latin typeface="Bookman Old Style"/>
              <a:cs typeface="Calibri"/>
            </a:endParaRPr>
          </a:p>
          <a:p>
            <a:r>
              <a:rPr lang="en-GB" sz="2800" dirty="0">
                <a:latin typeface="Bookman Old Style"/>
              </a:rPr>
              <a:t>Davina Omar</a:t>
            </a:r>
            <a:endParaRPr lang="en-GB" sz="2800" dirty="0">
              <a:latin typeface="Bookman Old Style"/>
              <a:cs typeface="Calibri"/>
            </a:endParaRPr>
          </a:p>
        </p:txBody>
      </p:sp>
    </p:spTree>
    <p:extLst>
      <p:ext uri="{BB962C8B-B14F-4D97-AF65-F5344CB8AC3E}">
        <p14:creationId xmlns:p14="http://schemas.microsoft.com/office/powerpoint/2010/main" val="1217788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xmlns="" id="{3D3AA83A-F097-4C5C-92CD-DE7A7964876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t="208" b="24792"/>
          <a:stretch/>
        </p:blipFill>
        <p:spPr>
          <a:xfrm>
            <a:off x="20" y="10"/>
            <a:ext cx="12191980" cy="6857990"/>
          </a:xfrm>
          <a:prstGeom prst="rect">
            <a:avLst/>
          </a:prstGeom>
        </p:spPr>
      </p:pic>
      <p:sp>
        <p:nvSpPr>
          <p:cNvPr id="12" name="TextBox 11">
            <a:extLst>
              <a:ext uri="{FF2B5EF4-FFF2-40B4-BE49-F238E27FC236}">
                <a16:creationId xmlns:a16="http://schemas.microsoft.com/office/drawing/2014/main" xmlns="" id="{06CB7830-763E-4171-97EA-A4F8580D7637}"/>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tackoverflow.com/questions/10594009/can-i-connect-objects-with-javascript">
                  <a:extLst>
                    <a:ext uri="{A12FA001-AC4F-418D-AE19-62706E023703}">
                      <ahyp:hlinkClr xmlns:ahyp="http://schemas.microsoft.com/office/drawing/2018/hyperlinkcolor" xmlns=""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sa/3.0/">
                  <a:extLst>
                    <a:ext uri="{A12FA001-AC4F-418D-AE19-62706E023703}">
                      <ahyp:hlinkClr xmlns:ahyp="http://schemas.microsoft.com/office/drawing/2018/hyperlinkcolor" xmlns="" val="tx"/>
                    </a:ext>
                  </a:extLst>
                </a:hlinkClick>
              </a:rPr>
              <a:t>CC BY-SA</a:t>
            </a:r>
            <a:endParaRPr lang="en-GB" sz="700">
              <a:solidFill>
                <a:srgbClr val="FFFFFF"/>
              </a:solidFill>
            </a:endParaRPr>
          </a:p>
        </p:txBody>
      </p:sp>
    </p:spTree>
    <p:extLst>
      <p:ext uri="{BB962C8B-B14F-4D97-AF65-F5344CB8AC3E}">
        <p14:creationId xmlns:p14="http://schemas.microsoft.com/office/powerpoint/2010/main" val="946871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6" descr="A screenshot of a cell phone&#10;&#10;Description generated with very high confidence">
            <a:extLst>
              <a:ext uri="{FF2B5EF4-FFF2-40B4-BE49-F238E27FC236}">
                <a16:creationId xmlns:a16="http://schemas.microsoft.com/office/drawing/2014/main" xmlns="" id="{860AE4BF-DDD9-4C57-A096-72B27E271D1E}"/>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2159680" y="722722"/>
            <a:ext cx="7276609" cy="5191850"/>
          </a:xfrm>
          <a:prstGeom prst="rect">
            <a:avLst/>
          </a:prstGeom>
        </p:spPr>
      </p:pic>
    </p:spTree>
    <p:extLst>
      <p:ext uri="{BB962C8B-B14F-4D97-AF65-F5344CB8AC3E}">
        <p14:creationId xmlns:p14="http://schemas.microsoft.com/office/powerpoint/2010/main" val="4183526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bottle, writing implement, stationary&#10;&#10;Description generated with high confidence">
            <a:extLst>
              <a:ext uri="{FF2B5EF4-FFF2-40B4-BE49-F238E27FC236}">
                <a16:creationId xmlns:a16="http://schemas.microsoft.com/office/drawing/2014/main" xmlns="" id="{CB9124EF-1772-422F-B919-8B5DF1C714DA}"/>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1008542" y="145208"/>
            <a:ext cx="9840707" cy="6554215"/>
          </a:xfrm>
          <a:prstGeom prst="rect">
            <a:avLst/>
          </a:prstGeom>
        </p:spPr>
      </p:pic>
    </p:spTree>
    <p:extLst>
      <p:ext uri="{BB962C8B-B14F-4D97-AF65-F5344CB8AC3E}">
        <p14:creationId xmlns:p14="http://schemas.microsoft.com/office/powerpoint/2010/main" val="3594331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outdoor, sky, flying&#10;&#10;Description automatically generated">
            <a:extLst>
              <a:ext uri="{FF2B5EF4-FFF2-40B4-BE49-F238E27FC236}">
                <a16:creationId xmlns:a16="http://schemas.microsoft.com/office/drawing/2014/main" xmlns="" id="{AA9ADD9D-FF7A-426C-AFF0-E3A0DD79B09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t="7771" b="12724"/>
          <a:stretch/>
        </p:blipFill>
        <p:spPr>
          <a:xfrm>
            <a:off x="20" y="10"/>
            <a:ext cx="12191980" cy="6857990"/>
          </a:xfrm>
          <a:prstGeom prst="rect">
            <a:avLst/>
          </a:prstGeom>
        </p:spPr>
      </p:pic>
      <p:sp>
        <p:nvSpPr>
          <p:cNvPr id="7" name="TextBox 6">
            <a:extLst>
              <a:ext uri="{FF2B5EF4-FFF2-40B4-BE49-F238E27FC236}">
                <a16:creationId xmlns:a16="http://schemas.microsoft.com/office/drawing/2014/main" xmlns="" id="{801F0D83-D22C-424E-81CB-5BD9D2603F28}"/>
              </a:ext>
            </a:extLst>
          </p:cNvPr>
          <p:cNvSpPr txBox="1"/>
          <p:nvPr/>
        </p:nvSpPr>
        <p:spPr>
          <a:xfrm>
            <a:off x="9751909" y="6657945"/>
            <a:ext cx="2440091"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calvaryga.com/created-to-belong/">
                  <a:extLst>
                    <a:ext uri="{A12FA001-AC4F-418D-AE19-62706E023703}">
                      <ahyp:hlinkClr xmlns:ahyp="http://schemas.microsoft.com/office/drawing/2018/hyperlinkcolor" xmlns=""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nc-sa/3.0/">
                  <a:extLst>
                    <a:ext uri="{A12FA001-AC4F-418D-AE19-62706E023703}">
                      <ahyp:hlinkClr xmlns:ahyp="http://schemas.microsoft.com/office/drawing/2018/hyperlinkcolor" xmlns="" val="tx"/>
                    </a:ext>
                  </a:extLst>
                </a:hlinkClick>
              </a:rPr>
              <a:t>CC BY-SA-NC</a:t>
            </a:r>
            <a:endParaRPr lang="en-GB" sz="700">
              <a:solidFill>
                <a:srgbClr val="FFFFFF"/>
              </a:solidFill>
            </a:endParaRPr>
          </a:p>
        </p:txBody>
      </p:sp>
    </p:spTree>
    <p:extLst>
      <p:ext uri="{BB962C8B-B14F-4D97-AF65-F5344CB8AC3E}">
        <p14:creationId xmlns:p14="http://schemas.microsoft.com/office/powerpoint/2010/main" val="4227013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43D16B0-B2D7-4A1A-AAE3-94D32FC530C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t="16470" b="8530"/>
          <a:stretch/>
        </p:blipFill>
        <p:spPr>
          <a:xfrm>
            <a:off x="20" y="10"/>
            <a:ext cx="12191980" cy="6857990"/>
          </a:xfrm>
          <a:prstGeom prst="rect">
            <a:avLst/>
          </a:prstGeom>
        </p:spPr>
      </p:pic>
      <p:sp>
        <p:nvSpPr>
          <p:cNvPr id="4" name="TextBox 3">
            <a:extLst>
              <a:ext uri="{FF2B5EF4-FFF2-40B4-BE49-F238E27FC236}">
                <a16:creationId xmlns:a16="http://schemas.microsoft.com/office/drawing/2014/main" xmlns="" id="{21BA49A1-E13A-4BF6-86A9-6786939111A4}"/>
              </a:ext>
            </a:extLst>
          </p:cNvPr>
          <p:cNvSpPr txBox="1"/>
          <p:nvPr/>
        </p:nvSpPr>
        <p:spPr>
          <a:xfrm>
            <a:off x="9751909" y="6657945"/>
            <a:ext cx="2440091"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www.soil-net.com/album/Places_Objects/slides/Globe.html">
                  <a:extLst>
                    <a:ext uri="{A12FA001-AC4F-418D-AE19-62706E023703}">
                      <ahyp:hlinkClr xmlns:ahyp="http://schemas.microsoft.com/office/drawing/2018/hyperlinkcolor" xmlns=""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nc-sa/3.0/">
                  <a:extLst>
                    <a:ext uri="{A12FA001-AC4F-418D-AE19-62706E023703}">
                      <ahyp:hlinkClr xmlns:ahyp="http://schemas.microsoft.com/office/drawing/2018/hyperlinkcolor" xmlns="" val="tx"/>
                    </a:ext>
                  </a:extLst>
                </a:hlinkClick>
              </a:rPr>
              <a:t>CC BY-SA-NC</a:t>
            </a:r>
            <a:endParaRPr lang="en-GB" sz="700">
              <a:solidFill>
                <a:srgbClr val="FFFFFF"/>
              </a:solidFill>
            </a:endParaRPr>
          </a:p>
        </p:txBody>
      </p:sp>
    </p:spTree>
    <p:extLst>
      <p:ext uri="{BB962C8B-B14F-4D97-AF65-F5344CB8AC3E}">
        <p14:creationId xmlns:p14="http://schemas.microsoft.com/office/powerpoint/2010/main" val="3422838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AE6CAFE-1849-4FDA-9BC0-F38C7C0C919F}"/>
              </a:ext>
            </a:extLst>
          </p:cNvPr>
          <p:cNvSpPr txBox="1"/>
          <p:nvPr/>
        </p:nvSpPr>
        <p:spPr>
          <a:xfrm>
            <a:off x="1048084" y="1627215"/>
            <a:ext cx="4801936"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212121"/>
                </a:solidFill>
                <a:latin typeface="Arial"/>
                <a:cs typeface="Arial"/>
              </a:rPr>
              <a:t>Davina Omar</a:t>
            </a:r>
            <a:r>
              <a:rPr lang="en-US" sz="3600" dirty="0">
                <a:solidFill>
                  <a:srgbClr val="212121"/>
                </a:solidFill>
                <a:cs typeface="Calibri"/>
              </a:rPr>
              <a:t> </a:t>
            </a:r>
          </a:p>
          <a:p>
            <a:r>
              <a:rPr lang="en-US" sz="2800" dirty="0">
                <a:solidFill>
                  <a:srgbClr val="212121"/>
                </a:solidFill>
                <a:latin typeface="Arial"/>
                <a:cs typeface="Arial"/>
              </a:rPr>
              <a:t>Head of Academic Support</a:t>
            </a:r>
          </a:p>
          <a:p>
            <a:r>
              <a:rPr lang="en-US" sz="2800" dirty="0">
                <a:solidFill>
                  <a:srgbClr val="212121"/>
                </a:solidFill>
                <a:latin typeface="Arial"/>
                <a:cs typeface="Arial"/>
              </a:rPr>
              <a:t>Library Services</a:t>
            </a:r>
          </a:p>
          <a:p>
            <a:r>
              <a:rPr lang="en-US" sz="2800" dirty="0">
                <a:solidFill>
                  <a:srgbClr val="212121"/>
                </a:solidFill>
                <a:latin typeface="Arial"/>
                <a:cs typeface="Arial"/>
              </a:rPr>
              <a:t>University of West London</a:t>
            </a:r>
          </a:p>
          <a:p>
            <a:r>
              <a:rPr lang="en-US" sz="2800" dirty="0">
                <a:solidFill>
                  <a:srgbClr val="212121"/>
                </a:solidFill>
                <a:latin typeface="Arial"/>
                <a:cs typeface="Arial"/>
                <a:hlinkClick r:id="rId3"/>
              </a:rPr>
              <a:t>Davina.Omar@uwl.ac.uk</a:t>
            </a:r>
          </a:p>
          <a:p>
            <a:r>
              <a:rPr lang="en-US" sz="2800" dirty="0">
                <a:solidFill>
                  <a:srgbClr val="212121"/>
                </a:solidFill>
                <a:latin typeface="Arial"/>
                <a:cs typeface="Arial"/>
              </a:rPr>
              <a:t>0208 231 2252</a:t>
            </a:r>
          </a:p>
          <a:p>
            <a:endParaRPr lang="en-US" sz="2800" dirty="0">
              <a:solidFill>
                <a:srgbClr val="212121"/>
              </a:solidFill>
              <a:latin typeface="Arial"/>
              <a:cs typeface="Arial"/>
            </a:endParaRPr>
          </a:p>
          <a:p>
            <a:r>
              <a:rPr lang="en-US" sz="2800" dirty="0">
                <a:latin typeface="Arial"/>
                <a:cs typeface="Arial"/>
              </a:rPr>
              <a:t>Follow on twitter: @</a:t>
            </a:r>
            <a:r>
              <a:rPr lang="en-US" sz="2800" dirty="0" err="1">
                <a:latin typeface="Arial"/>
                <a:cs typeface="Arial"/>
              </a:rPr>
              <a:t>davinaom</a:t>
            </a:r>
            <a:endParaRPr lang="en-US" sz="2800" dirty="0">
              <a:latin typeface="Arial"/>
              <a:cs typeface="Arial"/>
            </a:endParaRPr>
          </a:p>
        </p:txBody>
      </p:sp>
      <p:sp>
        <p:nvSpPr>
          <p:cNvPr id="3" name="TextBox 2">
            <a:extLst>
              <a:ext uri="{FF2B5EF4-FFF2-40B4-BE49-F238E27FC236}">
                <a16:creationId xmlns:a16="http://schemas.microsoft.com/office/drawing/2014/main" xmlns="" id="{4AE6CAFE-1849-4FDA-9BC0-F38C7C0C919F}"/>
              </a:ext>
            </a:extLst>
          </p:cNvPr>
          <p:cNvSpPr txBox="1"/>
          <p:nvPr/>
        </p:nvSpPr>
        <p:spPr>
          <a:xfrm>
            <a:off x="6924878" y="1756611"/>
            <a:ext cx="4801936"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212121"/>
                </a:solidFill>
                <a:latin typeface="Arial"/>
                <a:cs typeface="Arial"/>
              </a:rPr>
              <a:t>Marc Forster</a:t>
            </a:r>
            <a:endParaRPr lang="en-US" sz="3600" dirty="0">
              <a:solidFill>
                <a:srgbClr val="212121"/>
              </a:solidFill>
              <a:cs typeface="Calibri"/>
            </a:endParaRPr>
          </a:p>
          <a:p>
            <a:r>
              <a:rPr lang="en-US" sz="2800" dirty="0">
                <a:solidFill>
                  <a:srgbClr val="212121"/>
                </a:solidFill>
                <a:latin typeface="Arial"/>
                <a:cs typeface="Arial"/>
              </a:rPr>
              <a:t>Academic Support Librarian</a:t>
            </a:r>
          </a:p>
          <a:p>
            <a:r>
              <a:rPr lang="en-US" sz="2800" dirty="0">
                <a:solidFill>
                  <a:srgbClr val="212121"/>
                </a:solidFill>
                <a:latin typeface="Arial"/>
                <a:cs typeface="Arial"/>
              </a:rPr>
              <a:t>Library Services</a:t>
            </a:r>
          </a:p>
          <a:p>
            <a:r>
              <a:rPr lang="en-US" sz="2800" dirty="0">
                <a:solidFill>
                  <a:srgbClr val="212121"/>
                </a:solidFill>
                <a:latin typeface="Arial"/>
                <a:cs typeface="Arial"/>
              </a:rPr>
              <a:t>University of West London</a:t>
            </a:r>
          </a:p>
          <a:p>
            <a:r>
              <a:rPr lang="en-US" sz="2800" dirty="0">
                <a:solidFill>
                  <a:srgbClr val="212121"/>
                </a:solidFill>
                <a:latin typeface="Arial"/>
                <a:cs typeface="Arial"/>
                <a:hlinkClick r:id="rId3"/>
              </a:rPr>
              <a:t>Marc.Forster@uwl.ac.uk</a:t>
            </a:r>
          </a:p>
          <a:p>
            <a:r>
              <a:rPr lang="en-US" sz="2800" dirty="0">
                <a:solidFill>
                  <a:srgbClr val="212121"/>
                </a:solidFill>
                <a:latin typeface="Arial"/>
                <a:cs typeface="Arial"/>
              </a:rPr>
              <a:t>020 8209 4039</a:t>
            </a:r>
          </a:p>
          <a:p>
            <a:endParaRPr lang="en-US" sz="2800" dirty="0">
              <a:solidFill>
                <a:srgbClr val="212121"/>
              </a:solidFill>
              <a:latin typeface="Arial"/>
              <a:cs typeface="Arial"/>
            </a:endParaRPr>
          </a:p>
          <a:p>
            <a:r>
              <a:rPr lang="en-US" sz="2800" dirty="0">
                <a:latin typeface="Arial"/>
                <a:cs typeface="Arial"/>
              </a:rPr>
              <a:t>Follow on twitter:</a:t>
            </a:r>
          </a:p>
          <a:p>
            <a:r>
              <a:rPr lang="en-US" sz="2800" dirty="0">
                <a:latin typeface="Arial"/>
                <a:cs typeface="Arial"/>
              </a:rPr>
              <a:t>@MarcForster18</a:t>
            </a:r>
          </a:p>
        </p:txBody>
      </p:sp>
    </p:spTree>
    <p:extLst>
      <p:ext uri="{BB962C8B-B14F-4D97-AF65-F5344CB8AC3E}">
        <p14:creationId xmlns:p14="http://schemas.microsoft.com/office/powerpoint/2010/main" val="1666218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sky&#10;&#10;Description automatically generated">
            <a:extLst>
              <a:ext uri="{FF2B5EF4-FFF2-40B4-BE49-F238E27FC236}">
                <a16:creationId xmlns:a16="http://schemas.microsoft.com/office/drawing/2014/main" xmlns="" id="{4382543E-A6D5-444E-8EDF-DF52911A605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t="30525" b="13225"/>
          <a:stretch/>
        </p:blipFill>
        <p:spPr>
          <a:xfrm>
            <a:off x="20" y="10"/>
            <a:ext cx="12191980" cy="6857990"/>
          </a:xfrm>
          <a:prstGeom prst="rect">
            <a:avLst/>
          </a:prstGeom>
        </p:spPr>
      </p:pic>
      <p:sp>
        <p:nvSpPr>
          <p:cNvPr id="7" name="TextBox 6">
            <a:extLst>
              <a:ext uri="{FF2B5EF4-FFF2-40B4-BE49-F238E27FC236}">
                <a16:creationId xmlns:a16="http://schemas.microsoft.com/office/drawing/2014/main" xmlns="" id="{E6B2DC9D-E5B4-4E87-8554-F4B599AA6B96}"/>
              </a:ext>
            </a:extLst>
          </p:cNvPr>
          <p:cNvSpPr txBox="1"/>
          <p:nvPr/>
        </p:nvSpPr>
        <p:spPr>
          <a:xfrm>
            <a:off x="9763130" y="6657945"/>
            <a:ext cx="2428870"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blog.yorksj.ac.uk/moodle/2014/10/17/moodle-feedback-activity-for-mid-module-evaluation/">
                  <a:extLst>
                    <a:ext uri="{A12FA001-AC4F-418D-AE19-62706E023703}">
                      <ahyp:hlinkClr xmlns:ahyp="http://schemas.microsoft.com/office/drawing/2018/hyperlinkcolor" xmlns=""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nc-sa/3.0/">
                  <a:extLst>
                    <a:ext uri="{A12FA001-AC4F-418D-AE19-62706E023703}">
                      <ahyp:hlinkClr xmlns:ahyp="http://schemas.microsoft.com/office/drawing/2018/hyperlinkcolor" xmlns="" val="tx"/>
                    </a:ext>
                  </a:extLst>
                </a:hlinkClick>
              </a:rPr>
              <a:t>CC BY-SA-NC</a:t>
            </a:r>
            <a:endParaRPr lang="en-GB" sz="700">
              <a:solidFill>
                <a:srgbClr val="FFFFFF"/>
              </a:solidFill>
            </a:endParaRPr>
          </a:p>
        </p:txBody>
      </p:sp>
    </p:spTree>
    <p:extLst>
      <p:ext uri="{BB962C8B-B14F-4D97-AF65-F5344CB8AC3E}">
        <p14:creationId xmlns:p14="http://schemas.microsoft.com/office/powerpoint/2010/main" val="302218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close up of a flower&#10;&#10;Description generated with very high confidence">
            <a:extLst>
              <a:ext uri="{FF2B5EF4-FFF2-40B4-BE49-F238E27FC236}">
                <a16:creationId xmlns:a16="http://schemas.microsoft.com/office/drawing/2014/main" xmlns="" id="{EAE508FA-5E16-4CE2-B9C5-A1BC4FAF8AC6}"/>
              </a:ext>
            </a:extLst>
          </p:cNvPr>
          <p:cNvPicPr>
            <a:picLocks noChangeAspect="1"/>
          </p:cNvPicPr>
          <p:nvPr/>
        </p:nvPicPr>
        <p:blipFill rotWithShape="1">
          <a:blip r:embed="rId3"/>
          <a:srcRect l="48235"/>
          <a:stretch/>
        </p:blipFill>
        <p:spPr>
          <a:xfrm rot="5340000">
            <a:off x="1850820" y="-3382679"/>
            <a:ext cx="8490359" cy="12308456"/>
          </a:xfrm>
          <a:prstGeom prst="rect">
            <a:avLst/>
          </a:prstGeom>
        </p:spPr>
      </p:pic>
      <p:sp>
        <p:nvSpPr>
          <p:cNvPr id="2" name="TextBox 1">
            <a:extLst>
              <a:ext uri="{FF2B5EF4-FFF2-40B4-BE49-F238E27FC236}">
                <a16:creationId xmlns:a16="http://schemas.microsoft.com/office/drawing/2014/main" xmlns="" id="{0B7C66A3-3D7A-450D-B96C-A0D4E7B6193A}"/>
              </a:ext>
            </a:extLst>
          </p:cNvPr>
          <p:cNvSpPr txBox="1"/>
          <p:nvPr/>
        </p:nvSpPr>
        <p:spPr>
          <a:xfrm>
            <a:off x="1705155" y="1288212"/>
            <a:ext cx="8623539" cy="378565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800" dirty="0"/>
              <a:t> Interrelated pattern of information and knowledge domains which form the intellectual framework of the subject area.</a:t>
            </a:r>
            <a:endParaRPr lang="en-US" sz="4800" dirty="0">
              <a:cs typeface="Calibri" panose="020F0502020204030204"/>
            </a:endParaRPr>
          </a:p>
        </p:txBody>
      </p:sp>
    </p:spTree>
    <p:extLst>
      <p:ext uri="{BB962C8B-B14F-4D97-AF65-F5344CB8AC3E}">
        <p14:creationId xmlns:p14="http://schemas.microsoft.com/office/powerpoint/2010/main" val="1130427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A2B5496F-37F8-4A06-A80D-87C3D60A9568}"/>
              </a:ext>
            </a:extLst>
          </p:cNvPr>
          <p:cNvSpPr txBox="1"/>
          <p:nvPr/>
        </p:nvSpPr>
        <p:spPr>
          <a:xfrm>
            <a:off x="0" y="474345"/>
            <a:ext cx="12192001" cy="5909310"/>
          </a:xfrm>
          <a:prstGeom prst="rect">
            <a:avLst/>
          </a:prstGeom>
          <a:solidFill>
            <a:schemeClr val="accent2"/>
          </a:solidFill>
        </p:spPr>
        <p:txBody>
          <a:bodyPr wrap="square" rtlCol="0" anchor="t">
            <a:spAutoFit/>
          </a:bodyPr>
          <a:lstStyle/>
          <a:p>
            <a:pPr algn="ctr"/>
            <a:r>
              <a:rPr lang="en-GB" sz="5400" dirty="0">
                <a:ea typeface="+mn-lt"/>
                <a:cs typeface="+mn-lt"/>
              </a:rPr>
              <a:t>The information literate person identifies knowledge gaps, can find, appraise and make balanced judgements about information, and curate and use it in an ethical and inclusive manner to attain increased understanding, competency, expertise, autonomy, and creativity</a:t>
            </a:r>
            <a:r>
              <a:rPr lang="en-GB" sz="5400" dirty="0"/>
              <a:t>  </a:t>
            </a:r>
            <a:endParaRPr lang="en-US" dirty="0"/>
          </a:p>
        </p:txBody>
      </p:sp>
    </p:spTree>
    <p:extLst>
      <p:ext uri="{BB962C8B-B14F-4D97-AF65-F5344CB8AC3E}">
        <p14:creationId xmlns:p14="http://schemas.microsoft.com/office/powerpoint/2010/main" val="3510421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tree with a mountain in the background&#10;&#10;Description automatically generated">
            <a:extLst>
              <a:ext uri="{FF2B5EF4-FFF2-40B4-BE49-F238E27FC236}">
                <a16:creationId xmlns:a16="http://schemas.microsoft.com/office/drawing/2014/main" xmlns="" id="{B112A000-2DD6-46B6-B224-5B864368E554}"/>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t="15413"/>
          <a:stretch/>
        </p:blipFill>
        <p:spPr>
          <a:xfrm>
            <a:off x="20" y="10"/>
            <a:ext cx="12191980" cy="6857990"/>
          </a:xfrm>
          <a:prstGeom prst="rect">
            <a:avLst/>
          </a:prstGeom>
        </p:spPr>
      </p:pic>
      <p:sp>
        <p:nvSpPr>
          <p:cNvPr id="4" name="TextBox 3">
            <a:extLst>
              <a:ext uri="{FF2B5EF4-FFF2-40B4-BE49-F238E27FC236}">
                <a16:creationId xmlns:a16="http://schemas.microsoft.com/office/drawing/2014/main" xmlns="" id="{32E3773F-A73F-4B89-A605-805301755804}"/>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commons.wikimedia.org/wiki/File:Beautiful_landscape.JPG">
                  <a:extLst>
                    <a:ext uri="{A12FA001-AC4F-418D-AE19-62706E023703}">
                      <ahyp:hlinkClr xmlns:ahyp="http://schemas.microsoft.com/office/drawing/2018/hyperlinkcolor" xmlns=""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sa/3.0/">
                  <a:extLst>
                    <a:ext uri="{A12FA001-AC4F-418D-AE19-62706E023703}">
                      <ahyp:hlinkClr xmlns:ahyp="http://schemas.microsoft.com/office/drawing/2018/hyperlinkcolor" xmlns="" val="tx"/>
                    </a:ext>
                  </a:extLst>
                </a:hlinkClick>
              </a:rPr>
              <a:t>CC BY-SA</a:t>
            </a:r>
            <a:endParaRPr lang="en-GB" sz="700">
              <a:solidFill>
                <a:srgbClr val="FFFFFF"/>
              </a:solidFill>
            </a:endParaRPr>
          </a:p>
        </p:txBody>
      </p:sp>
    </p:spTree>
    <p:extLst>
      <p:ext uri="{BB962C8B-B14F-4D97-AF65-F5344CB8AC3E}">
        <p14:creationId xmlns:p14="http://schemas.microsoft.com/office/powerpoint/2010/main" val="687909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keyboard&#10;&#10;Description automatically generated">
            <a:extLst>
              <a:ext uri="{FF2B5EF4-FFF2-40B4-BE49-F238E27FC236}">
                <a16:creationId xmlns:a16="http://schemas.microsoft.com/office/drawing/2014/main" xmlns="" id="{5D2B2BC7-4664-4DDC-A797-6AB4B5CDFF4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2142" r="1858"/>
          <a:stretch/>
        </p:blipFill>
        <p:spPr>
          <a:xfrm>
            <a:off x="20" y="10"/>
            <a:ext cx="12191980" cy="6857990"/>
          </a:xfrm>
          <a:prstGeom prst="rect">
            <a:avLst/>
          </a:prstGeom>
        </p:spPr>
      </p:pic>
      <p:sp>
        <p:nvSpPr>
          <p:cNvPr id="7" name="TextBox 6">
            <a:extLst>
              <a:ext uri="{FF2B5EF4-FFF2-40B4-BE49-F238E27FC236}">
                <a16:creationId xmlns:a16="http://schemas.microsoft.com/office/drawing/2014/main" xmlns="" id="{B46527C5-0D27-4DF2-ACF0-F4860D0C6594}"/>
              </a:ext>
            </a:extLst>
          </p:cNvPr>
          <p:cNvSpPr txBox="1"/>
          <p:nvPr/>
        </p:nvSpPr>
        <p:spPr>
          <a:xfrm>
            <a:off x="9751909" y="6657945"/>
            <a:ext cx="2440091"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blog.yorksj.ac.uk/moodle/2014/05/15/designing-active-learning-in-moodle-mootuk14/">
                  <a:extLst>
                    <a:ext uri="{A12FA001-AC4F-418D-AE19-62706E023703}">
                      <ahyp:hlinkClr xmlns:ahyp="http://schemas.microsoft.com/office/drawing/2018/hyperlinkcolor" xmlns=""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nc-sa/3.0/">
                  <a:extLst>
                    <a:ext uri="{A12FA001-AC4F-418D-AE19-62706E023703}">
                      <ahyp:hlinkClr xmlns:ahyp="http://schemas.microsoft.com/office/drawing/2018/hyperlinkcolor" xmlns="" val="tx"/>
                    </a:ext>
                  </a:extLst>
                </a:hlinkClick>
              </a:rPr>
              <a:t>CC BY-SA-NC</a:t>
            </a:r>
            <a:endParaRPr lang="en-GB" sz="700">
              <a:solidFill>
                <a:srgbClr val="FFFFFF"/>
              </a:solidFill>
            </a:endParaRPr>
          </a:p>
        </p:txBody>
      </p:sp>
    </p:spTree>
    <p:extLst>
      <p:ext uri="{BB962C8B-B14F-4D97-AF65-F5344CB8AC3E}">
        <p14:creationId xmlns:p14="http://schemas.microsoft.com/office/powerpoint/2010/main" val="1772349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9FF99BD-075F-4761-A995-6FC574BD25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A7B21A54-9BA3-4EA9-B460-5A829ADD90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6FA8F714-B9D8-488A-8CCA-E9948FF913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E1033614-1430-4E0E-9A11-F882437B0968}"/>
              </a:ext>
            </a:extLst>
          </p:cNvPr>
          <p:cNvSpPr txBox="1"/>
          <p:nvPr/>
        </p:nvSpPr>
        <p:spPr>
          <a:xfrm>
            <a:off x="-43581" y="6651118"/>
            <a:ext cx="9186863" cy="207749"/>
          </a:xfrm>
          <a:prstGeom prst="rect">
            <a:avLst/>
          </a:prstGeom>
          <a:noFill/>
        </p:spPr>
        <p:txBody>
          <a:bodyPr wrap="square" rtlCol="0">
            <a:spAutoFit/>
          </a:bodyPr>
          <a:lstStyle/>
          <a:p>
            <a:r>
              <a:rPr lang="en-GB" sz="750"/>
              <a:t>UWL Library Services (2018) </a:t>
            </a:r>
            <a:r>
              <a:rPr lang="en-GB" sz="750" i="1"/>
              <a:t>UWL’s Information Literacy Policy</a:t>
            </a:r>
            <a:r>
              <a:rPr lang="en-GB" sz="750"/>
              <a:t>. Available at: </a:t>
            </a:r>
            <a:r>
              <a:rPr lang="en-GB" sz="750">
                <a:hlinkClick r:id="rId2"/>
              </a:rPr>
              <a:t>https://www.uwl.ac.uk/sites/default/files/Departments/Library/information_literacy_policy_version_3_november_2018.pdf</a:t>
            </a:r>
            <a:r>
              <a:rPr lang="en-GB" sz="750"/>
              <a:t> (Accessed: 30 January 2019)</a:t>
            </a:r>
          </a:p>
        </p:txBody>
      </p:sp>
      <p:pic>
        <p:nvPicPr>
          <p:cNvPr id="2" name="Picture 1"/>
          <p:cNvPicPr>
            <a:picLocks noChangeAspect="1"/>
          </p:cNvPicPr>
          <p:nvPr/>
        </p:nvPicPr>
        <p:blipFill rotWithShape="1">
          <a:blip r:embed="rId3"/>
          <a:srcRect l="31187" t="23973" r="33402" b="11126"/>
          <a:stretch/>
        </p:blipFill>
        <p:spPr>
          <a:xfrm>
            <a:off x="3471596" y="723378"/>
            <a:ext cx="5248805" cy="5411244"/>
          </a:xfrm>
          <a:prstGeom prst="rect">
            <a:avLst/>
          </a:prstGeom>
        </p:spPr>
      </p:pic>
    </p:spTree>
    <p:extLst>
      <p:ext uri="{BB962C8B-B14F-4D97-AF65-F5344CB8AC3E}">
        <p14:creationId xmlns:p14="http://schemas.microsoft.com/office/powerpoint/2010/main" val="1839088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9FF99BD-075F-4761-A995-6FC574BD25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A7B21A54-9BA3-4EA9-B460-5A829ADD90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6FA8F714-B9D8-488A-8CCA-E9948FF913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C1340586-02AE-4AC6-B4E4-2CCF737E7A26}"/>
              </a:ext>
            </a:extLst>
          </p:cNvPr>
          <p:cNvSpPr txBox="1"/>
          <p:nvPr/>
        </p:nvSpPr>
        <p:spPr>
          <a:xfrm>
            <a:off x="-43581" y="6651118"/>
            <a:ext cx="9186863" cy="207749"/>
          </a:xfrm>
          <a:prstGeom prst="rect">
            <a:avLst/>
          </a:prstGeom>
          <a:noFill/>
        </p:spPr>
        <p:txBody>
          <a:bodyPr wrap="square" rtlCol="0">
            <a:spAutoFit/>
          </a:bodyPr>
          <a:lstStyle/>
          <a:p>
            <a:r>
              <a:rPr lang="en-GB" sz="750"/>
              <a:t>UWL Library Services (2018) </a:t>
            </a:r>
            <a:r>
              <a:rPr lang="en-GB" sz="750" i="1"/>
              <a:t>UWL’s Information Literacy Policy</a:t>
            </a:r>
            <a:r>
              <a:rPr lang="en-GB" sz="750"/>
              <a:t>. Available at: </a:t>
            </a:r>
            <a:r>
              <a:rPr lang="en-GB" sz="750">
                <a:hlinkClick r:id="rId2"/>
              </a:rPr>
              <a:t>https://www.uwl.ac.uk/sites/default/files/Departments/Library/information_literacy_policy_version_3_november_2018.pdf</a:t>
            </a:r>
            <a:r>
              <a:rPr lang="en-GB" sz="750"/>
              <a:t> (Accessed: 30 January 2019)</a:t>
            </a:r>
          </a:p>
        </p:txBody>
      </p:sp>
      <p:pic>
        <p:nvPicPr>
          <p:cNvPr id="4" name="Picture 3"/>
          <p:cNvPicPr>
            <a:picLocks noChangeAspect="1"/>
          </p:cNvPicPr>
          <p:nvPr/>
        </p:nvPicPr>
        <p:blipFill rotWithShape="1">
          <a:blip r:embed="rId3"/>
          <a:srcRect l="31803" t="28843" r="33539" b="6957"/>
          <a:stretch/>
        </p:blipFill>
        <p:spPr>
          <a:xfrm>
            <a:off x="1749979" y="765467"/>
            <a:ext cx="4913867" cy="5120184"/>
          </a:xfrm>
          <a:prstGeom prst="rect">
            <a:avLst/>
          </a:prstGeom>
        </p:spPr>
      </p:pic>
      <p:pic>
        <p:nvPicPr>
          <p:cNvPr id="5" name="Picture 4"/>
          <p:cNvPicPr>
            <a:picLocks noChangeAspect="1"/>
          </p:cNvPicPr>
          <p:nvPr/>
        </p:nvPicPr>
        <p:blipFill rotWithShape="1">
          <a:blip r:embed="rId4"/>
          <a:srcRect l="32557" t="46012" r="33676" b="29513"/>
          <a:stretch/>
        </p:blipFill>
        <p:spPr>
          <a:xfrm>
            <a:off x="6663846" y="2373581"/>
            <a:ext cx="4669906" cy="1903957"/>
          </a:xfrm>
          <a:prstGeom prst="rect">
            <a:avLst/>
          </a:prstGeom>
        </p:spPr>
      </p:pic>
    </p:spTree>
    <p:extLst>
      <p:ext uri="{BB962C8B-B14F-4D97-AF65-F5344CB8AC3E}">
        <p14:creationId xmlns:p14="http://schemas.microsoft.com/office/powerpoint/2010/main" val="3132579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9A597468-641B-4E94-AF82-F2E666BA6322}"/>
              </a:ext>
            </a:extLst>
          </p:cNvPr>
          <p:cNvSpPr txBox="1"/>
          <p:nvPr/>
        </p:nvSpPr>
        <p:spPr>
          <a:xfrm>
            <a:off x="4830763" y="4694238"/>
            <a:ext cx="2530475" cy="317500"/>
          </a:xfrm>
          <a:prstGeom prst="rect">
            <a:avLst/>
          </a:prstGeom>
        </p:spPr>
        <p:txBody>
          <a:bodyPr>
            <a:normAutofit fontScale="47500" lnSpcReduction="20000"/>
          </a:bodyPr>
          <a:lstStyle/>
          <a:p>
            <a:r>
              <a:rPr lang="en-US">
                <a:hlinkClick r:id="rId3"/>
              </a:rPr>
              <a:t>This Photo</a:t>
            </a:r>
            <a:r>
              <a:rPr lang="en-US"/>
              <a:t> by Unknown author is licensed under </a:t>
            </a:r>
            <a:r>
              <a:rPr lang="en-US">
                <a:hlinkClick r:id="rId4"/>
              </a:rPr>
              <a:t>CC BY</a:t>
            </a:r>
            <a:r>
              <a:rPr lang="en-US"/>
              <a:t>.</a:t>
            </a:r>
          </a:p>
        </p:txBody>
      </p:sp>
      <p:sp>
        <p:nvSpPr>
          <p:cNvPr id="11" name="Rectangle 10">
            <a:extLst>
              <a:ext uri="{FF2B5EF4-FFF2-40B4-BE49-F238E27FC236}">
                <a16:creationId xmlns:a16="http://schemas.microsoft.com/office/drawing/2014/main" xmlns=""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65962" y="964504"/>
            <a:ext cx="8367386" cy="1015663"/>
          </a:xfrm>
          <a:prstGeom prst="rect">
            <a:avLst/>
          </a:prstGeom>
          <a:noFill/>
        </p:spPr>
        <p:txBody>
          <a:bodyPr wrap="square" rtlCol="0">
            <a:spAutoFit/>
          </a:bodyPr>
          <a:lstStyle/>
          <a:p>
            <a:r>
              <a:rPr lang="en-GB" sz="6000" dirty="0"/>
              <a:t>UWL Graduate Attributes</a:t>
            </a:r>
          </a:p>
        </p:txBody>
      </p:sp>
      <p:sp>
        <p:nvSpPr>
          <p:cNvPr id="5" name="TextBox 4"/>
          <p:cNvSpPr txBox="1"/>
          <p:nvPr/>
        </p:nvSpPr>
        <p:spPr>
          <a:xfrm>
            <a:off x="1553227" y="2968668"/>
            <a:ext cx="9482203" cy="1477328"/>
          </a:xfrm>
          <a:prstGeom prst="rect">
            <a:avLst/>
          </a:prstGeom>
          <a:noFill/>
        </p:spPr>
        <p:txBody>
          <a:bodyPr wrap="square" rtlCol="0">
            <a:spAutoFit/>
          </a:bodyPr>
          <a:lstStyle/>
          <a:p>
            <a:r>
              <a:rPr lang="en-GB" sz="3200" dirty="0"/>
              <a:t>Thoughtful and proactive</a:t>
            </a:r>
          </a:p>
          <a:p>
            <a:endParaRPr lang="en-GB" dirty="0"/>
          </a:p>
          <a:p>
            <a:pPr marL="285750" indent="-285750">
              <a:buFont typeface="Arial" panose="020B0604020202020204" pitchFamily="34" charset="0"/>
              <a:buChar char="•"/>
            </a:pPr>
            <a:r>
              <a:rPr lang="en-GB" sz="2000" dirty="0"/>
              <a:t>Possessing strong Information Literacy, our graduates can explain, interpret, analyse, evaluate and draw inferences from a range of sources</a:t>
            </a:r>
          </a:p>
        </p:txBody>
      </p:sp>
    </p:spTree>
    <p:extLst>
      <p:ext uri="{BB962C8B-B14F-4D97-AF65-F5344CB8AC3E}">
        <p14:creationId xmlns:p14="http://schemas.microsoft.com/office/powerpoint/2010/main" val="20850881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850</Words>
  <Application>Microsoft Office PowerPoint</Application>
  <PresentationFormat>Widescreen</PresentationFormat>
  <Paragraphs>124</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Bookman Old Style</vt:lpstr>
      <vt:lpstr>Britannic Bold</vt:lpstr>
      <vt:lpstr>Calibri</vt:lpstr>
      <vt:lpstr>Calibri Light</vt:lpstr>
      <vt:lpstr>Office Theme</vt:lpstr>
      <vt:lpstr>Information Literary and Feedback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Literary and Feedback</dc:title>
  <dc:creator>Davina Omar</dc:creator>
  <cp:lastModifiedBy>Kevin Sanders</cp:lastModifiedBy>
  <cp:revision>243</cp:revision>
  <dcterms:created xsi:type="dcterms:W3CDTF">2019-06-23T11:45:22Z</dcterms:created>
  <dcterms:modified xsi:type="dcterms:W3CDTF">2019-07-05T09:32:00Z</dcterms:modified>
</cp:coreProperties>
</file>