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305" r:id="rId3"/>
    <p:sldId id="269" r:id="rId4"/>
    <p:sldId id="312" r:id="rId5"/>
    <p:sldId id="281" r:id="rId6"/>
    <p:sldId id="317" r:id="rId7"/>
    <p:sldId id="267" r:id="rId8"/>
    <p:sldId id="294" r:id="rId9"/>
    <p:sldId id="308" r:id="rId10"/>
    <p:sldId id="292" r:id="rId11"/>
    <p:sldId id="271" r:id="rId12"/>
    <p:sldId id="261" r:id="rId13"/>
    <p:sldId id="275" r:id="rId14"/>
    <p:sldId id="276" r:id="rId15"/>
    <p:sldId id="291" r:id="rId16"/>
    <p:sldId id="304" r:id="rId17"/>
    <p:sldId id="301" r:id="rId18"/>
    <p:sldId id="318" r:id="rId19"/>
    <p:sldId id="314" r:id="rId20"/>
    <p:sldId id="315" r:id="rId21"/>
    <p:sldId id="310" r:id="rId22"/>
    <p:sldId id="296" r:id="rId23"/>
    <p:sldId id="311" r:id="rId24"/>
    <p:sldId id="288" r:id="rId25"/>
    <p:sldId id="263" r:id="rId26"/>
  </p:sldIdLst>
  <p:sldSz cx="12192000" cy="6858000"/>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9687B-5AD0-4CCA-891E-0D66DFBADD11}" type="doc">
      <dgm:prSet loTypeId="urn:microsoft.com/office/officeart/2005/8/layout/process4" loCatId="process" qsTypeId="urn:microsoft.com/office/officeart/2005/8/quickstyle/simple3" qsCatId="simple" csTypeId="urn:microsoft.com/office/officeart/2005/8/colors/accent4_2" csCatId="accent4" phldr="1"/>
      <dgm:spPr/>
      <dgm:t>
        <a:bodyPr/>
        <a:lstStyle/>
        <a:p>
          <a:endParaRPr lang="en-US"/>
        </a:p>
      </dgm:t>
    </dgm:pt>
    <dgm:pt modelId="{36C627F2-60CD-4A8E-9297-E3EE1270A7CB}">
      <dgm:prSet custT="1"/>
      <dgm:spPr/>
      <dgm:t>
        <a:bodyPr/>
        <a:lstStyle/>
        <a:p>
          <a:r>
            <a:rPr lang="en-US" sz="2800" i="0" u="none" dirty="0"/>
            <a:t>Design and delivery of teaching, learning and assessment methods should therefore </a:t>
          </a:r>
          <a:r>
            <a:rPr lang="en-US" sz="2800" i="0" u="none" dirty="0" err="1"/>
            <a:t>recognise</a:t>
          </a:r>
          <a:r>
            <a:rPr lang="en-US" sz="2800" i="0" u="none" dirty="0"/>
            <a:t> </a:t>
          </a:r>
          <a:r>
            <a:rPr lang="en-US" sz="2800" i="0" u="none" dirty="0">
              <a:solidFill>
                <a:srgbClr val="FF0000"/>
              </a:solidFill>
            </a:rPr>
            <a:t>student diversity. </a:t>
          </a:r>
          <a:endParaRPr lang="en-US" sz="2800" dirty="0">
            <a:solidFill>
              <a:srgbClr val="FF0000"/>
            </a:solidFill>
          </a:endParaRPr>
        </a:p>
      </dgm:t>
    </dgm:pt>
    <dgm:pt modelId="{5DBE98C6-0CDD-49C6-A6E2-B5BEE009BA3A}" type="parTrans" cxnId="{BBA16686-3585-42C8-A5D8-0C8754C27A55}">
      <dgm:prSet/>
      <dgm:spPr/>
      <dgm:t>
        <a:bodyPr/>
        <a:lstStyle/>
        <a:p>
          <a:endParaRPr lang="en-US"/>
        </a:p>
      </dgm:t>
    </dgm:pt>
    <dgm:pt modelId="{F77133EB-E75A-4ECE-98D6-E36591A35350}" type="sibTrans" cxnId="{BBA16686-3585-42C8-A5D8-0C8754C27A55}">
      <dgm:prSet/>
      <dgm:spPr/>
      <dgm:t>
        <a:bodyPr/>
        <a:lstStyle/>
        <a:p>
          <a:endParaRPr lang="en-US"/>
        </a:p>
      </dgm:t>
    </dgm:pt>
    <dgm:pt modelId="{653E8F0F-6DBA-40BA-8254-36C91F8E4A27}">
      <dgm:prSet/>
      <dgm:spPr/>
      <dgm:t>
        <a:bodyPr/>
        <a:lstStyle/>
        <a:p>
          <a:r>
            <a:rPr lang="en-US" dirty="0"/>
            <a:t>This entitlement to a learning experience that respects diversity, enables participation and  removes barriers is reflected in </a:t>
          </a:r>
          <a:r>
            <a:rPr lang="en-US" i="0" u="none" dirty="0">
              <a:solidFill>
                <a:srgbClr val="FF0000"/>
              </a:solidFill>
            </a:rPr>
            <a:t>Inclusive learning and teaching</a:t>
          </a:r>
        </a:p>
      </dgm:t>
    </dgm:pt>
    <dgm:pt modelId="{CAFC1A0A-C8DB-4CFC-9A37-5F14F6B73F70}" type="parTrans" cxnId="{29AC9EE7-4615-4FE2-8BE4-2CDEAC833A8F}">
      <dgm:prSet/>
      <dgm:spPr/>
      <dgm:t>
        <a:bodyPr/>
        <a:lstStyle/>
        <a:p>
          <a:endParaRPr lang="en-US"/>
        </a:p>
      </dgm:t>
    </dgm:pt>
    <dgm:pt modelId="{37F54FAC-67BF-44DF-8F24-EEF1B6BBCCA9}" type="sibTrans" cxnId="{29AC9EE7-4615-4FE2-8BE4-2CDEAC833A8F}">
      <dgm:prSet/>
      <dgm:spPr/>
      <dgm:t>
        <a:bodyPr/>
        <a:lstStyle/>
        <a:p>
          <a:endParaRPr lang="en-US"/>
        </a:p>
      </dgm:t>
    </dgm:pt>
    <dgm:pt modelId="{DB71C2D9-DD99-4344-AE16-AB9F9F259DA4}" type="pres">
      <dgm:prSet presAssocID="{9AB9687B-5AD0-4CCA-891E-0D66DFBADD11}" presName="Name0" presStyleCnt="0">
        <dgm:presLayoutVars>
          <dgm:dir/>
          <dgm:animLvl val="lvl"/>
          <dgm:resizeHandles val="exact"/>
        </dgm:presLayoutVars>
      </dgm:prSet>
      <dgm:spPr/>
      <dgm:t>
        <a:bodyPr/>
        <a:lstStyle/>
        <a:p>
          <a:endParaRPr lang="en-GB"/>
        </a:p>
      </dgm:t>
    </dgm:pt>
    <dgm:pt modelId="{D1442242-3C71-44DD-A00B-B9ED425C4CB8}" type="pres">
      <dgm:prSet presAssocID="{653E8F0F-6DBA-40BA-8254-36C91F8E4A27}" presName="boxAndChildren" presStyleCnt="0"/>
      <dgm:spPr/>
    </dgm:pt>
    <dgm:pt modelId="{65920AB2-621F-423E-AD52-61385A219D9C}" type="pres">
      <dgm:prSet presAssocID="{653E8F0F-6DBA-40BA-8254-36C91F8E4A27}" presName="parentTextBox" presStyleLbl="node1" presStyleIdx="0" presStyleCnt="2"/>
      <dgm:spPr/>
      <dgm:t>
        <a:bodyPr/>
        <a:lstStyle/>
        <a:p>
          <a:endParaRPr lang="en-GB"/>
        </a:p>
      </dgm:t>
    </dgm:pt>
    <dgm:pt modelId="{5DF6CDDF-B938-43EB-A17F-2066C4F2C5C1}" type="pres">
      <dgm:prSet presAssocID="{F77133EB-E75A-4ECE-98D6-E36591A35350}" presName="sp" presStyleCnt="0"/>
      <dgm:spPr/>
    </dgm:pt>
    <dgm:pt modelId="{50B8720C-5541-425A-B550-2B68044516EC}" type="pres">
      <dgm:prSet presAssocID="{36C627F2-60CD-4A8E-9297-E3EE1270A7CB}" presName="arrowAndChildren" presStyleCnt="0"/>
      <dgm:spPr/>
    </dgm:pt>
    <dgm:pt modelId="{8DA4AA00-A95E-4493-A991-8745C947D183}" type="pres">
      <dgm:prSet presAssocID="{36C627F2-60CD-4A8E-9297-E3EE1270A7CB}" presName="parentTextArrow" presStyleLbl="node1" presStyleIdx="1" presStyleCnt="2" custLinFactNeighborX="-1126" custLinFactNeighborY="-1888"/>
      <dgm:spPr/>
      <dgm:t>
        <a:bodyPr/>
        <a:lstStyle/>
        <a:p>
          <a:endParaRPr lang="en-GB"/>
        </a:p>
      </dgm:t>
    </dgm:pt>
  </dgm:ptLst>
  <dgm:cxnLst>
    <dgm:cxn modelId="{A6A1B8A2-BA0E-45A2-9584-71A86FFBC533}" type="presOf" srcId="{9AB9687B-5AD0-4CCA-891E-0D66DFBADD11}" destId="{DB71C2D9-DD99-4344-AE16-AB9F9F259DA4}" srcOrd="0" destOrd="0" presId="urn:microsoft.com/office/officeart/2005/8/layout/process4"/>
    <dgm:cxn modelId="{BBA16686-3585-42C8-A5D8-0C8754C27A55}" srcId="{9AB9687B-5AD0-4CCA-891E-0D66DFBADD11}" destId="{36C627F2-60CD-4A8E-9297-E3EE1270A7CB}" srcOrd="0" destOrd="0" parTransId="{5DBE98C6-0CDD-49C6-A6E2-B5BEE009BA3A}" sibTransId="{F77133EB-E75A-4ECE-98D6-E36591A35350}"/>
    <dgm:cxn modelId="{29AC9EE7-4615-4FE2-8BE4-2CDEAC833A8F}" srcId="{9AB9687B-5AD0-4CCA-891E-0D66DFBADD11}" destId="{653E8F0F-6DBA-40BA-8254-36C91F8E4A27}" srcOrd="1" destOrd="0" parTransId="{CAFC1A0A-C8DB-4CFC-9A37-5F14F6B73F70}" sibTransId="{37F54FAC-67BF-44DF-8F24-EEF1B6BBCCA9}"/>
    <dgm:cxn modelId="{C8A63DFB-42D2-446C-B986-AFE5276C946C}" type="presOf" srcId="{653E8F0F-6DBA-40BA-8254-36C91F8E4A27}" destId="{65920AB2-621F-423E-AD52-61385A219D9C}" srcOrd="0" destOrd="0" presId="urn:microsoft.com/office/officeart/2005/8/layout/process4"/>
    <dgm:cxn modelId="{60FE748E-BC2D-4749-B621-CBD979AC2694}" type="presOf" srcId="{36C627F2-60CD-4A8E-9297-E3EE1270A7CB}" destId="{8DA4AA00-A95E-4493-A991-8745C947D183}" srcOrd="0" destOrd="0" presId="urn:microsoft.com/office/officeart/2005/8/layout/process4"/>
    <dgm:cxn modelId="{8A2F4AA4-1B28-4BE1-A4D0-95671258BBFC}" type="presParOf" srcId="{DB71C2D9-DD99-4344-AE16-AB9F9F259DA4}" destId="{D1442242-3C71-44DD-A00B-B9ED425C4CB8}" srcOrd="0" destOrd="0" presId="urn:microsoft.com/office/officeart/2005/8/layout/process4"/>
    <dgm:cxn modelId="{DB8905FB-6FCC-42FC-90C4-81F71EE92FFC}" type="presParOf" srcId="{D1442242-3C71-44DD-A00B-B9ED425C4CB8}" destId="{65920AB2-621F-423E-AD52-61385A219D9C}" srcOrd="0" destOrd="0" presId="urn:microsoft.com/office/officeart/2005/8/layout/process4"/>
    <dgm:cxn modelId="{0D1929C2-D84D-4B43-9E1B-EE76123E65C7}" type="presParOf" srcId="{DB71C2D9-DD99-4344-AE16-AB9F9F259DA4}" destId="{5DF6CDDF-B938-43EB-A17F-2066C4F2C5C1}" srcOrd="1" destOrd="0" presId="urn:microsoft.com/office/officeart/2005/8/layout/process4"/>
    <dgm:cxn modelId="{9FFAA728-E78D-4DC1-BE98-DF9DD739FB9A}" type="presParOf" srcId="{DB71C2D9-DD99-4344-AE16-AB9F9F259DA4}" destId="{50B8720C-5541-425A-B550-2B68044516EC}" srcOrd="2" destOrd="0" presId="urn:microsoft.com/office/officeart/2005/8/layout/process4"/>
    <dgm:cxn modelId="{03E508E0-57E3-42D8-9CF6-BDA4D3FA7A22}" type="presParOf" srcId="{50B8720C-5541-425A-B550-2B68044516EC}" destId="{8DA4AA00-A95E-4493-A991-8745C947D1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D9E92-8F5C-46A3-84C5-9554C39F1559}" type="doc">
      <dgm:prSet loTypeId="urn:microsoft.com/office/officeart/2005/8/layout/cycle4#1" loCatId="cycle" qsTypeId="urn:microsoft.com/office/officeart/2005/8/quickstyle/3d5" qsCatId="3D" csTypeId="urn:microsoft.com/office/officeart/2005/8/colors/colorful4" csCatId="colorful" phldr="1"/>
      <dgm:spPr/>
      <dgm:t>
        <a:bodyPr/>
        <a:lstStyle/>
        <a:p>
          <a:endParaRPr lang="en-GB"/>
        </a:p>
      </dgm:t>
    </dgm:pt>
    <dgm:pt modelId="{7E400F7F-1720-4268-B7F3-F50140B7D4DE}">
      <dgm:prSet phldrT="[Text]"/>
      <dgm:spPr/>
      <dgm:t>
        <a:bodyPr/>
        <a:lstStyle/>
        <a:p>
          <a:r>
            <a:rPr lang="en-GB" dirty="0"/>
            <a:t>1. Educational </a:t>
          </a:r>
        </a:p>
      </dgm:t>
    </dgm:pt>
    <dgm:pt modelId="{75F4858E-6B87-4077-948A-23A69F88F9AA}" type="parTrans" cxnId="{9465D677-495F-42E7-8A5D-9A22E478F583}">
      <dgm:prSet/>
      <dgm:spPr/>
      <dgm:t>
        <a:bodyPr/>
        <a:lstStyle/>
        <a:p>
          <a:endParaRPr lang="en-GB"/>
        </a:p>
      </dgm:t>
    </dgm:pt>
    <dgm:pt modelId="{CDDCEC10-6993-42EC-940E-4C6181010410}" type="sibTrans" cxnId="{9465D677-495F-42E7-8A5D-9A22E478F583}">
      <dgm:prSet/>
      <dgm:spPr/>
      <dgm:t>
        <a:bodyPr/>
        <a:lstStyle/>
        <a:p>
          <a:endParaRPr lang="en-GB"/>
        </a:p>
      </dgm:t>
    </dgm:pt>
    <dgm:pt modelId="{C1E5A636-8284-4960-99A3-9166D24E8D79}">
      <dgm:prSet phldrT="[Text]" custT="1"/>
      <dgm:spPr/>
      <dgm:t>
        <a:bodyPr/>
        <a:lstStyle/>
        <a:p>
          <a:r>
            <a:rPr lang="en-GB" sz="1400" dirty="0"/>
            <a:t>Level/type of entry qualifications, Prior knowledge, skills, ability, learning approaches</a:t>
          </a:r>
        </a:p>
      </dgm:t>
    </dgm:pt>
    <dgm:pt modelId="{FB4CBF01-6526-4147-92AA-1458A02C5519}" type="parTrans" cxnId="{F55CD6A0-7C61-49AE-BA4C-48F968160CC6}">
      <dgm:prSet/>
      <dgm:spPr/>
      <dgm:t>
        <a:bodyPr/>
        <a:lstStyle/>
        <a:p>
          <a:endParaRPr lang="en-GB"/>
        </a:p>
      </dgm:t>
    </dgm:pt>
    <dgm:pt modelId="{4869685F-14E3-4CC1-AAAE-F5BE6E943A17}" type="sibTrans" cxnId="{F55CD6A0-7C61-49AE-BA4C-48F968160CC6}">
      <dgm:prSet/>
      <dgm:spPr/>
      <dgm:t>
        <a:bodyPr/>
        <a:lstStyle/>
        <a:p>
          <a:endParaRPr lang="en-GB"/>
        </a:p>
      </dgm:t>
    </dgm:pt>
    <dgm:pt modelId="{39C9D36B-4868-4459-B124-C1C8F866558C}">
      <dgm:prSet phldrT="[Text]"/>
      <dgm:spPr/>
      <dgm:t>
        <a:bodyPr/>
        <a:lstStyle/>
        <a:p>
          <a:r>
            <a:rPr lang="en-GB" dirty="0"/>
            <a:t>2. Dispositional</a:t>
          </a:r>
        </a:p>
      </dgm:t>
    </dgm:pt>
    <dgm:pt modelId="{36DAF629-19AD-42D0-8258-FBDAA2F9D185}" type="parTrans" cxnId="{7025B6B6-E473-4540-BCC2-D44486510C4C}">
      <dgm:prSet/>
      <dgm:spPr/>
      <dgm:t>
        <a:bodyPr/>
        <a:lstStyle/>
        <a:p>
          <a:endParaRPr lang="en-GB"/>
        </a:p>
      </dgm:t>
    </dgm:pt>
    <dgm:pt modelId="{BE69E5FE-B79F-46EF-A811-D60651076230}" type="sibTrans" cxnId="{7025B6B6-E473-4540-BCC2-D44486510C4C}">
      <dgm:prSet/>
      <dgm:spPr/>
      <dgm:t>
        <a:bodyPr/>
        <a:lstStyle/>
        <a:p>
          <a:endParaRPr lang="en-GB"/>
        </a:p>
      </dgm:t>
    </dgm:pt>
    <dgm:pt modelId="{DA220986-1F6B-4DA1-8754-787E94AF0ADF}">
      <dgm:prSet phldrT="[Text]" custT="1"/>
      <dgm:spPr/>
      <dgm:t>
        <a:bodyPr/>
        <a:lstStyle/>
        <a:p>
          <a:r>
            <a:rPr lang="en-GB" sz="1400" dirty="0"/>
            <a:t>Identity, self-esteem, confidence, motivation, aspirations, learning styles,   </a:t>
          </a:r>
        </a:p>
      </dgm:t>
    </dgm:pt>
    <dgm:pt modelId="{F0FD9B44-BE5E-40DD-8FE5-D3EFE361D55B}" type="parTrans" cxnId="{19B95BBD-3366-4D80-BCD7-A308FD764BA4}">
      <dgm:prSet/>
      <dgm:spPr/>
      <dgm:t>
        <a:bodyPr/>
        <a:lstStyle/>
        <a:p>
          <a:endParaRPr lang="en-GB"/>
        </a:p>
      </dgm:t>
    </dgm:pt>
    <dgm:pt modelId="{3E89E7A7-19B9-4EC6-BFEB-BDAFD597BCD2}" type="sibTrans" cxnId="{19B95BBD-3366-4D80-BCD7-A308FD764BA4}">
      <dgm:prSet/>
      <dgm:spPr/>
      <dgm:t>
        <a:bodyPr/>
        <a:lstStyle/>
        <a:p>
          <a:endParaRPr lang="en-GB"/>
        </a:p>
      </dgm:t>
    </dgm:pt>
    <dgm:pt modelId="{8AEC192B-6C90-4BA2-8E92-2B345E016AF7}">
      <dgm:prSet phldrT="[Text]"/>
      <dgm:spPr/>
      <dgm:t>
        <a:bodyPr/>
        <a:lstStyle/>
        <a:p>
          <a:r>
            <a:rPr lang="en-GB" dirty="0"/>
            <a:t>4. Cultural</a:t>
          </a:r>
        </a:p>
      </dgm:t>
    </dgm:pt>
    <dgm:pt modelId="{BD2F3388-DB06-4282-9434-BF1CCCC47DE3}" type="parTrans" cxnId="{1C89FC5D-020A-4DF0-AE44-2470260160FB}">
      <dgm:prSet/>
      <dgm:spPr/>
      <dgm:t>
        <a:bodyPr/>
        <a:lstStyle/>
        <a:p>
          <a:endParaRPr lang="en-GB"/>
        </a:p>
      </dgm:t>
    </dgm:pt>
    <dgm:pt modelId="{754A7F53-69B3-43E6-907B-FDAEAD066F74}" type="sibTrans" cxnId="{1C89FC5D-020A-4DF0-AE44-2470260160FB}">
      <dgm:prSet/>
      <dgm:spPr/>
      <dgm:t>
        <a:bodyPr/>
        <a:lstStyle/>
        <a:p>
          <a:endParaRPr lang="en-GB"/>
        </a:p>
      </dgm:t>
    </dgm:pt>
    <dgm:pt modelId="{A5545C53-C357-4FF5-A771-0F3981B2B415}">
      <dgm:prSet phldrT="[Text]"/>
      <dgm:spPr/>
      <dgm:t>
        <a:bodyPr/>
        <a:lstStyle/>
        <a:p>
          <a:pPr>
            <a:buFont typeface="Arial" panose="020B0604020202020204" pitchFamily="34" charset="0"/>
            <a:buChar char="•"/>
          </a:pPr>
          <a:r>
            <a:rPr lang="en-GB" dirty="0"/>
            <a:t>     Ethnicity, race, social background religion, belief, country of origin</a:t>
          </a:r>
        </a:p>
      </dgm:t>
    </dgm:pt>
    <dgm:pt modelId="{92D44C76-EB25-4E58-9AB4-F87AF145A3D6}" type="parTrans" cxnId="{EC7471D3-A18E-4FC3-9D63-BFB35D64B63A}">
      <dgm:prSet/>
      <dgm:spPr/>
      <dgm:t>
        <a:bodyPr/>
        <a:lstStyle/>
        <a:p>
          <a:endParaRPr lang="en-GB"/>
        </a:p>
      </dgm:t>
    </dgm:pt>
    <dgm:pt modelId="{7B74F9DA-3566-4F30-9D88-50D0025205DC}" type="sibTrans" cxnId="{EC7471D3-A18E-4FC3-9D63-BFB35D64B63A}">
      <dgm:prSet/>
      <dgm:spPr/>
      <dgm:t>
        <a:bodyPr/>
        <a:lstStyle/>
        <a:p>
          <a:endParaRPr lang="en-GB"/>
        </a:p>
      </dgm:t>
    </dgm:pt>
    <dgm:pt modelId="{4512A6BF-66A2-4572-8430-AC932A13E4DD}">
      <dgm:prSet phldrT="[Text]"/>
      <dgm:spPr/>
      <dgm:t>
        <a:bodyPr/>
        <a:lstStyle/>
        <a:p>
          <a:r>
            <a:rPr lang="en-GB" dirty="0"/>
            <a:t>3. Circumstantial</a:t>
          </a:r>
        </a:p>
      </dgm:t>
    </dgm:pt>
    <dgm:pt modelId="{C573100C-9198-4D05-BAB5-AA1C6D118C88}" type="parTrans" cxnId="{5C3A6CC6-DB1A-472C-84FF-AC26B1D552E8}">
      <dgm:prSet/>
      <dgm:spPr/>
      <dgm:t>
        <a:bodyPr/>
        <a:lstStyle/>
        <a:p>
          <a:endParaRPr lang="en-GB"/>
        </a:p>
      </dgm:t>
    </dgm:pt>
    <dgm:pt modelId="{E238DC35-3067-4375-8F45-F04424A42AE4}" type="sibTrans" cxnId="{5C3A6CC6-DB1A-472C-84FF-AC26B1D552E8}">
      <dgm:prSet/>
      <dgm:spPr/>
      <dgm:t>
        <a:bodyPr/>
        <a:lstStyle/>
        <a:p>
          <a:endParaRPr lang="en-GB"/>
        </a:p>
      </dgm:t>
    </dgm:pt>
    <dgm:pt modelId="{A687366E-0145-4C52-8266-E040E1758C0E}">
      <dgm:prSet phldrT="[Text]" custT="1"/>
      <dgm:spPr/>
      <dgm:t>
        <a:bodyPr/>
        <a:lstStyle/>
        <a:p>
          <a:r>
            <a:rPr lang="en-GB" sz="1200" dirty="0"/>
            <a:t>Age, disability, marital status, financial background, geographical location </a:t>
          </a:r>
        </a:p>
      </dgm:t>
    </dgm:pt>
    <dgm:pt modelId="{8EA973EA-FC92-42AF-987D-38D33B5AC663}" type="parTrans" cxnId="{8A393053-F97F-4C10-8A57-CE1262C5FE31}">
      <dgm:prSet/>
      <dgm:spPr/>
      <dgm:t>
        <a:bodyPr/>
        <a:lstStyle/>
        <a:p>
          <a:endParaRPr lang="en-GB"/>
        </a:p>
      </dgm:t>
    </dgm:pt>
    <dgm:pt modelId="{B05547AB-3420-4A22-9433-922EA959767D}" type="sibTrans" cxnId="{8A393053-F97F-4C10-8A57-CE1262C5FE31}">
      <dgm:prSet/>
      <dgm:spPr/>
      <dgm:t>
        <a:bodyPr/>
        <a:lstStyle/>
        <a:p>
          <a:endParaRPr lang="en-GB"/>
        </a:p>
      </dgm:t>
    </dgm:pt>
    <dgm:pt modelId="{181EFF3C-B32F-495F-B9D3-3E030E2C745C}" type="pres">
      <dgm:prSet presAssocID="{C80D9E92-8F5C-46A3-84C5-9554C39F1559}" presName="cycleMatrixDiagram" presStyleCnt="0">
        <dgm:presLayoutVars>
          <dgm:chMax val="1"/>
          <dgm:dir/>
          <dgm:animLvl val="lvl"/>
          <dgm:resizeHandles val="exact"/>
        </dgm:presLayoutVars>
      </dgm:prSet>
      <dgm:spPr/>
      <dgm:t>
        <a:bodyPr/>
        <a:lstStyle/>
        <a:p>
          <a:endParaRPr lang="en-GB"/>
        </a:p>
      </dgm:t>
    </dgm:pt>
    <dgm:pt modelId="{B89C8225-C21B-4C27-8E94-6C727CED488D}" type="pres">
      <dgm:prSet presAssocID="{C80D9E92-8F5C-46A3-84C5-9554C39F1559}" presName="children" presStyleCnt="0"/>
      <dgm:spPr/>
    </dgm:pt>
    <dgm:pt modelId="{91A6CCF4-F6A6-4B48-8929-087FED5CE367}" type="pres">
      <dgm:prSet presAssocID="{C80D9E92-8F5C-46A3-84C5-9554C39F1559}" presName="child1group" presStyleCnt="0"/>
      <dgm:spPr/>
    </dgm:pt>
    <dgm:pt modelId="{F0D0D352-6F49-4291-9A0B-75AB680DD322}" type="pres">
      <dgm:prSet presAssocID="{C80D9E92-8F5C-46A3-84C5-9554C39F1559}" presName="child1" presStyleLbl="bgAcc1" presStyleIdx="0" presStyleCnt="4"/>
      <dgm:spPr/>
      <dgm:t>
        <a:bodyPr/>
        <a:lstStyle/>
        <a:p>
          <a:endParaRPr lang="en-GB"/>
        </a:p>
      </dgm:t>
    </dgm:pt>
    <dgm:pt modelId="{47A52DA9-AF31-409E-A06E-403B2402960B}" type="pres">
      <dgm:prSet presAssocID="{C80D9E92-8F5C-46A3-84C5-9554C39F1559}" presName="child1Text" presStyleLbl="bgAcc1" presStyleIdx="0" presStyleCnt="4">
        <dgm:presLayoutVars>
          <dgm:bulletEnabled val="1"/>
        </dgm:presLayoutVars>
      </dgm:prSet>
      <dgm:spPr/>
      <dgm:t>
        <a:bodyPr/>
        <a:lstStyle/>
        <a:p>
          <a:endParaRPr lang="en-GB"/>
        </a:p>
      </dgm:t>
    </dgm:pt>
    <dgm:pt modelId="{0B9EBCB3-BB64-4248-90CA-486F1F85F0BC}" type="pres">
      <dgm:prSet presAssocID="{C80D9E92-8F5C-46A3-84C5-9554C39F1559}" presName="child2group" presStyleCnt="0"/>
      <dgm:spPr/>
    </dgm:pt>
    <dgm:pt modelId="{CE3EC236-68B6-4C2D-88F0-390C65068181}" type="pres">
      <dgm:prSet presAssocID="{C80D9E92-8F5C-46A3-84C5-9554C39F1559}" presName="child2" presStyleLbl="bgAcc1" presStyleIdx="1" presStyleCnt="4" custScaleX="115698"/>
      <dgm:spPr/>
      <dgm:t>
        <a:bodyPr/>
        <a:lstStyle/>
        <a:p>
          <a:endParaRPr lang="en-GB"/>
        </a:p>
      </dgm:t>
    </dgm:pt>
    <dgm:pt modelId="{A4EF9D1F-CE16-4B54-8E43-A4B0028866B2}" type="pres">
      <dgm:prSet presAssocID="{C80D9E92-8F5C-46A3-84C5-9554C39F1559}" presName="child2Text" presStyleLbl="bgAcc1" presStyleIdx="1" presStyleCnt="4">
        <dgm:presLayoutVars>
          <dgm:bulletEnabled val="1"/>
        </dgm:presLayoutVars>
      </dgm:prSet>
      <dgm:spPr/>
      <dgm:t>
        <a:bodyPr/>
        <a:lstStyle/>
        <a:p>
          <a:endParaRPr lang="en-GB"/>
        </a:p>
      </dgm:t>
    </dgm:pt>
    <dgm:pt modelId="{717C52C0-C10C-4B3E-9C61-F6FED7FE5148}" type="pres">
      <dgm:prSet presAssocID="{C80D9E92-8F5C-46A3-84C5-9554C39F1559}" presName="child3group" presStyleCnt="0"/>
      <dgm:spPr/>
    </dgm:pt>
    <dgm:pt modelId="{E50B1F9B-8C19-4997-81C6-5BC2310CB3BA}" type="pres">
      <dgm:prSet presAssocID="{C80D9E92-8F5C-46A3-84C5-9554C39F1559}" presName="child3" presStyleLbl="bgAcc1" presStyleIdx="2" presStyleCnt="4"/>
      <dgm:spPr/>
      <dgm:t>
        <a:bodyPr/>
        <a:lstStyle/>
        <a:p>
          <a:endParaRPr lang="en-GB"/>
        </a:p>
      </dgm:t>
    </dgm:pt>
    <dgm:pt modelId="{A812E794-4674-449C-B770-05F8467C6626}" type="pres">
      <dgm:prSet presAssocID="{C80D9E92-8F5C-46A3-84C5-9554C39F1559}" presName="child3Text" presStyleLbl="bgAcc1" presStyleIdx="2" presStyleCnt="4">
        <dgm:presLayoutVars>
          <dgm:bulletEnabled val="1"/>
        </dgm:presLayoutVars>
      </dgm:prSet>
      <dgm:spPr/>
      <dgm:t>
        <a:bodyPr/>
        <a:lstStyle/>
        <a:p>
          <a:endParaRPr lang="en-GB"/>
        </a:p>
      </dgm:t>
    </dgm:pt>
    <dgm:pt modelId="{6E645055-9E65-4CF4-8526-D69FEB1C3387}" type="pres">
      <dgm:prSet presAssocID="{C80D9E92-8F5C-46A3-84C5-9554C39F1559}" presName="child4group" presStyleCnt="0"/>
      <dgm:spPr/>
    </dgm:pt>
    <dgm:pt modelId="{8AB10287-E0E4-4DE5-92F3-0DBE5DB4D6C3}" type="pres">
      <dgm:prSet presAssocID="{C80D9E92-8F5C-46A3-84C5-9554C39F1559}" presName="child4" presStyleLbl="bgAcc1" presStyleIdx="3" presStyleCnt="4" custScaleY="129407"/>
      <dgm:spPr/>
      <dgm:t>
        <a:bodyPr/>
        <a:lstStyle/>
        <a:p>
          <a:endParaRPr lang="en-GB"/>
        </a:p>
      </dgm:t>
    </dgm:pt>
    <dgm:pt modelId="{C1406762-7422-47DA-B0C7-82803554C497}" type="pres">
      <dgm:prSet presAssocID="{C80D9E92-8F5C-46A3-84C5-9554C39F1559}" presName="child4Text" presStyleLbl="bgAcc1" presStyleIdx="3" presStyleCnt="4">
        <dgm:presLayoutVars>
          <dgm:bulletEnabled val="1"/>
        </dgm:presLayoutVars>
      </dgm:prSet>
      <dgm:spPr/>
      <dgm:t>
        <a:bodyPr/>
        <a:lstStyle/>
        <a:p>
          <a:endParaRPr lang="en-GB"/>
        </a:p>
      </dgm:t>
    </dgm:pt>
    <dgm:pt modelId="{794BB191-0E69-45FB-BB5B-6DCA33AA1166}" type="pres">
      <dgm:prSet presAssocID="{C80D9E92-8F5C-46A3-84C5-9554C39F1559}" presName="childPlaceholder" presStyleCnt="0"/>
      <dgm:spPr/>
    </dgm:pt>
    <dgm:pt modelId="{7145C351-6326-41CC-8835-B65D296C4878}" type="pres">
      <dgm:prSet presAssocID="{C80D9E92-8F5C-46A3-84C5-9554C39F1559}" presName="circle" presStyleCnt="0"/>
      <dgm:spPr/>
    </dgm:pt>
    <dgm:pt modelId="{1692632E-1C26-4510-8451-463B690E5CEF}" type="pres">
      <dgm:prSet presAssocID="{C80D9E92-8F5C-46A3-84C5-9554C39F1559}" presName="quadrant1" presStyleLbl="node1" presStyleIdx="0" presStyleCnt="4">
        <dgm:presLayoutVars>
          <dgm:chMax val="1"/>
          <dgm:bulletEnabled val="1"/>
        </dgm:presLayoutVars>
      </dgm:prSet>
      <dgm:spPr/>
      <dgm:t>
        <a:bodyPr/>
        <a:lstStyle/>
        <a:p>
          <a:endParaRPr lang="en-GB"/>
        </a:p>
      </dgm:t>
    </dgm:pt>
    <dgm:pt modelId="{1B90EE0E-2C3C-4171-A963-A8F8A4DD3A30}" type="pres">
      <dgm:prSet presAssocID="{C80D9E92-8F5C-46A3-84C5-9554C39F1559}" presName="quadrant2" presStyleLbl="node1" presStyleIdx="1" presStyleCnt="4">
        <dgm:presLayoutVars>
          <dgm:chMax val="1"/>
          <dgm:bulletEnabled val="1"/>
        </dgm:presLayoutVars>
      </dgm:prSet>
      <dgm:spPr/>
      <dgm:t>
        <a:bodyPr/>
        <a:lstStyle/>
        <a:p>
          <a:endParaRPr lang="en-GB"/>
        </a:p>
      </dgm:t>
    </dgm:pt>
    <dgm:pt modelId="{D5D7E9B2-9F50-4C28-B435-A4F7869989DF}" type="pres">
      <dgm:prSet presAssocID="{C80D9E92-8F5C-46A3-84C5-9554C39F1559}" presName="quadrant3" presStyleLbl="node1" presStyleIdx="2" presStyleCnt="4">
        <dgm:presLayoutVars>
          <dgm:chMax val="1"/>
          <dgm:bulletEnabled val="1"/>
        </dgm:presLayoutVars>
      </dgm:prSet>
      <dgm:spPr/>
      <dgm:t>
        <a:bodyPr/>
        <a:lstStyle/>
        <a:p>
          <a:endParaRPr lang="en-GB"/>
        </a:p>
      </dgm:t>
    </dgm:pt>
    <dgm:pt modelId="{557533F6-D4B4-4C4B-96C2-582A9C6AC495}" type="pres">
      <dgm:prSet presAssocID="{C80D9E92-8F5C-46A3-84C5-9554C39F1559}" presName="quadrant4" presStyleLbl="node1" presStyleIdx="3" presStyleCnt="4">
        <dgm:presLayoutVars>
          <dgm:chMax val="1"/>
          <dgm:bulletEnabled val="1"/>
        </dgm:presLayoutVars>
      </dgm:prSet>
      <dgm:spPr/>
      <dgm:t>
        <a:bodyPr/>
        <a:lstStyle/>
        <a:p>
          <a:endParaRPr lang="en-GB"/>
        </a:p>
      </dgm:t>
    </dgm:pt>
    <dgm:pt modelId="{A9680D49-B3FC-4E33-BB8D-BC6D3E8534DA}" type="pres">
      <dgm:prSet presAssocID="{C80D9E92-8F5C-46A3-84C5-9554C39F1559}" presName="quadrantPlaceholder" presStyleCnt="0"/>
      <dgm:spPr/>
    </dgm:pt>
    <dgm:pt modelId="{8F22BC94-C42D-4517-86F5-16FABC876C63}" type="pres">
      <dgm:prSet presAssocID="{C80D9E92-8F5C-46A3-84C5-9554C39F1559}" presName="center1" presStyleLbl="fgShp" presStyleIdx="0" presStyleCnt="2"/>
      <dgm:spPr/>
    </dgm:pt>
    <dgm:pt modelId="{21BB43B3-EA41-4F64-8644-C3F8C0391928}" type="pres">
      <dgm:prSet presAssocID="{C80D9E92-8F5C-46A3-84C5-9554C39F1559}" presName="center2" presStyleLbl="fgShp" presStyleIdx="1" presStyleCnt="2"/>
      <dgm:spPr/>
    </dgm:pt>
  </dgm:ptLst>
  <dgm:cxnLst>
    <dgm:cxn modelId="{19B95BBD-3366-4D80-BCD7-A308FD764BA4}" srcId="{39C9D36B-4868-4459-B124-C1C8F866558C}" destId="{DA220986-1F6B-4DA1-8754-787E94AF0ADF}" srcOrd="0" destOrd="0" parTransId="{F0FD9B44-BE5E-40DD-8FE5-D3EFE361D55B}" sibTransId="{3E89E7A7-19B9-4EC6-BFEB-BDAFD597BCD2}"/>
    <dgm:cxn modelId="{EC7471D3-A18E-4FC3-9D63-BFB35D64B63A}" srcId="{8AEC192B-6C90-4BA2-8E92-2B345E016AF7}" destId="{A5545C53-C357-4FF5-A771-0F3981B2B415}" srcOrd="0" destOrd="0" parTransId="{92D44C76-EB25-4E58-9AB4-F87AF145A3D6}" sibTransId="{7B74F9DA-3566-4F30-9D88-50D0025205DC}"/>
    <dgm:cxn modelId="{EEBB7045-3969-4039-8777-6B4DAC32FBD8}" type="presOf" srcId="{4512A6BF-66A2-4572-8430-AC932A13E4DD}" destId="{557533F6-D4B4-4C4B-96C2-582A9C6AC495}" srcOrd="0" destOrd="0" presId="urn:microsoft.com/office/officeart/2005/8/layout/cycle4#1"/>
    <dgm:cxn modelId="{5A5C6A6E-38C4-404A-8A82-A6593F17ED14}" type="presOf" srcId="{C80D9E92-8F5C-46A3-84C5-9554C39F1559}" destId="{181EFF3C-B32F-495F-B9D3-3E030E2C745C}" srcOrd="0" destOrd="0" presId="urn:microsoft.com/office/officeart/2005/8/layout/cycle4#1"/>
    <dgm:cxn modelId="{54434EB5-4E0C-4677-977A-1EB82531EA0D}" type="presOf" srcId="{DA220986-1F6B-4DA1-8754-787E94AF0ADF}" destId="{CE3EC236-68B6-4C2D-88F0-390C65068181}" srcOrd="0" destOrd="0" presId="urn:microsoft.com/office/officeart/2005/8/layout/cycle4#1"/>
    <dgm:cxn modelId="{0BEFCFCE-73B9-40F6-AD12-4569745304D6}" type="presOf" srcId="{A5545C53-C357-4FF5-A771-0F3981B2B415}" destId="{A812E794-4674-449C-B770-05F8467C6626}" srcOrd="1" destOrd="0" presId="urn:microsoft.com/office/officeart/2005/8/layout/cycle4#1"/>
    <dgm:cxn modelId="{8A393053-F97F-4C10-8A57-CE1262C5FE31}" srcId="{4512A6BF-66A2-4572-8430-AC932A13E4DD}" destId="{A687366E-0145-4C52-8266-E040E1758C0E}" srcOrd="0" destOrd="0" parTransId="{8EA973EA-FC92-42AF-987D-38D33B5AC663}" sibTransId="{B05547AB-3420-4A22-9433-922EA959767D}"/>
    <dgm:cxn modelId="{9465D677-495F-42E7-8A5D-9A22E478F583}" srcId="{C80D9E92-8F5C-46A3-84C5-9554C39F1559}" destId="{7E400F7F-1720-4268-B7F3-F50140B7D4DE}" srcOrd="0" destOrd="0" parTransId="{75F4858E-6B87-4077-948A-23A69F88F9AA}" sibTransId="{CDDCEC10-6993-42EC-940E-4C6181010410}"/>
    <dgm:cxn modelId="{F2947EE9-243D-4C46-B41F-175BF589772A}" type="presOf" srcId="{A687366E-0145-4C52-8266-E040E1758C0E}" destId="{8AB10287-E0E4-4DE5-92F3-0DBE5DB4D6C3}" srcOrd="0" destOrd="0" presId="urn:microsoft.com/office/officeart/2005/8/layout/cycle4#1"/>
    <dgm:cxn modelId="{D7B5D9CA-235D-4598-93C5-564F20C920D7}" type="presOf" srcId="{A5545C53-C357-4FF5-A771-0F3981B2B415}" destId="{E50B1F9B-8C19-4997-81C6-5BC2310CB3BA}" srcOrd="0" destOrd="0" presId="urn:microsoft.com/office/officeart/2005/8/layout/cycle4#1"/>
    <dgm:cxn modelId="{1C89FC5D-020A-4DF0-AE44-2470260160FB}" srcId="{C80D9E92-8F5C-46A3-84C5-9554C39F1559}" destId="{8AEC192B-6C90-4BA2-8E92-2B345E016AF7}" srcOrd="2" destOrd="0" parTransId="{BD2F3388-DB06-4282-9434-BF1CCCC47DE3}" sibTransId="{754A7F53-69B3-43E6-907B-FDAEAD066F74}"/>
    <dgm:cxn modelId="{D8E59367-EFFC-4B5F-8800-7A8F5521449C}" type="presOf" srcId="{C1E5A636-8284-4960-99A3-9166D24E8D79}" destId="{47A52DA9-AF31-409E-A06E-403B2402960B}" srcOrd="1" destOrd="0" presId="urn:microsoft.com/office/officeart/2005/8/layout/cycle4#1"/>
    <dgm:cxn modelId="{362DE616-0B01-49E0-8069-01795C754788}" type="presOf" srcId="{39C9D36B-4868-4459-B124-C1C8F866558C}" destId="{1B90EE0E-2C3C-4171-A963-A8F8A4DD3A30}" srcOrd="0" destOrd="0" presId="urn:microsoft.com/office/officeart/2005/8/layout/cycle4#1"/>
    <dgm:cxn modelId="{B6E8494A-B8DD-4AF2-8327-536F5A158A6D}" type="presOf" srcId="{7E400F7F-1720-4268-B7F3-F50140B7D4DE}" destId="{1692632E-1C26-4510-8451-463B690E5CEF}" srcOrd="0" destOrd="0" presId="urn:microsoft.com/office/officeart/2005/8/layout/cycle4#1"/>
    <dgm:cxn modelId="{5C3A6CC6-DB1A-472C-84FF-AC26B1D552E8}" srcId="{C80D9E92-8F5C-46A3-84C5-9554C39F1559}" destId="{4512A6BF-66A2-4572-8430-AC932A13E4DD}" srcOrd="3" destOrd="0" parTransId="{C573100C-9198-4D05-BAB5-AA1C6D118C88}" sibTransId="{E238DC35-3067-4375-8F45-F04424A42AE4}"/>
    <dgm:cxn modelId="{D0C332F1-1521-4B40-A59E-ADFE3C18EC15}" type="presOf" srcId="{A687366E-0145-4C52-8266-E040E1758C0E}" destId="{C1406762-7422-47DA-B0C7-82803554C497}" srcOrd="1" destOrd="0" presId="urn:microsoft.com/office/officeart/2005/8/layout/cycle4#1"/>
    <dgm:cxn modelId="{7025B6B6-E473-4540-BCC2-D44486510C4C}" srcId="{C80D9E92-8F5C-46A3-84C5-9554C39F1559}" destId="{39C9D36B-4868-4459-B124-C1C8F866558C}" srcOrd="1" destOrd="0" parTransId="{36DAF629-19AD-42D0-8258-FBDAA2F9D185}" sibTransId="{BE69E5FE-B79F-46EF-A811-D60651076230}"/>
    <dgm:cxn modelId="{71036A9F-98CB-4DEB-90C5-2DE7500731AB}" type="presOf" srcId="{DA220986-1F6B-4DA1-8754-787E94AF0ADF}" destId="{A4EF9D1F-CE16-4B54-8E43-A4B0028866B2}" srcOrd="1" destOrd="0" presId="urn:microsoft.com/office/officeart/2005/8/layout/cycle4#1"/>
    <dgm:cxn modelId="{F55CD6A0-7C61-49AE-BA4C-48F968160CC6}" srcId="{7E400F7F-1720-4268-B7F3-F50140B7D4DE}" destId="{C1E5A636-8284-4960-99A3-9166D24E8D79}" srcOrd="0" destOrd="0" parTransId="{FB4CBF01-6526-4147-92AA-1458A02C5519}" sibTransId="{4869685F-14E3-4CC1-AAAE-F5BE6E943A17}"/>
    <dgm:cxn modelId="{4BEA9263-87C7-40B5-AAB0-0CDC037F4A80}" type="presOf" srcId="{C1E5A636-8284-4960-99A3-9166D24E8D79}" destId="{F0D0D352-6F49-4291-9A0B-75AB680DD322}" srcOrd="0" destOrd="0" presId="urn:microsoft.com/office/officeart/2005/8/layout/cycle4#1"/>
    <dgm:cxn modelId="{B9E96392-6CF2-4483-8445-4B79BC804E78}" type="presOf" srcId="{8AEC192B-6C90-4BA2-8E92-2B345E016AF7}" destId="{D5D7E9B2-9F50-4C28-B435-A4F7869989DF}" srcOrd="0" destOrd="0" presId="urn:microsoft.com/office/officeart/2005/8/layout/cycle4#1"/>
    <dgm:cxn modelId="{272EB9E4-7BEF-425A-A26F-DCD45F5E3F05}" type="presParOf" srcId="{181EFF3C-B32F-495F-B9D3-3E030E2C745C}" destId="{B89C8225-C21B-4C27-8E94-6C727CED488D}" srcOrd="0" destOrd="0" presId="urn:microsoft.com/office/officeart/2005/8/layout/cycle4#1"/>
    <dgm:cxn modelId="{C823774E-D6A5-491B-99E0-00F52A8AE567}" type="presParOf" srcId="{B89C8225-C21B-4C27-8E94-6C727CED488D}" destId="{91A6CCF4-F6A6-4B48-8929-087FED5CE367}" srcOrd="0" destOrd="0" presId="urn:microsoft.com/office/officeart/2005/8/layout/cycle4#1"/>
    <dgm:cxn modelId="{95664F87-A064-4E70-BB35-5E3405CCB97A}" type="presParOf" srcId="{91A6CCF4-F6A6-4B48-8929-087FED5CE367}" destId="{F0D0D352-6F49-4291-9A0B-75AB680DD322}" srcOrd="0" destOrd="0" presId="urn:microsoft.com/office/officeart/2005/8/layout/cycle4#1"/>
    <dgm:cxn modelId="{300043D5-D0E0-4F08-B81D-A032F9A48DA0}" type="presParOf" srcId="{91A6CCF4-F6A6-4B48-8929-087FED5CE367}" destId="{47A52DA9-AF31-409E-A06E-403B2402960B}" srcOrd="1" destOrd="0" presId="urn:microsoft.com/office/officeart/2005/8/layout/cycle4#1"/>
    <dgm:cxn modelId="{6ABD0142-B77D-4720-A6A2-66A350E63D97}" type="presParOf" srcId="{B89C8225-C21B-4C27-8E94-6C727CED488D}" destId="{0B9EBCB3-BB64-4248-90CA-486F1F85F0BC}" srcOrd="1" destOrd="0" presId="urn:microsoft.com/office/officeart/2005/8/layout/cycle4#1"/>
    <dgm:cxn modelId="{DB79E9F1-C289-419F-AF48-A3EC3440481A}" type="presParOf" srcId="{0B9EBCB3-BB64-4248-90CA-486F1F85F0BC}" destId="{CE3EC236-68B6-4C2D-88F0-390C65068181}" srcOrd="0" destOrd="0" presId="urn:microsoft.com/office/officeart/2005/8/layout/cycle4#1"/>
    <dgm:cxn modelId="{412B9024-215C-4489-B07B-E4A0A6522CFA}" type="presParOf" srcId="{0B9EBCB3-BB64-4248-90CA-486F1F85F0BC}" destId="{A4EF9D1F-CE16-4B54-8E43-A4B0028866B2}" srcOrd="1" destOrd="0" presId="urn:microsoft.com/office/officeart/2005/8/layout/cycle4#1"/>
    <dgm:cxn modelId="{373685C9-9B49-497C-8CAB-39AF473A6A57}" type="presParOf" srcId="{B89C8225-C21B-4C27-8E94-6C727CED488D}" destId="{717C52C0-C10C-4B3E-9C61-F6FED7FE5148}" srcOrd="2" destOrd="0" presId="urn:microsoft.com/office/officeart/2005/8/layout/cycle4#1"/>
    <dgm:cxn modelId="{F3B77E0E-61D3-42CB-97A6-62106C758D05}" type="presParOf" srcId="{717C52C0-C10C-4B3E-9C61-F6FED7FE5148}" destId="{E50B1F9B-8C19-4997-81C6-5BC2310CB3BA}" srcOrd="0" destOrd="0" presId="urn:microsoft.com/office/officeart/2005/8/layout/cycle4#1"/>
    <dgm:cxn modelId="{1AA5AF2F-4BDE-4A3B-88EA-F7A7FFDE83E8}" type="presParOf" srcId="{717C52C0-C10C-4B3E-9C61-F6FED7FE5148}" destId="{A812E794-4674-449C-B770-05F8467C6626}" srcOrd="1" destOrd="0" presId="urn:microsoft.com/office/officeart/2005/8/layout/cycle4#1"/>
    <dgm:cxn modelId="{BAC91E87-2906-478B-B8A3-A63EBC0D98F1}" type="presParOf" srcId="{B89C8225-C21B-4C27-8E94-6C727CED488D}" destId="{6E645055-9E65-4CF4-8526-D69FEB1C3387}" srcOrd="3" destOrd="0" presId="urn:microsoft.com/office/officeart/2005/8/layout/cycle4#1"/>
    <dgm:cxn modelId="{58F9DBA7-FB68-445F-AF06-D3E4B32CD43D}" type="presParOf" srcId="{6E645055-9E65-4CF4-8526-D69FEB1C3387}" destId="{8AB10287-E0E4-4DE5-92F3-0DBE5DB4D6C3}" srcOrd="0" destOrd="0" presId="urn:microsoft.com/office/officeart/2005/8/layout/cycle4#1"/>
    <dgm:cxn modelId="{4927FABB-8FC5-4BAA-9F4C-8736B284249E}" type="presParOf" srcId="{6E645055-9E65-4CF4-8526-D69FEB1C3387}" destId="{C1406762-7422-47DA-B0C7-82803554C497}" srcOrd="1" destOrd="0" presId="urn:microsoft.com/office/officeart/2005/8/layout/cycle4#1"/>
    <dgm:cxn modelId="{2F8FAB9F-5764-4B9E-9D7B-32F4001116A4}" type="presParOf" srcId="{B89C8225-C21B-4C27-8E94-6C727CED488D}" destId="{794BB191-0E69-45FB-BB5B-6DCA33AA1166}" srcOrd="4" destOrd="0" presId="urn:microsoft.com/office/officeart/2005/8/layout/cycle4#1"/>
    <dgm:cxn modelId="{44B1F9B2-E38E-4B00-9E19-FC5CC1F6D3FC}" type="presParOf" srcId="{181EFF3C-B32F-495F-B9D3-3E030E2C745C}" destId="{7145C351-6326-41CC-8835-B65D296C4878}" srcOrd="1" destOrd="0" presId="urn:microsoft.com/office/officeart/2005/8/layout/cycle4#1"/>
    <dgm:cxn modelId="{7C1069D3-07F0-4EF6-B05A-877FAEECD48D}" type="presParOf" srcId="{7145C351-6326-41CC-8835-B65D296C4878}" destId="{1692632E-1C26-4510-8451-463B690E5CEF}" srcOrd="0" destOrd="0" presId="urn:microsoft.com/office/officeart/2005/8/layout/cycle4#1"/>
    <dgm:cxn modelId="{45D58186-5C11-4EC2-B1E0-839898BDB1B1}" type="presParOf" srcId="{7145C351-6326-41CC-8835-B65D296C4878}" destId="{1B90EE0E-2C3C-4171-A963-A8F8A4DD3A30}" srcOrd="1" destOrd="0" presId="urn:microsoft.com/office/officeart/2005/8/layout/cycle4#1"/>
    <dgm:cxn modelId="{1A6B18C9-3553-4ED5-94DC-8CA548EF448D}" type="presParOf" srcId="{7145C351-6326-41CC-8835-B65D296C4878}" destId="{D5D7E9B2-9F50-4C28-B435-A4F7869989DF}" srcOrd="2" destOrd="0" presId="urn:microsoft.com/office/officeart/2005/8/layout/cycle4#1"/>
    <dgm:cxn modelId="{AE45A0CD-C50E-4E38-99BA-26B0303DBCBF}" type="presParOf" srcId="{7145C351-6326-41CC-8835-B65D296C4878}" destId="{557533F6-D4B4-4C4B-96C2-582A9C6AC495}" srcOrd="3" destOrd="0" presId="urn:microsoft.com/office/officeart/2005/8/layout/cycle4#1"/>
    <dgm:cxn modelId="{3FD2B3E2-DE4B-44C8-8116-FB99B764ABF2}" type="presParOf" srcId="{7145C351-6326-41CC-8835-B65D296C4878}" destId="{A9680D49-B3FC-4E33-BB8D-BC6D3E8534DA}" srcOrd="4" destOrd="0" presId="urn:microsoft.com/office/officeart/2005/8/layout/cycle4#1"/>
    <dgm:cxn modelId="{137C0DDE-7852-404D-86CD-7A3693BFC459}" type="presParOf" srcId="{181EFF3C-B32F-495F-B9D3-3E030E2C745C}" destId="{8F22BC94-C42D-4517-86F5-16FABC876C63}" srcOrd="2" destOrd="0" presId="urn:microsoft.com/office/officeart/2005/8/layout/cycle4#1"/>
    <dgm:cxn modelId="{33587891-F148-40A9-8C81-A181E2D746E6}" type="presParOf" srcId="{181EFF3C-B32F-495F-B9D3-3E030E2C745C}" destId="{21BB43B3-EA41-4F64-8644-C3F8C039192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20AB2-621F-423E-AD52-61385A219D9C}">
      <dsp:nvSpPr>
        <dsp:cNvPr id="0" name=""/>
        <dsp:cNvSpPr/>
      </dsp:nvSpPr>
      <dsp:spPr>
        <a:xfrm>
          <a:off x="0" y="2285099"/>
          <a:ext cx="10058399" cy="149927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This entitlement to a learning experience that respects diversity, enables participation and  removes barriers is reflected in </a:t>
          </a:r>
          <a:r>
            <a:rPr lang="en-US" sz="2600" i="0" u="none" kern="1200" dirty="0">
              <a:solidFill>
                <a:srgbClr val="FF0000"/>
              </a:solidFill>
            </a:rPr>
            <a:t>Inclusive learning and teaching</a:t>
          </a:r>
        </a:p>
      </dsp:txBody>
      <dsp:txXfrm>
        <a:off x="0" y="2285099"/>
        <a:ext cx="10058399" cy="1499272"/>
      </dsp:txXfrm>
    </dsp:sp>
    <dsp:sp modelId="{8DA4AA00-A95E-4493-A991-8745C947D183}">
      <dsp:nvSpPr>
        <dsp:cNvPr id="0" name=""/>
        <dsp:cNvSpPr/>
      </dsp:nvSpPr>
      <dsp:spPr>
        <a:xfrm rot="10800000">
          <a:off x="0" y="0"/>
          <a:ext cx="10058399" cy="2305881"/>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i="0" u="none" kern="1200" dirty="0"/>
            <a:t>Design and delivery of teaching, learning and assessment methods should therefore </a:t>
          </a:r>
          <a:r>
            <a:rPr lang="en-US" sz="2800" i="0" u="none" kern="1200" dirty="0" err="1"/>
            <a:t>recognise</a:t>
          </a:r>
          <a:r>
            <a:rPr lang="en-US" sz="2800" i="0" u="none" kern="1200" dirty="0"/>
            <a:t> </a:t>
          </a:r>
          <a:r>
            <a:rPr lang="en-US" sz="2800" i="0" u="none" kern="1200" dirty="0">
              <a:solidFill>
                <a:srgbClr val="FF0000"/>
              </a:solidFill>
            </a:rPr>
            <a:t>student diversity. </a:t>
          </a:r>
          <a:endParaRPr lang="en-US" sz="2800" kern="1200" dirty="0">
            <a:solidFill>
              <a:srgbClr val="FF0000"/>
            </a:solidFill>
          </a:endParaRPr>
        </a:p>
      </dsp:txBody>
      <dsp:txXfrm rot="10800000">
        <a:off x="0" y="0"/>
        <a:ext cx="10058399" cy="1498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1F9B-8C19-4997-81C6-5BC2310CB3BA}">
      <dsp:nvSpPr>
        <dsp:cNvPr id="0" name=""/>
        <dsp:cNvSpPr/>
      </dsp:nvSpPr>
      <dsp:spPr>
        <a:xfrm>
          <a:off x="4427906" y="3547827"/>
          <a:ext cx="2621780" cy="16983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GB" sz="1500" kern="1200" dirty="0"/>
            <a:t>     Ethnicity, race, social background religion, belief, country of origin</a:t>
          </a:r>
        </a:p>
      </dsp:txBody>
      <dsp:txXfrm>
        <a:off x="5251747" y="4009714"/>
        <a:ext cx="1760632" cy="1199125"/>
      </dsp:txXfrm>
    </dsp:sp>
    <dsp:sp modelId="{8AB10287-E0E4-4DE5-92F3-0DBE5DB4D6C3}">
      <dsp:nvSpPr>
        <dsp:cNvPr id="0" name=""/>
        <dsp:cNvSpPr/>
      </dsp:nvSpPr>
      <dsp:spPr>
        <a:xfrm>
          <a:off x="150264" y="3298115"/>
          <a:ext cx="2621780" cy="219774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Age, disability, marital status, financial background, geographical location </a:t>
          </a:r>
        </a:p>
      </dsp:txBody>
      <dsp:txXfrm>
        <a:off x="198541" y="3895828"/>
        <a:ext cx="1738692" cy="1551754"/>
      </dsp:txXfrm>
    </dsp:sp>
    <dsp:sp modelId="{CE3EC236-68B6-4C2D-88F0-390C65068181}">
      <dsp:nvSpPr>
        <dsp:cNvPr id="0" name=""/>
        <dsp:cNvSpPr/>
      </dsp:nvSpPr>
      <dsp:spPr>
        <a:xfrm>
          <a:off x="4222122" y="-61101"/>
          <a:ext cx="3033347" cy="16983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Identity, self-esteem, confidence, motivation, aspirations, learning styles,   </a:t>
          </a:r>
        </a:p>
      </dsp:txBody>
      <dsp:txXfrm>
        <a:off x="5169434" y="-23794"/>
        <a:ext cx="2048729" cy="1199125"/>
      </dsp:txXfrm>
    </dsp:sp>
    <dsp:sp modelId="{F0D0D352-6F49-4291-9A0B-75AB680DD322}">
      <dsp:nvSpPr>
        <dsp:cNvPr id="0" name=""/>
        <dsp:cNvSpPr/>
      </dsp:nvSpPr>
      <dsp:spPr>
        <a:xfrm>
          <a:off x="150264" y="-61101"/>
          <a:ext cx="2621780" cy="16983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Level/type of entry qualifications, Prior knowledge, skills, ability, learning approaches</a:t>
          </a:r>
        </a:p>
      </dsp:txBody>
      <dsp:txXfrm>
        <a:off x="187571" y="-23794"/>
        <a:ext cx="1760632" cy="1199125"/>
      </dsp:txXfrm>
    </dsp:sp>
    <dsp:sp modelId="{1692632E-1C26-4510-8451-463B690E5CEF}">
      <dsp:nvSpPr>
        <dsp:cNvPr id="0" name=""/>
        <dsp:cNvSpPr/>
      </dsp:nvSpPr>
      <dsp:spPr>
        <a:xfrm>
          <a:off x="1351756" y="366268"/>
          <a:ext cx="2298038" cy="2298038"/>
        </a:xfrm>
        <a:prstGeom prst="pieWedg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1. Educational </a:t>
          </a:r>
        </a:p>
      </dsp:txBody>
      <dsp:txXfrm>
        <a:off x="2024836" y="1039348"/>
        <a:ext cx="1624958" cy="1624958"/>
      </dsp:txXfrm>
    </dsp:sp>
    <dsp:sp modelId="{1B90EE0E-2C3C-4171-A963-A8F8A4DD3A30}">
      <dsp:nvSpPr>
        <dsp:cNvPr id="0" name=""/>
        <dsp:cNvSpPr/>
      </dsp:nvSpPr>
      <dsp:spPr>
        <a:xfrm rot="5400000">
          <a:off x="3755939" y="366268"/>
          <a:ext cx="2298038" cy="2298038"/>
        </a:xfrm>
        <a:prstGeom prst="pieWedge">
          <a:avLst/>
        </a:prstGeom>
        <a:solidFill>
          <a:schemeClr val="accent4">
            <a:hueOff val="3465231"/>
            <a:satOff val="-15989"/>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2. Dispositional</a:t>
          </a:r>
        </a:p>
      </dsp:txBody>
      <dsp:txXfrm rot="-5400000">
        <a:off x="3755939" y="1039348"/>
        <a:ext cx="1624958" cy="1624958"/>
      </dsp:txXfrm>
    </dsp:sp>
    <dsp:sp modelId="{D5D7E9B2-9F50-4C28-B435-A4F7869989DF}">
      <dsp:nvSpPr>
        <dsp:cNvPr id="0" name=""/>
        <dsp:cNvSpPr/>
      </dsp:nvSpPr>
      <dsp:spPr>
        <a:xfrm rot="10800000">
          <a:off x="3755939" y="2770451"/>
          <a:ext cx="2298038" cy="2298038"/>
        </a:xfrm>
        <a:prstGeom prst="pieWedge">
          <a:avLst/>
        </a:prstGeom>
        <a:solidFill>
          <a:schemeClr val="accent4">
            <a:hueOff val="6930461"/>
            <a:satOff val="-31979"/>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4. Cultural</a:t>
          </a:r>
        </a:p>
      </dsp:txBody>
      <dsp:txXfrm rot="10800000">
        <a:off x="3755939" y="2770451"/>
        <a:ext cx="1624958" cy="1624958"/>
      </dsp:txXfrm>
    </dsp:sp>
    <dsp:sp modelId="{557533F6-D4B4-4C4B-96C2-582A9C6AC495}">
      <dsp:nvSpPr>
        <dsp:cNvPr id="0" name=""/>
        <dsp:cNvSpPr/>
      </dsp:nvSpPr>
      <dsp:spPr>
        <a:xfrm rot="16200000">
          <a:off x="1351756" y="2770451"/>
          <a:ext cx="2298038" cy="2298038"/>
        </a:xfrm>
        <a:prstGeom prst="pieWedge">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a:t>3. Circumstantial</a:t>
          </a:r>
        </a:p>
      </dsp:txBody>
      <dsp:txXfrm rot="5400000">
        <a:off x="2024836" y="2770451"/>
        <a:ext cx="1624958" cy="1624958"/>
      </dsp:txXfrm>
    </dsp:sp>
    <dsp:sp modelId="{8F22BC94-C42D-4517-86F5-16FABC876C63}">
      <dsp:nvSpPr>
        <dsp:cNvPr id="0" name=""/>
        <dsp:cNvSpPr/>
      </dsp:nvSpPr>
      <dsp:spPr>
        <a:xfrm>
          <a:off x="3306150" y="2239726"/>
          <a:ext cx="793433" cy="689942"/>
        </a:xfrm>
        <a:prstGeom prst="circularArrow">
          <a:avLst/>
        </a:prstGeom>
        <a:solidFill>
          <a:schemeClr val="accent4">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21BB43B3-EA41-4F64-8644-C3F8C0391928}">
      <dsp:nvSpPr>
        <dsp:cNvPr id="0" name=""/>
        <dsp:cNvSpPr/>
      </dsp:nvSpPr>
      <dsp:spPr>
        <a:xfrm rot="10800000">
          <a:off x="3306150" y="2505089"/>
          <a:ext cx="793433" cy="689942"/>
        </a:xfrm>
        <a:prstGeom prst="circularArrow">
          <a:avLst/>
        </a:prstGeom>
        <a:solidFill>
          <a:schemeClr val="accent4">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240" cy="501561"/>
          </a:xfrm>
          <a:prstGeom prst="rect">
            <a:avLst/>
          </a:prstGeom>
        </p:spPr>
        <p:txBody>
          <a:bodyPr vert="horz" lIns="92042" tIns="46021" rIns="92042" bIns="46021" rtlCol="0"/>
          <a:lstStyle>
            <a:lvl1pPr algn="l">
              <a:defRPr sz="1200"/>
            </a:lvl1pPr>
          </a:lstStyle>
          <a:p>
            <a:endParaRPr lang="en-GB"/>
          </a:p>
        </p:txBody>
      </p:sp>
      <p:sp>
        <p:nvSpPr>
          <p:cNvPr id="3" name="Date Placeholder 2"/>
          <p:cNvSpPr>
            <a:spLocks noGrp="1"/>
          </p:cNvSpPr>
          <p:nvPr>
            <p:ph type="dt" sz="quarter" idx="1"/>
          </p:nvPr>
        </p:nvSpPr>
        <p:spPr>
          <a:xfrm>
            <a:off x="3889110" y="0"/>
            <a:ext cx="2975240" cy="501561"/>
          </a:xfrm>
          <a:prstGeom prst="rect">
            <a:avLst/>
          </a:prstGeom>
        </p:spPr>
        <p:txBody>
          <a:bodyPr vert="horz" lIns="92042" tIns="46021" rIns="92042" bIns="46021" rtlCol="0"/>
          <a:lstStyle>
            <a:lvl1pPr algn="r">
              <a:defRPr sz="1200"/>
            </a:lvl1pPr>
          </a:lstStyle>
          <a:p>
            <a:fld id="{40F5D867-525F-4BDD-91FC-E3371EFCE8E3}" type="datetimeFigureOut">
              <a:rPr lang="en-GB" smtClean="0"/>
              <a:pPr/>
              <a:t>02/07/2018</a:t>
            </a:fld>
            <a:endParaRPr lang="en-GB"/>
          </a:p>
        </p:txBody>
      </p:sp>
      <p:sp>
        <p:nvSpPr>
          <p:cNvPr id="4" name="Footer Placeholder 3"/>
          <p:cNvSpPr>
            <a:spLocks noGrp="1"/>
          </p:cNvSpPr>
          <p:nvPr>
            <p:ph type="ftr" sz="quarter" idx="2"/>
          </p:nvPr>
        </p:nvSpPr>
        <p:spPr>
          <a:xfrm>
            <a:off x="1" y="9494929"/>
            <a:ext cx="2975240" cy="501560"/>
          </a:xfrm>
          <a:prstGeom prst="rect">
            <a:avLst/>
          </a:prstGeom>
        </p:spPr>
        <p:txBody>
          <a:bodyPr vert="horz" lIns="92042" tIns="46021" rIns="92042" bIns="46021" rtlCol="0" anchor="b"/>
          <a:lstStyle>
            <a:lvl1pPr algn="l">
              <a:defRPr sz="1200"/>
            </a:lvl1pPr>
          </a:lstStyle>
          <a:p>
            <a:endParaRPr lang="en-GB"/>
          </a:p>
        </p:txBody>
      </p:sp>
      <p:sp>
        <p:nvSpPr>
          <p:cNvPr id="5" name="Slide Number Placeholder 4"/>
          <p:cNvSpPr>
            <a:spLocks noGrp="1"/>
          </p:cNvSpPr>
          <p:nvPr>
            <p:ph type="sldNum" sz="quarter" idx="3"/>
          </p:nvPr>
        </p:nvSpPr>
        <p:spPr>
          <a:xfrm>
            <a:off x="3889110" y="9494929"/>
            <a:ext cx="2975240" cy="501560"/>
          </a:xfrm>
          <a:prstGeom prst="rect">
            <a:avLst/>
          </a:prstGeom>
        </p:spPr>
        <p:txBody>
          <a:bodyPr vert="horz" lIns="92042" tIns="46021" rIns="92042" bIns="46021" rtlCol="0" anchor="b"/>
          <a:lstStyle>
            <a:lvl1pPr algn="r">
              <a:defRPr sz="1200"/>
            </a:lvl1pPr>
          </a:lstStyle>
          <a:p>
            <a:fld id="{F8994498-C0F2-4073-BC7B-2D86A3EB881D}" type="slidenum">
              <a:rPr lang="en-GB" smtClean="0"/>
              <a:pPr/>
              <a:t>‹#›</a:t>
            </a:fld>
            <a:endParaRPr lang="en-GB"/>
          </a:p>
        </p:txBody>
      </p:sp>
    </p:spTree>
    <p:extLst>
      <p:ext uri="{BB962C8B-B14F-4D97-AF65-F5344CB8AC3E}">
        <p14:creationId xmlns:p14="http://schemas.microsoft.com/office/powerpoint/2010/main" val="335276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240" cy="501561"/>
          </a:xfrm>
          <a:prstGeom prst="rect">
            <a:avLst/>
          </a:prstGeom>
        </p:spPr>
        <p:txBody>
          <a:bodyPr vert="horz" lIns="92042" tIns="46021" rIns="92042" bIns="46021" rtlCol="0"/>
          <a:lstStyle>
            <a:lvl1pPr algn="l">
              <a:defRPr sz="1200"/>
            </a:lvl1pPr>
          </a:lstStyle>
          <a:p>
            <a:endParaRPr lang="en-GB"/>
          </a:p>
        </p:txBody>
      </p:sp>
      <p:sp>
        <p:nvSpPr>
          <p:cNvPr id="3" name="Date Placeholder 2"/>
          <p:cNvSpPr>
            <a:spLocks noGrp="1"/>
          </p:cNvSpPr>
          <p:nvPr>
            <p:ph type="dt" idx="1"/>
          </p:nvPr>
        </p:nvSpPr>
        <p:spPr>
          <a:xfrm>
            <a:off x="3889110" y="0"/>
            <a:ext cx="2975240" cy="501561"/>
          </a:xfrm>
          <a:prstGeom prst="rect">
            <a:avLst/>
          </a:prstGeom>
        </p:spPr>
        <p:txBody>
          <a:bodyPr vert="horz" lIns="92042" tIns="46021" rIns="92042" bIns="46021" rtlCol="0"/>
          <a:lstStyle>
            <a:lvl1pPr algn="r">
              <a:defRPr sz="1200"/>
            </a:lvl1pPr>
          </a:lstStyle>
          <a:p>
            <a:fld id="{4E97A9CB-72AE-4FB4-B3F5-35FA6A4C3520}" type="datetimeFigureOut">
              <a:rPr lang="en-GB" smtClean="0"/>
              <a:pPr/>
              <a:t>02/07/2018</a:t>
            </a:fld>
            <a:endParaRPr lang="en-GB"/>
          </a:p>
        </p:txBody>
      </p:sp>
      <p:sp>
        <p:nvSpPr>
          <p:cNvPr id="4" name="Slide Image Placeholder 3"/>
          <p:cNvSpPr>
            <a:spLocks noGrp="1" noRot="1" noChangeAspect="1"/>
          </p:cNvSpPr>
          <p:nvPr>
            <p:ph type="sldImg" idx="2"/>
          </p:nvPr>
        </p:nvSpPr>
        <p:spPr>
          <a:xfrm>
            <a:off x="434975" y="1249363"/>
            <a:ext cx="5995988" cy="3373437"/>
          </a:xfrm>
          <a:prstGeom prst="rect">
            <a:avLst/>
          </a:prstGeom>
          <a:noFill/>
          <a:ln w="12700">
            <a:solidFill>
              <a:prstClr val="black"/>
            </a:solidFill>
          </a:ln>
        </p:spPr>
        <p:txBody>
          <a:bodyPr vert="horz" lIns="92042" tIns="46021" rIns="92042" bIns="46021" rtlCol="0" anchor="ctr"/>
          <a:lstStyle/>
          <a:p>
            <a:endParaRPr lang="en-GB"/>
          </a:p>
        </p:txBody>
      </p:sp>
      <p:sp>
        <p:nvSpPr>
          <p:cNvPr id="5" name="Notes Placeholder 4"/>
          <p:cNvSpPr>
            <a:spLocks noGrp="1"/>
          </p:cNvSpPr>
          <p:nvPr>
            <p:ph type="body" sz="quarter" idx="3"/>
          </p:nvPr>
        </p:nvSpPr>
        <p:spPr>
          <a:xfrm>
            <a:off x="686594" y="4810811"/>
            <a:ext cx="5492750" cy="3936117"/>
          </a:xfrm>
          <a:prstGeom prst="rect">
            <a:avLst/>
          </a:prstGeom>
        </p:spPr>
        <p:txBody>
          <a:bodyPr vert="horz" lIns="92042" tIns="46021" rIns="92042" bIns="460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94929"/>
            <a:ext cx="2975240" cy="501560"/>
          </a:xfrm>
          <a:prstGeom prst="rect">
            <a:avLst/>
          </a:prstGeom>
        </p:spPr>
        <p:txBody>
          <a:bodyPr vert="horz" lIns="92042" tIns="46021" rIns="92042" bIns="46021" rtlCol="0" anchor="b"/>
          <a:lstStyle>
            <a:lvl1pPr algn="l">
              <a:defRPr sz="1200"/>
            </a:lvl1pPr>
          </a:lstStyle>
          <a:p>
            <a:endParaRPr lang="en-GB"/>
          </a:p>
        </p:txBody>
      </p:sp>
      <p:sp>
        <p:nvSpPr>
          <p:cNvPr id="7" name="Slide Number Placeholder 6"/>
          <p:cNvSpPr>
            <a:spLocks noGrp="1"/>
          </p:cNvSpPr>
          <p:nvPr>
            <p:ph type="sldNum" sz="quarter" idx="5"/>
          </p:nvPr>
        </p:nvSpPr>
        <p:spPr>
          <a:xfrm>
            <a:off x="3889110" y="9494929"/>
            <a:ext cx="2975240" cy="501560"/>
          </a:xfrm>
          <a:prstGeom prst="rect">
            <a:avLst/>
          </a:prstGeom>
        </p:spPr>
        <p:txBody>
          <a:bodyPr vert="horz" lIns="92042" tIns="46021" rIns="92042" bIns="46021" rtlCol="0" anchor="b"/>
          <a:lstStyle>
            <a:lvl1pPr algn="r">
              <a:defRPr sz="1200"/>
            </a:lvl1pPr>
          </a:lstStyle>
          <a:p>
            <a:fld id="{6A3C4D8E-21EA-473F-B0EF-EB0088D72167}" type="slidenum">
              <a:rPr lang="en-GB" smtClean="0"/>
              <a:pPr/>
              <a:t>‹#›</a:t>
            </a:fld>
            <a:endParaRPr lang="en-GB"/>
          </a:p>
        </p:txBody>
      </p:sp>
    </p:spTree>
    <p:extLst>
      <p:ext uri="{BB962C8B-B14F-4D97-AF65-F5344CB8AC3E}">
        <p14:creationId xmlns:p14="http://schemas.microsoft.com/office/powerpoint/2010/main" val="131382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3C4D8E-21EA-473F-B0EF-EB0088D72167}" type="slidenum">
              <a:rPr lang="en-GB" smtClean="0"/>
              <a:pPr/>
              <a:t>7</a:t>
            </a:fld>
            <a:endParaRPr lang="en-GB"/>
          </a:p>
        </p:txBody>
      </p:sp>
    </p:spTree>
    <p:extLst>
      <p:ext uri="{BB962C8B-B14F-4D97-AF65-F5344CB8AC3E}">
        <p14:creationId xmlns:p14="http://schemas.microsoft.com/office/powerpoint/2010/main" val="109806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Active learning techniques range from quick-and-simple interventions to semester-long redesigns of course structure and delivery. These teaching strategies can include group work, cooperative learning. and peer instruction. This way, the learning process becomes more engaging, enhancing teaching and learning </a:t>
            </a:r>
          </a:p>
          <a:p>
            <a:r>
              <a:rPr lang="en-GB" dirty="0"/>
              <a:t>In think-pair-share, you briefly pause your lecture and ask students to pair up and discuss the material that was just presented, and then tell them to prepare to ask questions or share observations with the entire class.</a:t>
            </a:r>
          </a:p>
          <a:p>
            <a:endParaRPr lang="en-GB" dirty="0"/>
          </a:p>
        </p:txBody>
      </p:sp>
      <p:sp>
        <p:nvSpPr>
          <p:cNvPr id="4" name="Slide Number Placeholder 3"/>
          <p:cNvSpPr>
            <a:spLocks noGrp="1"/>
          </p:cNvSpPr>
          <p:nvPr>
            <p:ph type="sldNum" sz="quarter" idx="10"/>
          </p:nvPr>
        </p:nvSpPr>
        <p:spPr/>
        <p:txBody>
          <a:bodyPr/>
          <a:lstStyle/>
          <a:p>
            <a:fld id="{6A3C4D8E-21EA-473F-B0EF-EB0088D72167}" type="slidenum">
              <a:rPr lang="en-GB" smtClean="0"/>
              <a:pPr/>
              <a:t>13</a:t>
            </a:fld>
            <a:endParaRPr lang="en-GB"/>
          </a:p>
        </p:txBody>
      </p:sp>
    </p:spTree>
    <p:extLst>
      <p:ext uri="{BB962C8B-B14F-4D97-AF65-F5344CB8AC3E}">
        <p14:creationId xmlns:p14="http://schemas.microsoft.com/office/powerpoint/2010/main" val="224369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C4D8E-21EA-473F-B0EF-EB0088D72167}" type="slidenum">
              <a:rPr lang="en-GB" smtClean="0"/>
              <a:pPr/>
              <a:t>14</a:t>
            </a:fld>
            <a:endParaRPr lang="en-GB"/>
          </a:p>
        </p:txBody>
      </p:sp>
    </p:spTree>
    <p:extLst>
      <p:ext uri="{BB962C8B-B14F-4D97-AF65-F5344CB8AC3E}">
        <p14:creationId xmlns:p14="http://schemas.microsoft.com/office/powerpoint/2010/main" val="65299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C4D8E-21EA-473F-B0EF-EB0088D72167}" type="slidenum">
              <a:rPr lang="en-GB" smtClean="0"/>
              <a:pPr/>
              <a:t>25</a:t>
            </a:fld>
            <a:endParaRPr lang="en-GB"/>
          </a:p>
        </p:txBody>
      </p:sp>
    </p:spTree>
    <p:extLst>
      <p:ext uri="{BB962C8B-B14F-4D97-AF65-F5344CB8AC3E}">
        <p14:creationId xmlns:p14="http://schemas.microsoft.com/office/powerpoint/2010/main" val="202053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104C8B-0111-4996-844A-B2251446A16A}" type="datetime1">
              <a:rPr lang="en-GB" smtClean="0"/>
              <a:pPr/>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141568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40FE3E-168A-4D77-BC54-50A016253402}" type="datetime1">
              <a:rPr lang="en-GB" smtClean="0"/>
              <a:pPr/>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353446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FFEA6-339C-4395-82A8-84D244AB8E74}" type="datetime1">
              <a:rPr lang="en-GB" smtClean="0"/>
              <a:pPr/>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352422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8AE7C0-CC65-4F0B-AA1D-66CE6DC59ACF}" type="datetime1">
              <a:rPr lang="en-GB" smtClean="0"/>
              <a:pPr/>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289897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4CC0C-CAC4-4F14-B163-13FD04360746}" type="datetime1">
              <a:rPr lang="en-GB" smtClean="0"/>
              <a:pPr/>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233214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A16B55-A7F3-48A1-9800-636926319951}" type="datetime1">
              <a:rPr lang="en-GB" smtClean="0"/>
              <a:pPr/>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337500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6836F-CDAD-489D-839E-AB5E52E73AC0}" type="datetime1">
              <a:rPr lang="en-GB" smtClean="0"/>
              <a:pPr/>
              <a:t>02/07/2018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248862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1A0D-8801-4105-A2E6-16E6566B3FB7}" type="datetime1">
              <a:rPr lang="en-GB" smtClean="0"/>
              <a:pPr/>
              <a:t>02/07/2018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190001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69DD7-CE7B-4E99-8F51-085DB4E3069B}" type="datetime1">
              <a:rPr lang="en-GB" smtClean="0"/>
              <a:pPr/>
              <a:t>02/07/2018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9108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67FDF8-5608-41D1-96EA-94BC22EA349F}" type="datetime1">
              <a:rPr lang="en-GB" smtClean="0"/>
              <a:pPr/>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336656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5B91AB-CDA3-49D0-A9AE-D715222680D1}" type="datetime1">
              <a:rPr lang="en-GB" smtClean="0"/>
              <a:pPr/>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0309C-7754-47C2-839B-64A22713A297}" type="slidenum">
              <a:rPr lang="en-GB" smtClean="0"/>
              <a:pPr/>
              <a:t>‹#›</a:t>
            </a:fld>
            <a:endParaRPr lang="en-GB"/>
          </a:p>
        </p:txBody>
      </p:sp>
    </p:spTree>
    <p:extLst>
      <p:ext uri="{BB962C8B-B14F-4D97-AF65-F5344CB8AC3E}">
        <p14:creationId xmlns:p14="http://schemas.microsoft.com/office/powerpoint/2010/main" val="385797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60AE1-F912-40AB-8BD8-B93F67995F7E}" type="datetime1">
              <a:rPr lang="en-GB" smtClean="0"/>
              <a:pPr/>
              <a:t>02/07/2018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0309C-7754-47C2-839B-64A22713A297}" type="slidenum">
              <a:rPr lang="en-GB" smtClean="0"/>
              <a:pPr/>
              <a:t>‹#›</a:t>
            </a:fld>
            <a:endParaRPr lang="en-GB"/>
          </a:p>
        </p:txBody>
      </p:sp>
    </p:spTree>
    <p:extLst>
      <p:ext uri="{BB962C8B-B14F-4D97-AF65-F5344CB8AC3E}">
        <p14:creationId xmlns:p14="http://schemas.microsoft.com/office/powerpoint/2010/main" val="26285159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heacademy.ac.uk/system/files/inclusive_culture_report_0.pdf" TargetMode="External"/><Relationship Id="rId3" Type="http://schemas.openxmlformats.org/officeDocument/2006/relationships/hyperlink" Target="http://www.csie.org.uk/inclusion/legislation.shtml" TargetMode="External"/><Relationship Id="rId7" Type="http://schemas.openxmlformats.org/officeDocument/2006/relationships/hyperlink" Target="https://www.heacademy.ac.uk/system/files/inclusivelearningandteaching_finalrepor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1080/01587919.2012.692066" TargetMode="External"/><Relationship Id="rId5" Type="http://schemas.openxmlformats.org/officeDocument/2006/relationships/hyperlink" Target="https://www.heacademy.ac.uk/system/files/downloads/studentaccess-retention-attainment-progression-in-he_0.pdf" TargetMode="External"/><Relationship Id="rId4" Type="http://schemas.openxmlformats.org/officeDocument/2006/relationships/hyperlink" Target="https://www.ecu.ac.uk/guidance-resources/student-recruitment-retention-attainment/student-attainment/degree-attainment-ga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eacademy.ac.uk/download/framework-student-access-retention-attainment-and-progression-higher-educatio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Inclusive teaching practices: Student Diversity</a:t>
            </a:r>
          </a:p>
        </p:txBody>
      </p:sp>
      <p:sp>
        <p:nvSpPr>
          <p:cNvPr id="3" name="Subtitle 2"/>
          <p:cNvSpPr>
            <a:spLocks noGrp="1"/>
          </p:cNvSpPr>
          <p:nvPr>
            <p:ph type="subTitle" idx="1"/>
          </p:nvPr>
        </p:nvSpPr>
        <p:spPr/>
        <p:txBody>
          <a:bodyPr>
            <a:normAutofit fontScale="25000" lnSpcReduction="20000"/>
          </a:bodyPr>
          <a:lstStyle/>
          <a:p>
            <a:endParaRPr lang="en-GB" sz="11200" dirty="0"/>
          </a:p>
          <a:p>
            <a:r>
              <a:rPr lang="en-GB" sz="12800" dirty="0"/>
              <a:t>Joseph Rizzuto and Indira Chauhan</a:t>
            </a:r>
          </a:p>
          <a:p>
            <a:r>
              <a:rPr lang="en-GB" sz="11200" dirty="0"/>
              <a:t>School of Computing and Engineering</a:t>
            </a:r>
          </a:p>
          <a:p>
            <a:endParaRPr lang="en-GB" sz="5600" dirty="0"/>
          </a:p>
          <a:p>
            <a:endParaRPr lang="en-GB" sz="4200" dirty="0"/>
          </a:p>
          <a:p>
            <a:r>
              <a:rPr lang="en-GB" sz="8000" dirty="0">
                <a:solidFill>
                  <a:srgbClr val="0070C0"/>
                </a:solidFill>
              </a:rPr>
              <a:t>Festival of Teaching and Learning, University of West London, 27 June  2018</a:t>
            </a:r>
          </a:p>
        </p:txBody>
      </p:sp>
      <p:sp>
        <p:nvSpPr>
          <p:cNvPr id="4" name="Slide Number Placeholder 3"/>
          <p:cNvSpPr>
            <a:spLocks noGrp="1"/>
          </p:cNvSpPr>
          <p:nvPr>
            <p:ph type="sldNum" sz="quarter" idx="12"/>
          </p:nvPr>
        </p:nvSpPr>
        <p:spPr/>
        <p:txBody>
          <a:bodyPr/>
          <a:lstStyle/>
          <a:p>
            <a:fld id="{E090309C-7754-47C2-839B-64A22713A297}" type="slidenum">
              <a:rPr lang="en-GB" smtClean="0"/>
              <a:pPr/>
              <a:t>1</a:t>
            </a:fld>
            <a:endParaRPr lang="en-GB"/>
          </a:p>
        </p:txBody>
      </p:sp>
      <p:pic>
        <p:nvPicPr>
          <p:cNvPr id="6" name="Picture 3"/>
          <p:cNvPicPr>
            <a:picLocks noChangeAspect="1" noChangeArrowheads="1"/>
          </p:cNvPicPr>
          <p:nvPr/>
        </p:nvPicPr>
        <p:blipFill>
          <a:blip r:embed="rId2" cstate="print"/>
          <a:srcRect/>
          <a:stretch>
            <a:fillRect/>
          </a:stretch>
        </p:blipFill>
        <p:spPr bwMode="auto">
          <a:xfrm>
            <a:off x="4747621" y="962641"/>
            <a:ext cx="3060700" cy="688975"/>
          </a:xfrm>
          <a:prstGeom prst="rect">
            <a:avLst/>
          </a:prstGeom>
          <a:noFill/>
          <a:ln w="9525">
            <a:noFill/>
            <a:miter lim="800000"/>
            <a:headEnd/>
            <a:tailEnd/>
          </a:ln>
        </p:spPr>
      </p:pic>
    </p:spTree>
    <p:extLst>
      <p:ext uri="{BB962C8B-B14F-4D97-AF65-F5344CB8AC3E}">
        <p14:creationId xmlns:p14="http://schemas.microsoft.com/office/powerpoint/2010/main" val="154641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602871"/>
          </a:xfrm>
        </p:spPr>
        <p:txBody>
          <a:bodyPr>
            <a:normAutofit/>
          </a:bodyPr>
          <a:lstStyle/>
          <a:p>
            <a:r>
              <a:rPr lang="en-GB" sz="3600" dirty="0"/>
              <a:t>Four key student </a:t>
            </a:r>
            <a:br>
              <a:rPr lang="en-GB" sz="3600" dirty="0"/>
            </a:br>
            <a:r>
              <a:rPr lang="en-GB" sz="3600" dirty="0"/>
              <a:t>diversity dimensions </a:t>
            </a:r>
            <a:r>
              <a:rPr lang="en-GB" sz="2800" dirty="0"/>
              <a:t/>
            </a:r>
            <a:br>
              <a:rPr lang="en-GB" sz="2800" dirty="0"/>
            </a:br>
            <a:endParaRPr lang="en-GB"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0070159"/>
              </p:ext>
            </p:extLst>
          </p:nvPr>
        </p:nvGraphicFramePr>
        <p:xfrm>
          <a:off x="4481465" y="751438"/>
          <a:ext cx="7405735" cy="5434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090309C-7754-47C2-839B-64A22713A297}" type="slidenum">
              <a:rPr lang="en-GB" smtClean="0"/>
              <a:pPr/>
              <a:t>10</a:t>
            </a:fld>
            <a:endParaRPr lang="en-GB"/>
          </a:p>
        </p:txBody>
      </p:sp>
      <p:sp>
        <p:nvSpPr>
          <p:cNvPr id="3" name="TextBox 2">
            <a:extLst>
              <a:ext uri="{FF2B5EF4-FFF2-40B4-BE49-F238E27FC236}">
                <a16:creationId xmlns:a16="http://schemas.microsoft.com/office/drawing/2014/main" xmlns="" id="{6AB2E40E-A45E-4784-81A5-8A6B87857654}"/>
              </a:ext>
            </a:extLst>
          </p:cNvPr>
          <p:cNvSpPr txBox="1"/>
          <p:nvPr/>
        </p:nvSpPr>
        <p:spPr>
          <a:xfrm>
            <a:off x="6672405" y="6074229"/>
            <a:ext cx="3792200" cy="523220"/>
          </a:xfrm>
          <a:prstGeom prst="rect">
            <a:avLst/>
          </a:prstGeom>
          <a:noFill/>
        </p:spPr>
        <p:txBody>
          <a:bodyPr wrap="square" rtlCol="0">
            <a:spAutoFit/>
          </a:bodyPr>
          <a:lstStyle/>
          <a:p>
            <a:r>
              <a:rPr lang="en-GB" sz="2800" i="1" dirty="0"/>
              <a:t>(Thomas and May, 2010)</a:t>
            </a:r>
          </a:p>
        </p:txBody>
      </p:sp>
    </p:spTree>
    <p:extLst>
      <p:ext uri="{BB962C8B-B14F-4D97-AF65-F5344CB8AC3E}">
        <p14:creationId xmlns:p14="http://schemas.microsoft.com/office/powerpoint/2010/main" val="305531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
            </a:r>
            <a:br>
              <a:rPr lang="en-GB" dirty="0"/>
            </a:br>
            <a:r>
              <a:rPr lang="en-GB" dirty="0"/>
              <a:t>Inclusive Curriculum</a:t>
            </a:r>
          </a:p>
        </p:txBody>
      </p:sp>
      <p:sp>
        <p:nvSpPr>
          <p:cNvPr id="6" name="Content Placeholder 5"/>
          <p:cNvSpPr>
            <a:spLocks noGrp="1"/>
          </p:cNvSpPr>
          <p:nvPr>
            <p:ph idx="1"/>
          </p:nvPr>
        </p:nvSpPr>
        <p:spPr/>
        <p:txBody>
          <a:bodyPr>
            <a:normAutofit/>
          </a:bodyPr>
          <a:lstStyle/>
          <a:p>
            <a:pPr fontAlgn="base">
              <a:buNone/>
            </a:pPr>
            <a:r>
              <a:rPr lang="en-US" dirty="0"/>
              <a:t>Universally-designed inclusive curriculum includes</a:t>
            </a:r>
          </a:p>
          <a:p>
            <a:pPr fontAlgn="base"/>
            <a:r>
              <a:rPr lang="en-US" i="1" dirty="0"/>
              <a:t>Recognition tasks </a:t>
            </a:r>
            <a:r>
              <a:rPr lang="en-US" dirty="0"/>
              <a:t>that develop learners’ abilities to gather and interpret facts</a:t>
            </a:r>
          </a:p>
          <a:p>
            <a:pPr fontAlgn="base"/>
            <a:r>
              <a:rPr lang="en-US" i="1" dirty="0"/>
              <a:t>Strategic tasks</a:t>
            </a:r>
            <a:r>
              <a:rPr lang="en-US" dirty="0"/>
              <a:t> that develop learners’ abilities around planning </a:t>
            </a:r>
            <a:r>
              <a:rPr lang="en-US" dirty="0" err="1"/>
              <a:t>organising</a:t>
            </a:r>
            <a:r>
              <a:rPr lang="en-US" dirty="0"/>
              <a:t> and expressing their ideas </a:t>
            </a:r>
          </a:p>
          <a:p>
            <a:pPr fontAlgn="base"/>
            <a:r>
              <a:rPr lang="en-US" i="1" dirty="0"/>
              <a:t>Affective tasks</a:t>
            </a:r>
            <a:r>
              <a:rPr lang="en-US" dirty="0"/>
              <a:t> that appeal to learners’ curiosity and interest </a:t>
            </a:r>
          </a:p>
          <a:p>
            <a:pPr marL="0" indent="0" algn="r" fontAlgn="base">
              <a:buNone/>
            </a:pPr>
            <a:r>
              <a:rPr lang="en-US" sz="1800" i="1" dirty="0"/>
              <a:t>(Hall, Meyer and Rose, 2012)</a:t>
            </a:r>
            <a:endParaRPr lang="en-US" sz="1800" dirty="0"/>
          </a:p>
          <a:p>
            <a:pPr marL="0" indent="0">
              <a:buNone/>
            </a:pPr>
            <a:endParaRPr lang="en-GB" dirty="0"/>
          </a:p>
        </p:txBody>
      </p:sp>
      <p:sp>
        <p:nvSpPr>
          <p:cNvPr id="7" name="Slide Number Placeholder 6"/>
          <p:cNvSpPr>
            <a:spLocks noGrp="1"/>
          </p:cNvSpPr>
          <p:nvPr>
            <p:ph type="sldNum" sz="quarter" idx="12"/>
          </p:nvPr>
        </p:nvSpPr>
        <p:spPr/>
        <p:txBody>
          <a:bodyPr/>
          <a:lstStyle/>
          <a:p>
            <a:fld id="{E090309C-7754-47C2-839B-64A22713A297}" type="slidenum">
              <a:rPr lang="en-GB" smtClean="0"/>
              <a:pPr/>
              <a:t>11</a:t>
            </a:fld>
            <a:endParaRPr lang="en-GB"/>
          </a:p>
        </p:txBody>
      </p:sp>
    </p:spTree>
    <p:extLst>
      <p:ext uri="{BB962C8B-B14F-4D97-AF65-F5344CB8AC3E}">
        <p14:creationId xmlns:p14="http://schemas.microsoft.com/office/powerpoint/2010/main" val="79540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a:t>Active learning in inclusive learning design</a:t>
            </a:r>
          </a:p>
        </p:txBody>
      </p:sp>
      <p:sp>
        <p:nvSpPr>
          <p:cNvPr id="3" name="Content Placeholder 2"/>
          <p:cNvSpPr>
            <a:spLocks noGrp="1"/>
          </p:cNvSpPr>
          <p:nvPr>
            <p:ph idx="1"/>
          </p:nvPr>
        </p:nvSpPr>
        <p:spPr/>
        <p:txBody>
          <a:bodyPr/>
          <a:lstStyle/>
          <a:p>
            <a:r>
              <a:rPr lang="en-US" dirty="0"/>
              <a:t>Active learning (</a:t>
            </a:r>
            <a:r>
              <a:rPr lang="en-GB" dirty="0"/>
              <a:t>coined by </a:t>
            </a:r>
            <a:r>
              <a:rPr lang="en-GB" dirty="0" err="1"/>
              <a:t>Bonwell</a:t>
            </a:r>
            <a:r>
              <a:rPr lang="en-GB" dirty="0"/>
              <a:t> and </a:t>
            </a:r>
            <a:r>
              <a:rPr lang="en-GB" dirty="0" err="1"/>
              <a:t>Eison</a:t>
            </a:r>
            <a:r>
              <a:rPr lang="en-GB" dirty="0"/>
              <a:t>)  </a:t>
            </a:r>
            <a:r>
              <a:rPr lang="en-US" dirty="0"/>
              <a:t>is inclusive by its nature.</a:t>
            </a:r>
          </a:p>
          <a:p>
            <a:r>
              <a:rPr lang="en-US" dirty="0"/>
              <a:t> It enables monitoring of students’ understanding and progress towards the achievement of learning outcomes. </a:t>
            </a:r>
          </a:p>
          <a:p>
            <a:r>
              <a:rPr lang="en-US" dirty="0"/>
              <a:t>There is evidence that active learning has a bigger positive impact on minority groups</a:t>
            </a:r>
          </a:p>
          <a:p>
            <a:pPr marL="0" indent="0">
              <a:buNone/>
            </a:pPr>
            <a:endParaRPr lang="en-US" dirty="0"/>
          </a:p>
          <a:p>
            <a:pPr marL="0" indent="0" algn="r">
              <a:buNone/>
            </a:pPr>
            <a:r>
              <a:rPr lang="en-GB" sz="1800" i="1" dirty="0"/>
              <a:t>(Hockings, C. Brett, P. and </a:t>
            </a:r>
            <a:r>
              <a:rPr lang="en-GB" sz="1800" i="1" dirty="0" err="1"/>
              <a:t>Terentjevs</a:t>
            </a:r>
            <a:r>
              <a:rPr lang="en-GB" sz="1800" i="1" dirty="0"/>
              <a:t>, M., 2012)</a:t>
            </a:r>
            <a:endParaRPr lang="en-GB" sz="1800" i="1" dirty="0">
              <a:solidFill>
                <a:srgbClr val="FFFFFF"/>
              </a:solidFill>
            </a:endParaRPr>
          </a:p>
          <a:p>
            <a:pPr algn="r"/>
            <a:endParaRPr lang="en-GB" sz="1600"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12</a:t>
            </a:fld>
            <a:endParaRPr lang="en-GB"/>
          </a:p>
        </p:txBody>
      </p:sp>
    </p:spTree>
    <p:extLst>
      <p:ext uri="{BB962C8B-B14F-4D97-AF65-F5344CB8AC3E}">
        <p14:creationId xmlns:p14="http://schemas.microsoft.com/office/powerpoint/2010/main" val="1342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Case studies on inclusive practices in civil engineering courses</a:t>
            </a:r>
          </a:p>
        </p:txBody>
      </p:sp>
      <p:pic>
        <p:nvPicPr>
          <p:cNvPr id="8" name="Content Placeholder 7"/>
          <p:cNvPicPr>
            <a:picLocks noGrp="1" noChangeAspect="1"/>
          </p:cNvPicPr>
          <p:nvPr>
            <p:ph sz="half" idx="1"/>
          </p:nvPr>
        </p:nvPicPr>
        <p:blipFill>
          <a:blip r:embed="rId3" cstate="print"/>
          <a:stretch>
            <a:fillRect/>
          </a:stretch>
        </p:blipFill>
        <p:spPr>
          <a:xfrm>
            <a:off x="505097" y="2708179"/>
            <a:ext cx="5514703" cy="2752488"/>
          </a:xfrm>
          <a:prstGeom prst="rect">
            <a:avLst/>
          </a:prstGeom>
        </p:spPr>
      </p:pic>
      <p:sp>
        <p:nvSpPr>
          <p:cNvPr id="7" name="Content Placeholder 6"/>
          <p:cNvSpPr>
            <a:spLocks noGrp="1"/>
          </p:cNvSpPr>
          <p:nvPr>
            <p:ph sz="half" idx="2"/>
          </p:nvPr>
        </p:nvSpPr>
        <p:spPr/>
        <p:txBody>
          <a:bodyPr>
            <a:normAutofit lnSpcReduction="10000"/>
          </a:bodyPr>
          <a:lstStyle/>
          <a:p>
            <a:pPr marL="0" indent="0">
              <a:buNone/>
            </a:pPr>
            <a:r>
              <a:rPr lang="en-GB" dirty="0">
                <a:solidFill>
                  <a:srgbClr val="0070C0"/>
                </a:solidFill>
              </a:rPr>
              <a:t>Active student-led learning - Level 3 to Level 6</a:t>
            </a:r>
          </a:p>
          <a:p>
            <a:r>
              <a:rPr lang="en-US" dirty="0"/>
              <a:t>Group work</a:t>
            </a:r>
          </a:p>
          <a:p>
            <a:r>
              <a:rPr lang="en-US" dirty="0"/>
              <a:t>Peer instruction</a:t>
            </a:r>
          </a:p>
          <a:p>
            <a:r>
              <a:rPr lang="en-US" dirty="0"/>
              <a:t>Problem-solving</a:t>
            </a:r>
          </a:p>
          <a:p>
            <a:r>
              <a:rPr lang="en-US" dirty="0"/>
              <a:t>Project based learning</a:t>
            </a:r>
          </a:p>
          <a:p>
            <a:r>
              <a:rPr lang="en-US" dirty="0"/>
              <a:t>Technological tools for quizzes</a:t>
            </a:r>
          </a:p>
          <a:p>
            <a:r>
              <a:rPr lang="en-US" dirty="0"/>
              <a:t>Think-pair-share </a:t>
            </a:r>
          </a:p>
          <a:p>
            <a:r>
              <a:rPr lang="en-US" dirty="0"/>
              <a:t>Flipped classrooms</a:t>
            </a:r>
          </a:p>
          <a:p>
            <a:endParaRPr lang="en-US" dirty="0"/>
          </a:p>
          <a:p>
            <a:pPr marL="0" indent="0">
              <a:buNone/>
            </a:pPr>
            <a:endParaRPr lang="en-GB" dirty="0"/>
          </a:p>
        </p:txBody>
      </p:sp>
      <p:sp>
        <p:nvSpPr>
          <p:cNvPr id="9" name="Rectangle 8"/>
          <p:cNvSpPr/>
          <p:nvPr/>
        </p:nvSpPr>
        <p:spPr>
          <a:xfrm>
            <a:off x="358367" y="5514988"/>
            <a:ext cx="6096000" cy="830997"/>
          </a:xfrm>
          <a:prstGeom prst="rect">
            <a:avLst/>
          </a:prstGeom>
        </p:spPr>
        <p:txBody>
          <a:bodyPr>
            <a:spAutoFit/>
          </a:bodyPr>
          <a:lstStyle/>
          <a:p>
            <a:pPr lvl="0"/>
            <a:r>
              <a:rPr lang="en-GB" sz="2400" i="1" dirty="0">
                <a:solidFill>
                  <a:srgbClr val="000000"/>
                </a:solidFill>
              </a:rPr>
              <a:t>Group work: A platform for peer interaction </a:t>
            </a:r>
          </a:p>
          <a:p>
            <a:pPr lvl="0"/>
            <a:r>
              <a:rPr lang="en-GB" sz="2400" i="1" dirty="0">
                <a:solidFill>
                  <a:srgbClr val="000000"/>
                </a:solidFill>
              </a:rPr>
              <a:t>for Civil Engineering students at Level 3</a:t>
            </a:r>
          </a:p>
        </p:txBody>
      </p:sp>
      <p:sp>
        <p:nvSpPr>
          <p:cNvPr id="10" name="Slide Number Placeholder 9"/>
          <p:cNvSpPr>
            <a:spLocks noGrp="1"/>
          </p:cNvSpPr>
          <p:nvPr>
            <p:ph type="sldNum" sz="quarter" idx="12"/>
          </p:nvPr>
        </p:nvSpPr>
        <p:spPr/>
        <p:txBody>
          <a:bodyPr/>
          <a:lstStyle/>
          <a:p>
            <a:fld id="{E090309C-7754-47C2-839B-64A22713A297}" type="slidenum">
              <a:rPr lang="en-GB" smtClean="0"/>
              <a:pPr/>
              <a:t>13</a:t>
            </a:fld>
            <a:endParaRPr lang="en-GB"/>
          </a:p>
        </p:txBody>
      </p:sp>
    </p:spTree>
    <p:extLst>
      <p:ext uri="{BB962C8B-B14F-4D97-AF65-F5344CB8AC3E}">
        <p14:creationId xmlns:p14="http://schemas.microsoft.com/office/powerpoint/2010/main" val="226413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 on inclusive practices</a:t>
            </a:r>
          </a:p>
        </p:txBody>
      </p:sp>
      <p:sp>
        <p:nvSpPr>
          <p:cNvPr id="3" name="Content Placeholder 2"/>
          <p:cNvSpPr>
            <a:spLocks noGrp="1"/>
          </p:cNvSpPr>
          <p:nvPr>
            <p:ph sz="half" idx="1"/>
          </p:nvPr>
        </p:nvSpPr>
        <p:spPr>
          <a:xfrm>
            <a:off x="371192" y="1825625"/>
            <a:ext cx="5648608" cy="4351338"/>
          </a:xfrm>
        </p:spPr>
        <p:txBody>
          <a:bodyPr/>
          <a:lstStyle/>
          <a:p>
            <a:pPr marL="0" indent="0">
              <a:buNone/>
            </a:pPr>
            <a:r>
              <a:rPr lang="en-US" dirty="0">
                <a:solidFill>
                  <a:srgbClr val="0070C0"/>
                </a:solidFill>
              </a:rPr>
              <a:t>Group work: Hands-on tasks</a:t>
            </a:r>
          </a:p>
          <a:p>
            <a:pPr marL="0" indent="0">
              <a:buNone/>
            </a:pPr>
            <a:endParaRPr lang="en-GB" dirty="0"/>
          </a:p>
        </p:txBody>
      </p:sp>
      <p:pic>
        <p:nvPicPr>
          <p:cNvPr id="5" name="Content Placeholder 4"/>
          <p:cNvPicPr>
            <a:picLocks noGrp="1" noChangeAspect="1"/>
          </p:cNvPicPr>
          <p:nvPr>
            <p:ph sz="half" idx="2"/>
          </p:nvPr>
        </p:nvPicPr>
        <p:blipFill>
          <a:blip r:embed="rId3" cstate="print"/>
          <a:stretch>
            <a:fillRect/>
          </a:stretch>
        </p:blipFill>
        <p:spPr>
          <a:xfrm>
            <a:off x="6212264" y="1445355"/>
            <a:ext cx="5233687" cy="4646765"/>
          </a:xfrm>
          <a:prstGeom prst="rect">
            <a:avLst/>
          </a:prstGeom>
        </p:spPr>
      </p:pic>
      <p:sp>
        <p:nvSpPr>
          <p:cNvPr id="7" name="Rectangle 6"/>
          <p:cNvSpPr/>
          <p:nvPr/>
        </p:nvSpPr>
        <p:spPr>
          <a:xfrm>
            <a:off x="390053" y="2625435"/>
            <a:ext cx="5011132" cy="3108543"/>
          </a:xfrm>
          <a:prstGeom prst="rect">
            <a:avLst/>
          </a:prstGeom>
        </p:spPr>
        <p:txBody>
          <a:bodyPr wrap="square">
            <a:spAutoFit/>
          </a:bodyPr>
          <a:lstStyle/>
          <a:p>
            <a:r>
              <a:rPr lang="en-US" sz="2800" dirty="0"/>
              <a:t>Diverse student cohort on the L4 Civil Engineering Construction module led to improved interaction between students and overall learning experience of conceptual design and structure </a:t>
            </a:r>
            <a:r>
              <a:rPr lang="en-US" sz="2800" dirty="0" err="1"/>
              <a:t>realisation</a:t>
            </a:r>
            <a:r>
              <a:rPr lang="en-US" sz="2800" dirty="0"/>
              <a:t>.</a:t>
            </a:r>
          </a:p>
        </p:txBody>
      </p:sp>
      <p:sp>
        <p:nvSpPr>
          <p:cNvPr id="8" name="Rectangle 7">
            <a:extLst>
              <a:ext uri="{FF2B5EF4-FFF2-40B4-BE49-F238E27FC236}">
                <a16:creationId xmlns:a16="http://schemas.microsoft.com/office/drawing/2014/main" xmlns="" id="{9A3E6351-F429-4C03-A7FB-DA7233A14D51}"/>
              </a:ext>
            </a:extLst>
          </p:cNvPr>
          <p:cNvSpPr/>
          <p:nvPr/>
        </p:nvSpPr>
        <p:spPr>
          <a:xfrm>
            <a:off x="6290821" y="6198779"/>
            <a:ext cx="5901179" cy="461665"/>
          </a:xfrm>
          <a:prstGeom prst="rect">
            <a:avLst/>
          </a:prstGeom>
        </p:spPr>
        <p:txBody>
          <a:bodyPr wrap="square">
            <a:spAutoFit/>
          </a:bodyPr>
          <a:lstStyle/>
          <a:p>
            <a:pPr lvl="0"/>
            <a:r>
              <a:rPr lang="en-GB" sz="2400" i="1" dirty="0">
                <a:solidFill>
                  <a:srgbClr val="000000"/>
                </a:solidFill>
              </a:rPr>
              <a:t>L4 Civil Engineering students model making</a:t>
            </a:r>
          </a:p>
        </p:txBody>
      </p:sp>
      <p:sp>
        <p:nvSpPr>
          <p:cNvPr id="10" name="Slide Number Placeholder 9"/>
          <p:cNvSpPr>
            <a:spLocks noGrp="1"/>
          </p:cNvSpPr>
          <p:nvPr>
            <p:ph type="sldNum" sz="quarter" idx="12"/>
          </p:nvPr>
        </p:nvSpPr>
        <p:spPr/>
        <p:txBody>
          <a:bodyPr/>
          <a:lstStyle/>
          <a:p>
            <a:fld id="{E090309C-7754-47C2-839B-64A22713A297}" type="slidenum">
              <a:rPr lang="en-GB" smtClean="0"/>
              <a:pPr/>
              <a:t>14</a:t>
            </a:fld>
            <a:endParaRPr lang="en-GB"/>
          </a:p>
        </p:txBody>
      </p:sp>
    </p:spTree>
    <p:extLst>
      <p:ext uri="{BB962C8B-B14F-4D97-AF65-F5344CB8AC3E}">
        <p14:creationId xmlns:p14="http://schemas.microsoft.com/office/powerpoint/2010/main" val="174752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 on inclusive practices</a:t>
            </a:r>
          </a:p>
        </p:txBody>
      </p:sp>
      <p:pic>
        <p:nvPicPr>
          <p:cNvPr id="6" name="Content Placeholder 5"/>
          <p:cNvPicPr>
            <a:picLocks noGrp="1" noChangeAspect="1"/>
          </p:cNvPicPr>
          <p:nvPr>
            <p:ph sz="half" idx="1"/>
          </p:nvPr>
        </p:nvPicPr>
        <p:blipFill>
          <a:blip r:embed="rId2" cstate="print"/>
          <a:stretch>
            <a:fillRect/>
          </a:stretch>
        </p:blipFill>
        <p:spPr>
          <a:xfrm>
            <a:off x="461364" y="2719975"/>
            <a:ext cx="5558436" cy="2749008"/>
          </a:xfrm>
          <a:prstGeom prst="rect">
            <a:avLst/>
          </a:prstGeom>
        </p:spPr>
      </p:pic>
      <p:sp>
        <p:nvSpPr>
          <p:cNvPr id="4" name="Content Placeholder 3"/>
          <p:cNvSpPr>
            <a:spLocks noGrp="1"/>
          </p:cNvSpPr>
          <p:nvPr>
            <p:ph sz="half" idx="2"/>
          </p:nvPr>
        </p:nvSpPr>
        <p:spPr/>
        <p:txBody>
          <a:bodyPr/>
          <a:lstStyle/>
          <a:p>
            <a:pPr marL="0" indent="0">
              <a:buNone/>
            </a:pPr>
            <a:r>
              <a:rPr lang="en-GB" dirty="0">
                <a:solidFill>
                  <a:srgbClr val="0070C0"/>
                </a:solidFill>
              </a:rPr>
              <a:t>Peer instruction</a:t>
            </a:r>
            <a:endParaRPr lang="en-GB" u="sng" dirty="0"/>
          </a:p>
          <a:p>
            <a:pPr marL="0" indent="0">
              <a:buNone/>
            </a:pPr>
            <a:r>
              <a:rPr lang="en-GB" dirty="0"/>
              <a:t>Mathematical Studies module at Level 3, this technique</a:t>
            </a:r>
          </a:p>
          <a:p>
            <a:r>
              <a:rPr lang="en-GB" dirty="0"/>
              <a:t>Improved class confidence </a:t>
            </a:r>
          </a:p>
          <a:p>
            <a:r>
              <a:rPr lang="en-GB" dirty="0"/>
              <a:t>Improved peer-to-peer interaction</a:t>
            </a:r>
          </a:p>
          <a:p>
            <a:r>
              <a:rPr lang="en-GB" dirty="0"/>
              <a:t>Resulted in effective student-led learning</a:t>
            </a:r>
          </a:p>
          <a:p>
            <a:pPr marL="0" indent="0">
              <a:buNone/>
            </a:pPr>
            <a:endParaRPr lang="en-GB" dirty="0"/>
          </a:p>
        </p:txBody>
      </p:sp>
      <p:sp>
        <p:nvSpPr>
          <p:cNvPr id="5" name="Slide Number Placeholder 4"/>
          <p:cNvSpPr>
            <a:spLocks noGrp="1"/>
          </p:cNvSpPr>
          <p:nvPr>
            <p:ph type="sldNum" sz="quarter" idx="12"/>
          </p:nvPr>
        </p:nvSpPr>
        <p:spPr/>
        <p:txBody>
          <a:bodyPr/>
          <a:lstStyle/>
          <a:p>
            <a:fld id="{E090309C-7754-47C2-839B-64A22713A297}" type="slidenum">
              <a:rPr lang="en-GB" smtClean="0"/>
              <a:pPr/>
              <a:t>15</a:t>
            </a:fld>
            <a:endParaRPr lang="en-GB"/>
          </a:p>
        </p:txBody>
      </p:sp>
      <p:sp>
        <p:nvSpPr>
          <p:cNvPr id="3" name="Rectangle 2"/>
          <p:cNvSpPr/>
          <p:nvPr/>
        </p:nvSpPr>
        <p:spPr>
          <a:xfrm>
            <a:off x="601676" y="5524423"/>
            <a:ext cx="5186765" cy="461665"/>
          </a:xfrm>
          <a:prstGeom prst="rect">
            <a:avLst/>
          </a:prstGeom>
        </p:spPr>
        <p:txBody>
          <a:bodyPr wrap="square">
            <a:spAutoFit/>
          </a:bodyPr>
          <a:lstStyle/>
          <a:p>
            <a:pPr lvl="0"/>
            <a:r>
              <a:rPr lang="en-GB" sz="2400" i="1" dirty="0">
                <a:solidFill>
                  <a:srgbClr val="000000"/>
                </a:solidFill>
              </a:rPr>
              <a:t>L3 students engaged in peer-instruction</a:t>
            </a:r>
          </a:p>
        </p:txBody>
      </p:sp>
    </p:spTree>
    <p:extLst>
      <p:ext uri="{BB962C8B-B14F-4D97-AF65-F5344CB8AC3E}">
        <p14:creationId xmlns:p14="http://schemas.microsoft.com/office/powerpoint/2010/main" val="320488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8A9BE-AD24-495B-ADFA-D86BC21E128A}"/>
              </a:ext>
            </a:extLst>
          </p:cNvPr>
          <p:cNvSpPr>
            <a:spLocks noGrp="1"/>
          </p:cNvSpPr>
          <p:nvPr>
            <p:ph type="title"/>
          </p:nvPr>
        </p:nvSpPr>
        <p:spPr>
          <a:xfrm>
            <a:off x="648929" y="629267"/>
            <a:ext cx="6586491" cy="1308176"/>
          </a:xfrm>
        </p:spPr>
        <p:txBody>
          <a:bodyPr vert="horz" lIns="91440" tIns="45720" rIns="91440" bIns="45720" rtlCol="0" anchor="ctr">
            <a:normAutofit/>
          </a:bodyPr>
          <a:lstStyle/>
          <a:p>
            <a:r>
              <a:rPr lang="en-US" dirty="0"/>
              <a:t>Student–led learning</a:t>
            </a:r>
          </a:p>
        </p:txBody>
      </p:sp>
      <p:sp>
        <p:nvSpPr>
          <p:cNvPr id="3" name="Content Placeholder 2">
            <a:extLst>
              <a:ext uri="{FF2B5EF4-FFF2-40B4-BE49-F238E27FC236}">
                <a16:creationId xmlns:a16="http://schemas.microsoft.com/office/drawing/2014/main" xmlns="" id="{2364A2F3-0AAE-4D79-B989-77066A8A2BEF}"/>
              </a:ext>
            </a:extLst>
          </p:cNvPr>
          <p:cNvSpPr>
            <a:spLocks noGrp="1"/>
          </p:cNvSpPr>
          <p:nvPr>
            <p:ph sz="half" idx="1"/>
          </p:nvPr>
        </p:nvSpPr>
        <p:spPr>
          <a:xfrm>
            <a:off x="630823" y="2112475"/>
            <a:ext cx="6586489" cy="3785419"/>
          </a:xfrm>
        </p:spPr>
        <p:txBody>
          <a:bodyPr vert="horz" lIns="91440" tIns="45720" rIns="91440" bIns="45720" rtlCol="0">
            <a:normAutofit/>
          </a:bodyPr>
          <a:lstStyle/>
          <a:p>
            <a:r>
              <a:rPr lang="en-US" sz="2400" dirty="0"/>
              <a:t>Active  student-led learning in groups- brainstorming of ideas and arriving at design solutions </a:t>
            </a:r>
          </a:p>
          <a:p>
            <a:r>
              <a:rPr lang="en-US" sz="2400" dirty="0"/>
              <a:t>There is evidence that active Student-led learning has a bigger positive impact on minority groups.</a:t>
            </a:r>
          </a:p>
          <a:p>
            <a:pPr marL="0" indent="0">
              <a:buNone/>
            </a:pPr>
            <a:endParaRPr lang="en-GB" sz="1700" dirty="0"/>
          </a:p>
          <a:p>
            <a:pPr marL="0" indent="0" algn="r">
              <a:buNone/>
            </a:pPr>
            <a:r>
              <a:rPr lang="en-GB" sz="1800" i="1" dirty="0"/>
              <a:t>(Hockings at el, 2012)</a:t>
            </a:r>
            <a:endParaRPr lang="en-GB" sz="1800" i="1" dirty="0">
              <a:solidFill>
                <a:srgbClr val="FFFFFF"/>
              </a:solidFill>
            </a:endParaRPr>
          </a:p>
          <a:p>
            <a:pPr marL="0" indent="0">
              <a:buNone/>
            </a:pPr>
            <a:r>
              <a:rPr lang="en-US" sz="2400" dirty="0"/>
              <a:t> </a:t>
            </a:r>
          </a:p>
        </p:txBody>
      </p:sp>
      <p:pic>
        <p:nvPicPr>
          <p:cNvPr id="6" name="Content Placeholder 5">
            <a:extLst>
              <a:ext uri="{FF2B5EF4-FFF2-40B4-BE49-F238E27FC236}">
                <a16:creationId xmlns:a16="http://schemas.microsoft.com/office/drawing/2014/main" xmlns="" id="{8A99A2AE-0A5D-4EF0-96B9-58CA4704040F}"/>
              </a:ext>
            </a:extLst>
          </p:cNvPr>
          <p:cNvPicPr>
            <a:picLocks noGrp="1" noChangeAspect="1"/>
          </p:cNvPicPr>
          <p:nvPr>
            <p:ph sz="half" idx="2"/>
          </p:nvPr>
        </p:nvPicPr>
        <p:blipFill rotWithShape="1">
          <a:blip r:embed="rId2" cstate="print"/>
          <a:srcRect r="1" b="1250"/>
          <a:stretch/>
        </p:blipFill>
        <p:spPr>
          <a:xfrm>
            <a:off x="7556408" y="10"/>
            <a:ext cx="4635591" cy="6857990"/>
          </a:xfrm>
          <a:prstGeom prst="rect">
            <a:avLst/>
          </a:prstGeom>
          <a:effectLst/>
        </p:spPr>
      </p:pic>
      <p:sp>
        <p:nvSpPr>
          <p:cNvPr id="5" name="Slide Number Placeholder 4">
            <a:extLst>
              <a:ext uri="{FF2B5EF4-FFF2-40B4-BE49-F238E27FC236}">
                <a16:creationId xmlns:a16="http://schemas.microsoft.com/office/drawing/2014/main" xmlns="" id="{D33DC949-F717-489D-8F67-C50F332B09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090309C-7754-47C2-839B-64A22713A297}" type="slidenum">
              <a:rPr lang="en-US">
                <a:solidFill>
                  <a:srgbClr val="FFFFFF"/>
                </a:solidFill>
                <a:latin typeface="Calibri" panose="020F0502020204030204"/>
              </a:rPr>
              <a:pPr>
                <a:spcAft>
                  <a:spcPts val="600"/>
                </a:spcAft>
                <a:defRPr/>
              </a:pPr>
              <a:t>16</a:t>
            </a:fld>
            <a:endParaRPr lang="en-US">
              <a:solidFill>
                <a:srgbClr val="FFFFFF"/>
              </a:solidFill>
              <a:latin typeface="Calibri" panose="020F0502020204030204"/>
            </a:endParaRPr>
          </a:p>
        </p:txBody>
      </p:sp>
      <p:sp>
        <p:nvSpPr>
          <p:cNvPr id="7" name="TextBox 6">
            <a:extLst>
              <a:ext uri="{FF2B5EF4-FFF2-40B4-BE49-F238E27FC236}">
                <a16:creationId xmlns:a16="http://schemas.microsoft.com/office/drawing/2014/main" xmlns="" id="{AB840923-959A-42D8-9A9D-13618091DB93}"/>
              </a:ext>
            </a:extLst>
          </p:cNvPr>
          <p:cNvSpPr txBox="1"/>
          <p:nvPr/>
        </p:nvSpPr>
        <p:spPr>
          <a:xfrm>
            <a:off x="3807519" y="6258255"/>
            <a:ext cx="44475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Calibri" panose="020F0502020204030204"/>
                <a:ea typeface="+mn-ea"/>
                <a:cs typeface="+mn-cs"/>
              </a:rPr>
              <a:t>Student-led  design solutions</a:t>
            </a:r>
          </a:p>
        </p:txBody>
      </p:sp>
    </p:spTree>
    <p:extLst>
      <p:ext uri="{BB962C8B-B14F-4D97-AF65-F5344CB8AC3E}">
        <p14:creationId xmlns:p14="http://schemas.microsoft.com/office/powerpoint/2010/main" val="13678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5" y="3433763"/>
            <a:ext cx="4809068" cy="2743200"/>
          </a:xfrm>
        </p:spPr>
        <p:txBody>
          <a:bodyPr vert="horz" lIns="91440" tIns="45720" rIns="91440" bIns="45720" rtlCol="0" anchor="t">
            <a:normAutofit/>
          </a:bodyPr>
          <a:lstStyle/>
          <a:p>
            <a:pPr algn="ctr"/>
            <a:r>
              <a:rPr lang="en-US" kern="1200">
                <a:solidFill>
                  <a:schemeClr val="tx1"/>
                </a:solidFill>
                <a:latin typeface="+mj-lt"/>
                <a:ea typeface="+mj-ea"/>
                <a:cs typeface="+mj-cs"/>
              </a:rPr>
              <a:t>Impact of these practices</a:t>
            </a:r>
          </a:p>
        </p:txBody>
      </p:sp>
      <p:sp>
        <p:nvSpPr>
          <p:cNvPr id="5" name="Slide Number Placeholder 4"/>
          <p:cNvSpPr>
            <a:spLocks noGrp="1"/>
          </p:cNvSpPr>
          <p:nvPr>
            <p:ph type="sldNum" sz="quarter" idx="12"/>
          </p:nvPr>
        </p:nvSpPr>
        <p:spPr>
          <a:xfrm>
            <a:off x="10156848" y="6356350"/>
            <a:ext cx="1196952"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090309C-7754-47C2-839B-64A22713A297}"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sp>
        <p:nvSpPr>
          <p:cNvPr id="3" name="Content Placeholder 2"/>
          <p:cNvSpPr>
            <a:spLocks noGrp="1"/>
          </p:cNvSpPr>
          <p:nvPr>
            <p:ph sz="half" idx="1"/>
          </p:nvPr>
        </p:nvSpPr>
        <p:spPr>
          <a:xfrm>
            <a:off x="6096001" y="643467"/>
            <a:ext cx="5579532" cy="5533496"/>
          </a:xfrm>
        </p:spPr>
        <p:txBody>
          <a:bodyPr vert="horz" lIns="91440" tIns="45720" rIns="91440" bIns="45720" rtlCol="0" anchor="ctr">
            <a:normAutofit/>
          </a:bodyPr>
          <a:lstStyle/>
          <a:p>
            <a:r>
              <a:rPr lang="en-US"/>
              <a:t>Level 3 and 4</a:t>
            </a:r>
          </a:p>
          <a:p>
            <a:r>
              <a:rPr lang="en-US"/>
              <a:t>Improved Retention rate</a:t>
            </a:r>
          </a:p>
          <a:p>
            <a:r>
              <a:rPr lang="en-US"/>
              <a:t>Improved Progression rate</a:t>
            </a:r>
          </a:p>
          <a:p>
            <a:r>
              <a:rPr lang="en-US"/>
              <a:t>Level 6 Good Degrees</a:t>
            </a:r>
          </a:p>
          <a:p>
            <a:r>
              <a:rPr lang="en-US"/>
              <a:t>Student Attainment </a:t>
            </a:r>
          </a:p>
          <a:p>
            <a:r>
              <a:rPr lang="en-US"/>
              <a:t>Reduced attainment gap between 2012-13 and 2016-17</a:t>
            </a:r>
          </a:p>
          <a:p>
            <a:r>
              <a:rPr lang="en-US"/>
              <a:t>Improved positive feedback on module evaluation</a:t>
            </a:r>
          </a:p>
          <a:p>
            <a:endParaRPr lang="en-US"/>
          </a:p>
        </p:txBody>
      </p:sp>
      <p:pic>
        <p:nvPicPr>
          <p:cNvPr id="9" name="Graphic 8">
            <a:extLst>
              <a:ext uri="{FF2B5EF4-FFF2-40B4-BE49-F238E27FC236}">
                <a16:creationId xmlns:a16="http://schemas.microsoft.com/office/drawing/2014/main" xmlns="" id="{890191A2-2B01-4C3E-92EF-84691F4E91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90799" y="2519363"/>
            <a:ext cx="914400" cy="914400"/>
          </a:xfrm>
          <a:prstGeom prst="rect">
            <a:avLst/>
          </a:prstGeom>
        </p:spPr>
      </p:pic>
    </p:spTree>
    <p:extLst>
      <p:ext uri="{BB962C8B-B14F-4D97-AF65-F5344CB8AC3E}">
        <p14:creationId xmlns:p14="http://schemas.microsoft.com/office/powerpoint/2010/main" val="159648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A05BE-85C7-454E-A240-FED758817279}"/>
              </a:ext>
            </a:extLst>
          </p:cNvPr>
          <p:cNvSpPr>
            <a:spLocks noGrp="1"/>
          </p:cNvSpPr>
          <p:nvPr>
            <p:ph type="title"/>
          </p:nvPr>
        </p:nvSpPr>
        <p:spPr/>
        <p:txBody>
          <a:bodyPr>
            <a:normAutofit/>
          </a:bodyPr>
          <a:lstStyle/>
          <a:p>
            <a:r>
              <a:rPr lang="en-GB" sz="3200" dirty="0"/>
              <a:t>Student attainment in Built Environment/Civil engineering</a:t>
            </a:r>
          </a:p>
        </p:txBody>
      </p:sp>
      <p:sp>
        <p:nvSpPr>
          <p:cNvPr id="3" name="Content Placeholder 2">
            <a:extLst>
              <a:ext uri="{FF2B5EF4-FFF2-40B4-BE49-F238E27FC236}">
                <a16:creationId xmlns:a16="http://schemas.microsoft.com/office/drawing/2014/main" xmlns="" id="{86B9334E-E052-4F84-A24E-B237B9C4ADB0}"/>
              </a:ext>
            </a:extLst>
          </p:cNvPr>
          <p:cNvSpPr>
            <a:spLocks noGrp="1"/>
          </p:cNvSpPr>
          <p:nvPr>
            <p:ph sz="half" idx="1"/>
          </p:nvPr>
        </p:nvSpPr>
        <p:spPr/>
        <p:txBody>
          <a:bodyPr/>
          <a:lstStyle/>
          <a:p>
            <a:pPr marL="0" indent="0">
              <a:buNone/>
            </a:pPr>
            <a:r>
              <a:rPr lang="en-GB" dirty="0"/>
              <a:t>Studies by Equality Challenge Unit (2016) have shown that: </a:t>
            </a:r>
          </a:p>
          <a:p>
            <a:pPr marL="0" indent="0">
              <a:buNone/>
            </a:pPr>
            <a:r>
              <a:rPr lang="en-GB" dirty="0"/>
              <a:t>Biggest differences in percentage of ‘good degrees’ (First or 2:1)are found by </a:t>
            </a:r>
            <a:r>
              <a:rPr lang="en-GB" dirty="0">
                <a:solidFill>
                  <a:srgbClr val="FF0000"/>
                </a:solidFill>
              </a:rPr>
              <a:t>ethnic background.</a:t>
            </a:r>
            <a:endParaRPr lang="en-GB" dirty="0"/>
          </a:p>
          <a:p>
            <a:endParaRPr lang="en-GB" dirty="0"/>
          </a:p>
          <a:p>
            <a:pPr marL="0" indent="0" algn="r">
              <a:buNone/>
            </a:pPr>
            <a:endParaRPr lang="en-GB" sz="1800" dirty="0"/>
          </a:p>
        </p:txBody>
      </p:sp>
      <p:sp>
        <p:nvSpPr>
          <p:cNvPr id="4" name="Content Placeholder 3">
            <a:extLst>
              <a:ext uri="{FF2B5EF4-FFF2-40B4-BE49-F238E27FC236}">
                <a16:creationId xmlns:a16="http://schemas.microsoft.com/office/drawing/2014/main" xmlns="" id="{B0698D86-57CB-43ED-B5B1-3627D265373F}"/>
              </a:ext>
            </a:extLst>
          </p:cNvPr>
          <p:cNvSpPr>
            <a:spLocks noGrp="1"/>
          </p:cNvSpPr>
          <p:nvPr>
            <p:ph sz="half" idx="2"/>
          </p:nvPr>
        </p:nvSpPr>
        <p:spPr/>
        <p:txBody>
          <a:bodyPr/>
          <a:lstStyle/>
          <a:p>
            <a:r>
              <a:rPr lang="en-GB" dirty="0"/>
              <a:t>An Chi- Square analysis was carried out  to see whether there was a reduction in attainment gap between White and BAME (Black, Asian and Minority Ethnic) students.</a:t>
            </a:r>
          </a:p>
          <a:p>
            <a:pPr marL="0" indent="0">
              <a:buNone/>
            </a:pPr>
            <a:endParaRPr lang="en-GB" dirty="0"/>
          </a:p>
        </p:txBody>
      </p:sp>
      <p:sp>
        <p:nvSpPr>
          <p:cNvPr id="5" name="Slide Number Placeholder 4">
            <a:extLst>
              <a:ext uri="{FF2B5EF4-FFF2-40B4-BE49-F238E27FC236}">
                <a16:creationId xmlns:a16="http://schemas.microsoft.com/office/drawing/2014/main" xmlns="" id="{3DC88E9D-AF7E-4012-B7E1-AED5D164DC83}"/>
              </a:ext>
            </a:extLst>
          </p:cNvPr>
          <p:cNvSpPr>
            <a:spLocks noGrp="1"/>
          </p:cNvSpPr>
          <p:nvPr>
            <p:ph type="sldNum" sz="quarter" idx="12"/>
          </p:nvPr>
        </p:nvSpPr>
        <p:spPr/>
        <p:txBody>
          <a:bodyPr/>
          <a:lstStyle/>
          <a:p>
            <a:fld id="{E090309C-7754-47C2-839B-64A22713A297}" type="slidenum">
              <a:rPr lang="en-GB" smtClean="0"/>
              <a:t>18</a:t>
            </a:fld>
            <a:endParaRPr lang="en-GB"/>
          </a:p>
        </p:txBody>
      </p:sp>
    </p:spTree>
    <p:extLst>
      <p:ext uri="{BB962C8B-B14F-4D97-AF65-F5344CB8AC3E}">
        <p14:creationId xmlns:p14="http://schemas.microsoft.com/office/powerpoint/2010/main" val="405039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000" dirty="0"/>
              <a:t>Built Environment and Civil Engineering data </a:t>
            </a:r>
            <a:br>
              <a:rPr lang="en-GB" sz="4000" dirty="0"/>
            </a:br>
            <a:r>
              <a:rPr lang="en-GB" sz="4000" dirty="0"/>
              <a:t>(2012- 2017)</a:t>
            </a:r>
          </a:p>
        </p:txBody>
      </p:sp>
      <p:pic>
        <p:nvPicPr>
          <p:cNvPr id="8" name="Content Placeholder 7"/>
          <p:cNvPicPr>
            <a:picLocks noGrp="1" noChangeAspect="1"/>
          </p:cNvPicPr>
          <p:nvPr>
            <p:ph idx="1"/>
          </p:nvPr>
        </p:nvPicPr>
        <p:blipFill rotWithShape="1">
          <a:blip r:embed="rId2" cstate="print"/>
          <a:srcRect l="579" t="19086" r="692" b="22074"/>
          <a:stretch/>
        </p:blipFill>
        <p:spPr>
          <a:xfrm>
            <a:off x="479116" y="1720158"/>
            <a:ext cx="10262517" cy="3992579"/>
          </a:xfrm>
          <a:prstGeom prst="rect">
            <a:avLst/>
          </a:prstGeom>
        </p:spPr>
      </p:pic>
      <p:sp>
        <p:nvSpPr>
          <p:cNvPr id="5" name="Slide Number Placeholder 4"/>
          <p:cNvSpPr>
            <a:spLocks noGrp="1"/>
          </p:cNvSpPr>
          <p:nvPr>
            <p:ph type="sldNum" sz="quarter" idx="12"/>
          </p:nvPr>
        </p:nvSpPr>
        <p:spPr/>
        <p:txBody>
          <a:bodyPr/>
          <a:lstStyle/>
          <a:p>
            <a:fld id="{E090309C-7754-47C2-839B-64A22713A297}" type="slidenum">
              <a:rPr lang="en-GB" smtClean="0"/>
              <a:pPr/>
              <a:t>19</a:t>
            </a:fld>
            <a:endParaRPr lang="en-GB"/>
          </a:p>
        </p:txBody>
      </p:sp>
      <p:sp>
        <p:nvSpPr>
          <p:cNvPr id="9" name="TextBox 8"/>
          <p:cNvSpPr txBox="1"/>
          <p:nvPr/>
        </p:nvSpPr>
        <p:spPr>
          <a:xfrm>
            <a:off x="1463213" y="6057586"/>
            <a:ext cx="5466946" cy="461665"/>
          </a:xfrm>
          <a:prstGeom prst="rect">
            <a:avLst/>
          </a:prstGeom>
          <a:noFill/>
        </p:spPr>
        <p:txBody>
          <a:bodyPr wrap="none" rtlCol="0">
            <a:spAutoFit/>
          </a:bodyPr>
          <a:lstStyle/>
          <a:p>
            <a:r>
              <a:rPr lang="en-GB" sz="2400" dirty="0"/>
              <a:t>SCE Degree classification by demographics</a:t>
            </a:r>
          </a:p>
        </p:txBody>
      </p:sp>
      <p:pic>
        <p:nvPicPr>
          <p:cNvPr id="11" name="Picture 10"/>
          <p:cNvPicPr>
            <a:picLocks noChangeAspect="1"/>
          </p:cNvPicPr>
          <p:nvPr/>
        </p:nvPicPr>
        <p:blipFill rotWithShape="1">
          <a:blip r:embed="rId3" cstate="print"/>
          <a:srcRect t="-12307" r="325" b="-1"/>
          <a:stretch/>
        </p:blipFill>
        <p:spPr>
          <a:xfrm>
            <a:off x="8012362" y="5717652"/>
            <a:ext cx="3874837" cy="635726"/>
          </a:xfrm>
          <a:prstGeom prst="rect">
            <a:avLst/>
          </a:prstGeom>
        </p:spPr>
      </p:pic>
      <p:sp>
        <p:nvSpPr>
          <p:cNvPr id="2" name="TextBox 1"/>
          <p:cNvSpPr txBox="1"/>
          <p:nvPr/>
        </p:nvSpPr>
        <p:spPr>
          <a:xfrm>
            <a:off x="7027817" y="6505303"/>
            <a:ext cx="5164183" cy="1477328"/>
          </a:xfrm>
          <a:prstGeom prst="rect">
            <a:avLst/>
          </a:prstGeom>
          <a:noFill/>
        </p:spPr>
        <p:txBody>
          <a:bodyPr wrap="square" rtlCol="0">
            <a:spAutoFit/>
          </a:bodyPr>
          <a:lstStyle/>
          <a:p>
            <a:r>
              <a:rPr lang="en-GB" dirty="0" smtClean="0">
                <a:solidFill>
                  <a:srgbClr val="FF0000"/>
                </a:solidFill>
              </a:rPr>
              <a:t>Note:</a:t>
            </a:r>
          </a:p>
          <a:p>
            <a:pPr marL="285750" indent="-285750">
              <a:buFont typeface="Arial" panose="020B0604020202020204" pitchFamily="34" charset="0"/>
              <a:buChar char="•"/>
            </a:pPr>
            <a:r>
              <a:rPr lang="en-GB" dirty="0">
                <a:solidFill>
                  <a:srgbClr val="FF0000"/>
                </a:solidFill>
              </a:rPr>
              <a:t>P</a:t>
            </a:r>
            <a:r>
              <a:rPr lang="en-GB" smtClean="0">
                <a:solidFill>
                  <a:srgbClr val="FF0000"/>
                </a:solidFill>
              </a:rPr>
              <a:t>urple</a:t>
            </a:r>
            <a:r>
              <a:rPr lang="en-GB" dirty="0" smtClean="0">
                <a:solidFill>
                  <a:srgbClr val="FF0000"/>
                </a:solidFill>
              </a:rPr>
              <a:t>: Third class honours/Pass (designation used until 2013-14</a:t>
            </a:r>
          </a:p>
          <a:p>
            <a:pPr marL="285750" indent="-285750">
              <a:buFont typeface="Arial" panose="020B0604020202020204" pitchFamily="34" charset="0"/>
              <a:buChar char="•"/>
            </a:pPr>
            <a:r>
              <a:rPr lang="en-GB" dirty="0" smtClean="0">
                <a:solidFill>
                  <a:srgbClr val="FF0000"/>
                </a:solidFill>
              </a:rPr>
              <a:t>Red: Third class honours (designation used after 2013-14)</a:t>
            </a:r>
            <a:endParaRPr lang="en-GB" dirty="0">
              <a:solidFill>
                <a:srgbClr val="FF0000"/>
              </a:solidFill>
            </a:endParaRPr>
          </a:p>
        </p:txBody>
      </p:sp>
    </p:spTree>
    <p:extLst>
      <p:ext uri="{BB962C8B-B14F-4D97-AF65-F5344CB8AC3E}">
        <p14:creationId xmlns:p14="http://schemas.microsoft.com/office/powerpoint/2010/main" val="20986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a:bodyPr>
          <a:lstStyle/>
          <a:p>
            <a:r>
              <a:rPr lang="en-GB" dirty="0"/>
              <a:t>Introduction</a:t>
            </a:r>
          </a:p>
          <a:p>
            <a:r>
              <a:rPr lang="en-GB" dirty="0"/>
              <a:t>Student diversity in Civil Engineering Courses</a:t>
            </a:r>
          </a:p>
          <a:p>
            <a:r>
              <a:rPr lang="en-GB" dirty="0"/>
              <a:t>Various teaching practices considering student diversity over a 4 year period.</a:t>
            </a:r>
          </a:p>
          <a:p>
            <a:r>
              <a:rPr lang="en-GB" dirty="0"/>
              <a:t>Case studies of UWL civil engineering students on how inclusive teaching practices led to improved attainment.</a:t>
            </a:r>
          </a:p>
          <a:p>
            <a:r>
              <a:rPr lang="en-GB" dirty="0"/>
              <a:t>Chi-squared analysis.</a:t>
            </a:r>
          </a:p>
          <a:p>
            <a:r>
              <a:rPr lang="en-GB" dirty="0"/>
              <a:t>Discussion of results.</a:t>
            </a:r>
          </a:p>
          <a:p>
            <a:r>
              <a:rPr lang="en-GB" dirty="0"/>
              <a:t>Conclusions</a:t>
            </a:r>
          </a:p>
        </p:txBody>
      </p:sp>
      <p:sp>
        <p:nvSpPr>
          <p:cNvPr id="4" name="Slide Number Placeholder 3"/>
          <p:cNvSpPr>
            <a:spLocks noGrp="1"/>
          </p:cNvSpPr>
          <p:nvPr>
            <p:ph type="sldNum" sz="quarter" idx="12"/>
          </p:nvPr>
        </p:nvSpPr>
        <p:spPr/>
        <p:txBody>
          <a:bodyPr/>
          <a:lstStyle/>
          <a:p>
            <a:fld id="{E090309C-7754-47C2-839B-64A22713A297}" type="slidenum">
              <a:rPr lang="en-GB" smtClean="0"/>
              <a:pPr/>
              <a:t>2</a:t>
            </a:fld>
            <a:endParaRPr lang="en-GB"/>
          </a:p>
        </p:txBody>
      </p:sp>
    </p:spTree>
    <p:extLst>
      <p:ext uri="{BB962C8B-B14F-4D97-AF65-F5344CB8AC3E}">
        <p14:creationId xmlns:p14="http://schemas.microsoft.com/office/powerpoint/2010/main" val="95693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0" y="579422"/>
            <a:ext cx="3730028" cy="4562945"/>
          </a:xfrm>
        </p:spPr>
        <p:txBody>
          <a:bodyPr>
            <a:normAutofit fontScale="90000"/>
          </a:bodyPr>
          <a:lstStyle/>
          <a:p>
            <a:r>
              <a:rPr lang="en-GB" sz="4000" dirty="0"/>
              <a:t>Chi-squared (</a:t>
            </a:r>
            <a:r>
              <a:rPr lang="en-GB" sz="4000" dirty="0">
                <a:latin typeface="Symbol" pitchFamily="18" charset="2"/>
              </a:rPr>
              <a:t>c</a:t>
            </a:r>
            <a:r>
              <a:rPr lang="en-GB" sz="4000" dirty="0"/>
              <a:t>²)Analysis of ethnic group performance between 2012-13 to 2016-17.</a:t>
            </a:r>
            <a:r>
              <a:rPr lang="en-GB" dirty="0"/>
              <a:t/>
            </a:r>
            <a:br>
              <a:rPr lang="en-GB" dirty="0"/>
            </a:br>
            <a:r>
              <a:rPr lang="en-GB" sz="2700" dirty="0"/>
              <a:t/>
            </a:r>
            <a:br>
              <a:rPr lang="en-GB" sz="2700" dirty="0"/>
            </a:br>
            <a:r>
              <a:rPr lang="en-GB" sz="2700" i="1" dirty="0"/>
              <a:t>(</a:t>
            </a:r>
            <a:r>
              <a:rPr lang="en-GB" sz="2700" i="1" dirty="0" err="1"/>
              <a:t>Naoum</a:t>
            </a:r>
            <a:r>
              <a:rPr lang="en-GB" sz="2700" i="1" dirty="0"/>
              <a:t>, S. Appendix 3, Table 3, Distribution of </a:t>
            </a:r>
            <a:r>
              <a:rPr lang="en-GB" sz="2700" i="1" dirty="0">
                <a:latin typeface="Symbol" pitchFamily="18" charset="2"/>
              </a:rPr>
              <a:t>c</a:t>
            </a:r>
            <a:r>
              <a:rPr lang="en-GB" sz="2700" i="1" dirty="0"/>
              <a:t>²)</a:t>
            </a:r>
            <a:br>
              <a:rPr lang="en-GB" sz="2700" i="1" dirty="0"/>
            </a:br>
            <a:r>
              <a:rPr lang="en-GB" dirty="0"/>
              <a:t/>
            </a:r>
            <a:br>
              <a:rPr lang="en-GB" dirty="0"/>
            </a:br>
            <a:r>
              <a:rPr lang="en-GB" dirty="0"/>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4644400"/>
              </p:ext>
            </p:extLst>
          </p:nvPr>
        </p:nvGraphicFramePr>
        <p:xfrm>
          <a:off x="4019739" y="114520"/>
          <a:ext cx="7767872" cy="6458331"/>
        </p:xfrm>
        <a:graphic>
          <a:graphicData uri="http://schemas.openxmlformats.org/drawingml/2006/table">
            <a:tbl>
              <a:tblPr firstRow="1" firstCol="1" bandRow="1">
                <a:tableStyleId>{5C22544A-7EE6-4342-B048-85BDC9FD1C3A}</a:tableStyleId>
              </a:tblPr>
              <a:tblGrid>
                <a:gridCol w="1272532">
                  <a:extLst>
                    <a:ext uri="{9D8B030D-6E8A-4147-A177-3AD203B41FA5}">
                      <a16:colId xmlns:a16="http://schemas.microsoft.com/office/drawing/2014/main" xmlns="" val="20000"/>
                    </a:ext>
                  </a:extLst>
                </a:gridCol>
                <a:gridCol w="961505">
                  <a:extLst>
                    <a:ext uri="{9D8B030D-6E8A-4147-A177-3AD203B41FA5}">
                      <a16:colId xmlns:a16="http://schemas.microsoft.com/office/drawing/2014/main" xmlns="" val="20001"/>
                    </a:ext>
                  </a:extLst>
                </a:gridCol>
                <a:gridCol w="997693">
                  <a:extLst>
                    <a:ext uri="{9D8B030D-6E8A-4147-A177-3AD203B41FA5}">
                      <a16:colId xmlns:a16="http://schemas.microsoft.com/office/drawing/2014/main" xmlns="" val="20002"/>
                    </a:ext>
                  </a:extLst>
                </a:gridCol>
                <a:gridCol w="1033016">
                  <a:extLst>
                    <a:ext uri="{9D8B030D-6E8A-4147-A177-3AD203B41FA5}">
                      <a16:colId xmlns:a16="http://schemas.microsoft.com/office/drawing/2014/main" xmlns="" val="20003"/>
                    </a:ext>
                  </a:extLst>
                </a:gridCol>
                <a:gridCol w="1048525">
                  <a:extLst>
                    <a:ext uri="{9D8B030D-6E8A-4147-A177-3AD203B41FA5}">
                      <a16:colId xmlns:a16="http://schemas.microsoft.com/office/drawing/2014/main" xmlns="" val="20004"/>
                    </a:ext>
                  </a:extLst>
                </a:gridCol>
                <a:gridCol w="1188099">
                  <a:extLst>
                    <a:ext uri="{9D8B030D-6E8A-4147-A177-3AD203B41FA5}">
                      <a16:colId xmlns:a16="http://schemas.microsoft.com/office/drawing/2014/main" xmlns="" val="20005"/>
                    </a:ext>
                  </a:extLst>
                </a:gridCol>
                <a:gridCol w="1266502">
                  <a:extLst>
                    <a:ext uri="{9D8B030D-6E8A-4147-A177-3AD203B41FA5}">
                      <a16:colId xmlns:a16="http://schemas.microsoft.com/office/drawing/2014/main" xmlns="" val="20006"/>
                    </a:ext>
                  </a:extLst>
                </a:gridCol>
              </a:tblGrid>
              <a:tr h="130505">
                <a:tc gridSpan="7">
                  <a:txBody>
                    <a:bodyPr/>
                    <a:lstStyle/>
                    <a:p>
                      <a:pPr>
                        <a:lnSpc>
                          <a:spcPct val="107000"/>
                        </a:lnSpc>
                        <a:spcAft>
                          <a:spcPts val="0"/>
                        </a:spcAft>
                      </a:pPr>
                      <a:r>
                        <a:rPr lang="en-GB" sz="1200" dirty="0">
                          <a:effectLst/>
                        </a:rPr>
                        <a:t>2012-13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30505">
                <a:tc>
                  <a:txBody>
                    <a:bodyPr/>
                    <a:lstStyle/>
                    <a:p>
                      <a:pPr>
                        <a:lnSpc>
                          <a:spcPct val="107000"/>
                        </a:lnSpc>
                        <a:spcAft>
                          <a:spcPts val="0"/>
                        </a:spcAft>
                      </a:pPr>
                      <a:r>
                        <a:rPr lang="en-GB" sz="1200" dirty="0">
                          <a:effectLst/>
                        </a:rPr>
                        <a:t>Degrees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0" dirty="0">
                          <a:effectLst/>
                        </a:rPr>
                        <a:t>White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0" dirty="0">
                          <a:effectLst/>
                        </a:rPr>
                        <a:t>BAME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0" dirty="0">
                          <a:effectLst/>
                        </a:rPr>
                        <a:t>Total</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latin typeface="Symbol" pitchFamily="18" charset="2"/>
                        </a:rPr>
                        <a:t>c</a:t>
                      </a:r>
                      <a:r>
                        <a:rPr lang="en-GB" sz="1200" b="1" baseline="30000" dirty="0">
                          <a:effectLst/>
                        </a:rPr>
                        <a:t>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rPr>
                        <a:t>p Value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rPr>
                        <a:t>Significance level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1"/>
                  </a:ext>
                </a:extLst>
              </a:tr>
              <a:tr h="130505">
                <a:tc>
                  <a:txBody>
                    <a:bodyPr/>
                    <a:lstStyle/>
                    <a:p>
                      <a:pPr>
                        <a:lnSpc>
                          <a:spcPct val="107000"/>
                        </a:lnSpc>
                        <a:spcAft>
                          <a:spcPts val="0"/>
                        </a:spcAft>
                      </a:pPr>
                      <a:r>
                        <a:rPr lang="en-GB" sz="1200" dirty="0">
                          <a:effectLst/>
                        </a:rPr>
                        <a:t>1</a:t>
                      </a:r>
                      <a:r>
                        <a:rPr lang="en-GB" sz="1200" baseline="30000" dirty="0">
                          <a:effectLst/>
                        </a:rPr>
                        <a:t>st</a:t>
                      </a:r>
                      <a:r>
                        <a:rPr lang="en-GB" sz="1200" dirty="0">
                          <a:effectLst/>
                        </a:rPr>
                        <a:t> and 2:1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4">
                  <a:txBody>
                    <a:bodyPr/>
                    <a:lstStyle/>
                    <a:p>
                      <a:pPr>
                        <a:lnSpc>
                          <a:spcPct val="107000"/>
                        </a:lnSpc>
                        <a:spcAft>
                          <a:spcPts val="0"/>
                        </a:spcAft>
                      </a:pPr>
                      <a:r>
                        <a:rPr lang="en-GB" sz="1200" dirty="0">
                          <a:effectLst/>
                        </a:rPr>
                        <a:t>9.676,</a:t>
                      </a:r>
                      <a:r>
                        <a:rPr lang="en-GB" sz="1200" baseline="0" dirty="0">
                          <a:effectLst/>
                        </a:rPr>
                        <a:t> </a:t>
                      </a:r>
                      <a:r>
                        <a:rPr lang="en-GB" sz="1200" dirty="0">
                          <a:effectLst/>
                        </a:rPr>
                        <a:t>DF =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2">
                  <a:txBody>
                    <a:bodyPr/>
                    <a:lstStyle/>
                    <a:p>
                      <a:pPr>
                        <a:lnSpc>
                          <a:spcPct val="107000"/>
                        </a:lnSpc>
                        <a:spcAft>
                          <a:spcPts val="0"/>
                        </a:spcAft>
                      </a:pPr>
                      <a:r>
                        <a:rPr lang="en-GB" sz="1200">
                          <a:effectLst/>
                        </a:rPr>
                        <a:t>p≤0.001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2">
                  <a:txBody>
                    <a:bodyPr/>
                    <a:lstStyle/>
                    <a:p>
                      <a:pPr>
                        <a:lnSpc>
                          <a:spcPct val="107000"/>
                        </a:lnSpc>
                        <a:spcAft>
                          <a:spcPts val="0"/>
                        </a:spcAft>
                      </a:pPr>
                      <a:r>
                        <a:rPr lang="en-GB" sz="1200" dirty="0">
                          <a:solidFill>
                            <a:srgbClr val="FF0000"/>
                          </a:solidFill>
                          <a:effectLst/>
                        </a:rPr>
                        <a:t>VERY HIGH SIGNIFICANCE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2"/>
                  </a:ext>
                </a:extLst>
              </a:tr>
              <a:tr h="136530">
                <a:tc rowSpan="2">
                  <a:txBody>
                    <a:bodyPr/>
                    <a:lstStyle/>
                    <a:p>
                      <a:pPr>
                        <a:lnSpc>
                          <a:spcPct val="107000"/>
                        </a:lnSpc>
                        <a:spcAft>
                          <a:spcPts val="0"/>
                        </a:spcAft>
                      </a:pPr>
                      <a:r>
                        <a:rPr lang="en-GB" sz="1200" dirty="0">
                          <a:effectLst/>
                        </a:rPr>
                        <a:t>2.2 and 3</a:t>
                      </a:r>
                      <a:r>
                        <a:rPr lang="en-GB" sz="1200" baseline="30000" dirty="0">
                          <a:effectLst/>
                        </a:rPr>
                        <a:t>rd</a:t>
                      </a: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2">
                  <a:txBody>
                    <a:bodyPr/>
                    <a:lstStyle/>
                    <a:p>
                      <a:pPr>
                        <a:lnSpc>
                          <a:spcPct val="107000"/>
                        </a:lnSpc>
                        <a:spcAft>
                          <a:spcPts val="0"/>
                        </a:spcAft>
                      </a:pPr>
                      <a:r>
                        <a:rPr lang="en-GB"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2">
                  <a:txBody>
                    <a:bodyPr/>
                    <a:lstStyle/>
                    <a:p>
                      <a:pPr>
                        <a:lnSpc>
                          <a:spcPct val="107000"/>
                        </a:lnSpc>
                        <a:spcAft>
                          <a:spcPts val="0"/>
                        </a:spcAft>
                      </a:pPr>
                      <a:r>
                        <a:rPr lang="en-GB" sz="1200">
                          <a:effectLst/>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2">
                  <a:txBody>
                    <a:bodyPr/>
                    <a:lstStyle/>
                    <a:p>
                      <a:pPr>
                        <a:lnSpc>
                          <a:spcPct val="107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3"/>
                  </a:ext>
                </a:extLst>
              </a:tr>
              <a:tr h="130505">
                <a:tc vMerge="1">
                  <a:txBody>
                    <a:bodyPr/>
                    <a:lstStyle/>
                    <a:p>
                      <a:pPr>
                        <a:lnSpc>
                          <a:spcPct val="107000"/>
                        </a:lnSpc>
                        <a:spcAft>
                          <a:spcPts val="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pPr>
                        <a:lnSpc>
                          <a:spcPct val="107000"/>
                        </a:lnSpc>
                        <a:spcAft>
                          <a:spcPts val="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pP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pPr>
                        <a:lnSpc>
                          <a:spcPct val="107000"/>
                        </a:lnSpc>
                        <a:spcAft>
                          <a:spcPts val="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4"/>
                  </a:ext>
                </a:extLst>
              </a:tr>
              <a:tr h="130505">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5"/>
                  </a:ext>
                </a:extLst>
              </a:tr>
              <a:tr h="130505">
                <a:tc gridSpan="7">
                  <a:txBody>
                    <a:bodyPr/>
                    <a:lstStyle/>
                    <a:p>
                      <a:pPr>
                        <a:lnSpc>
                          <a:spcPct val="107000"/>
                        </a:lnSpc>
                        <a:spcAft>
                          <a:spcPts val="0"/>
                        </a:spcAft>
                      </a:pPr>
                      <a:r>
                        <a:rPr lang="en-GB" sz="1200" dirty="0">
                          <a:effectLst/>
                        </a:rPr>
                        <a:t>2013-14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67035">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White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BAME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latin typeface="Symbol" pitchFamily="18" charset="2"/>
                        </a:rPr>
                        <a:t>c</a:t>
                      </a:r>
                      <a:r>
                        <a:rPr lang="en-GB" sz="1200" b="1" baseline="30000" dirty="0">
                          <a:effectLst/>
                        </a:rPr>
                        <a:t>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7"/>
                  </a:ext>
                </a:extLst>
              </a:tr>
              <a:tr h="130505">
                <a:tc>
                  <a:txBody>
                    <a:bodyPr/>
                    <a:lstStyle/>
                    <a:p>
                      <a:pPr>
                        <a:lnSpc>
                          <a:spcPct val="107000"/>
                        </a:lnSpc>
                        <a:spcAft>
                          <a:spcPts val="0"/>
                        </a:spcAft>
                      </a:pPr>
                      <a:r>
                        <a:rPr lang="en-GB" sz="1200">
                          <a:effectLst/>
                        </a:rPr>
                        <a:t>1</a:t>
                      </a:r>
                      <a:r>
                        <a:rPr lang="en-GB" sz="1200" baseline="30000">
                          <a:effectLst/>
                        </a:rPr>
                        <a:t>st</a:t>
                      </a:r>
                      <a:r>
                        <a:rPr lang="en-GB" sz="1200">
                          <a:effectLst/>
                        </a:rPr>
                        <a:t> and 2:1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3">
                  <a:txBody>
                    <a:bodyPr/>
                    <a:lstStyle/>
                    <a:p>
                      <a:pPr>
                        <a:lnSpc>
                          <a:spcPct val="107000"/>
                        </a:lnSpc>
                        <a:spcAft>
                          <a:spcPts val="0"/>
                        </a:spcAft>
                      </a:pPr>
                      <a:r>
                        <a:rPr lang="en-GB" sz="1200" dirty="0">
                          <a:effectLst/>
                        </a:rPr>
                        <a:t>2.485,</a:t>
                      </a:r>
                      <a:r>
                        <a:rPr lang="en-GB" sz="1200" baseline="0" dirty="0">
                          <a:effectLst/>
                        </a:rPr>
                        <a:t> </a:t>
                      </a:r>
                      <a:r>
                        <a:rPr lang="en-GB" sz="1200" dirty="0">
                          <a:effectLst/>
                        </a:rPr>
                        <a:t>DF =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p≤ 0.1150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solidFill>
                            <a:srgbClr val="FF0000"/>
                          </a:solidFill>
                          <a:effectLst/>
                        </a:rPr>
                        <a:t>NOT SIGNIFICANT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8"/>
                  </a:ext>
                </a:extLst>
              </a:tr>
              <a:tr h="267035">
                <a:tc>
                  <a:txBody>
                    <a:bodyPr/>
                    <a:lstStyle/>
                    <a:p>
                      <a:pPr>
                        <a:lnSpc>
                          <a:spcPct val="107000"/>
                        </a:lnSpc>
                        <a:spcAft>
                          <a:spcPts val="0"/>
                        </a:spcAft>
                      </a:pPr>
                      <a:r>
                        <a:rPr lang="en-GB" sz="1200">
                          <a:effectLst/>
                        </a:rPr>
                        <a:t>2.2 and 3</a:t>
                      </a:r>
                      <a:r>
                        <a:rPr lang="en-GB" sz="1200" baseline="30000">
                          <a:effectLst/>
                        </a:rPr>
                        <a:t>rd</a:t>
                      </a:r>
                      <a:endParaRPr lang="en-GB" sz="1200">
                        <a:effectLst/>
                      </a:endParaRP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09"/>
                  </a:ext>
                </a:extLst>
              </a:tr>
              <a:tr h="130505">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48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0"/>
                  </a:ext>
                </a:extLst>
              </a:tr>
              <a:tr h="130505">
                <a:tc gridSpan="7">
                  <a:txBody>
                    <a:bodyPr/>
                    <a:lstStyle/>
                    <a:p>
                      <a:pPr>
                        <a:lnSpc>
                          <a:spcPct val="107000"/>
                        </a:lnSpc>
                        <a:spcAft>
                          <a:spcPts val="0"/>
                        </a:spcAft>
                      </a:pPr>
                      <a:r>
                        <a:rPr lang="en-GB" sz="1200" dirty="0">
                          <a:effectLst/>
                        </a:rPr>
                        <a:t>2014-15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1"/>
                  </a:ext>
                </a:extLst>
              </a:tr>
              <a:tr h="130505">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White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BAME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Total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latin typeface="Symbol" pitchFamily="18" charset="2"/>
                        </a:rPr>
                        <a:t>c</a:t>
                      </a:r>
                      <a:r>
                        <a:rPr lang="en-GB" sz="1200" b="1" baseline="30000" dirty="0">
                          <a:effectLst/>
                        </a:rPr>
                        <a:t>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2"/>
                  </a:ext>
                </a:extLst>
              </a:tr>
              <a:tr h="130505">
                <a:tc>
                  <a:txBody>
                    <a:bodyPr/>
                    <a:lstStyle/>
                    <a:p>
                      <a:pPr>
                        <a:lnSpc>
                          <a:spcPct val="107000"/>
                        </a:lnSpc>
                        <a:spcAft>
                          <a:spcPts val="0"/>
                        </a:spcAft>
                      </a:pPr>
                      <a:r>
                        <a:rPr lang="en-GB" sz="1200">
                          <a:effectLst/>
                        </a:rPr>
                        <a:t>1</a:t>
                      </a:r>
                      <a:r>
                        <a:rPr lang="en-GB" sz="1200" baseline="30000">
                          <a:effectLst/>
                        </a:rPr>
                        <a:t>st</a:t>
                      </a:r>
                      <a:r>
                        <a:rPr lang="en-GB" sz="1200">
                          <a:effectLst/>
                        </a:rPr>
                        <a:t> and 2:1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3">
                  <a:txBody>
                    <a:bodyPr/>
                    <a:lstStyle/>
                    <a:p>
                      <a:pPr>
                        <a:lnSpc>
                          <a:spcPct val="107000"/>
                        </a:lnSpc>
                        <a:spcAft>
                          <a:spcPts val="0"/>
                        </a:spcAft>
                      </a:pPr>
                      <a:r>
                        <a:rPr lang="en-GB" sz="1200" dirty="0">
                          <a:solidFill>
                            <a:schemeClr val="tx1"/>
                          </a:solidFill>
                          <a:effectLst/>
                        </a:rPr>
                        <a:t>1.087,</a:t>
                      </a:r>
                      <a:r>
                        <a:rPr lang="en-GB" sz="1200" baseline="0" dirty="0">
                          <a:solidFill>
                            <a:schemeClr val="tx1"/>
                          </a:solidFill>
                          <a:effectLst/>
                        </a:rPr>
                        <a:t> </a:t>
                      </a:r>
                      <a:r>
                        <a:rPr lang="en-GB" sz="1200" dirty="0">
                          <a:solidFill>
                            <a:schemeClr val="tx1"/>
                          </a:solidFill>
                          <a:effectLst/>
                        </a:rPr>
                        <a:t>DF = 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solidFill>
                            <a:schemeClr val="tx1"/>
                          </a:solidFill>
                          <a:effectLst/>
                        </a:rPr>
                        <a:t>p≤ 0.2972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solidFill>
                            <a:srgbClr val="FF0000"/>
                          </a:solidFill>
                          <a:effectLst/>
                        </a:rPr>
                        <a:t>NOT SIGNIFICANT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3"/>
                  </a:ext>
                </a:extLst>
              </a:tr>
              <a:tr h="267035">
                <a:tc>
                  <a:txBody>
                    <a:bodyPr/>
                    <a:lstStyle/>
                    <a:p>
                      <a:pPr>
                        <a:lnSpc>
                          <a:spcPct val="107000"/>
                        </a:lnSpc>
                        <a:spcAft>
                          <a:spcPts val="0"/>
                        </a:spcAft>
                      </a:pPr>
                      <a:r>
                        <a:rPr lang="en-GB" sz="1200">
                          <a:effectLst/>
                        </a:rPr>
                        <a:t>2.2 and 3</a:t>
                      </a:r>
                      <a:r>
                        <a:rPr lang="en-GB" sz="1200" baseline="30000">
                          <a:effectLst/>
                        </a:rPr>
                        <a:t>rd</a:t>
                      </a:r>
                      <a:endParaRPr lang="en-GB" sz="1200">
                        <a:effectLst/>
                      </a:endParaRP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4"/>
                  </a:ext>
                </a:extLst>
              </a:tr>
              <a:tr h="130505">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5"/>
                  </a:ext>
                </a:extLst>
              </a:tr>
              <a:tr h="130505">
                <a:tc gridSpan="7">
                  <a:txBody>
                    <a:bodyPr/>
                    <a:lstStyle/>
                    <a:p>
                      <a:pPr>
                        <a:lnSpc>
                          <a:spcPct val="107000"/>
                        </a:lnSpc>
                        <a:spcAft>
                          <a:spcPts val="0"/>
                        </a:spcAft>
                      </a:pPr>
                      <a:r>
                        <a:rPr lang="en-GB" sz="1200" dirty="0">
                          <a:effectLst/>
                        </a:rPr>
                        <a:t>2015-16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6"/>
                  </a:ext>
                </a:extLst>
              </a:tr>
              <a:tr h="130505">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White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BAME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latin typeface="Symbol" pitchFamily="18" charset="2"/>
                        </a:rPr>
                        <a:t>c</a:t>
                      </a:r>
                      <a:r>
                        <a:rPr lang="en-GB" sz="1200" b="1" baseline="30000" dirty="0">
                          <a:effectLst/>
                        </a:rPr>
                        <a:t>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7"/>
                  </a:ext>
                </a:extLst>
              </a:tr>
              <a:tr h="267035">
                <a:tc>
                  <a:txBody>
                    <a:bodyPr/>
                    <a:lstStyle/>
                    <a:p>
                      <a:pPr>
                        <a:lnSpc>
                          <a:spcPct val="107000"/>
                        </a:lnSpc>
                        <a:spcAft>
                          <a:spcPts val="0"/>
                        </a:spcAft>
                      </a:pPr>
                      <a:r>
                        <a:rPr lang="en-GB" sz="1200">
                          <a:effectLst/>
                        </a:rPr>
                        <a:t>1</a:t>
                      </a:r>
                      <a:r>
                        <a:rPr lang="en-GB" sz="1200" baseline="30000">
                          <a:effectLst/>
                        </a:rPr>
                        <a:t>st</a:t>
                      </a:r>
                      <a:r>
                        <a:rPr lang="en-GB" sz="1200">
                          <a:effectLst/>
                        </a:rPr>
                        <a:t> and 2:1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3">
                  <a:txBody>
                    <a:bodyPr/>
                    <a:lstStyle/>
                    <a:p>
                      <a:pPr>
                        <a:lnSpc>
                          <a:spcPct val="107000"/>
                        </a:lnSpc>
                        <a:spcAft>
                          <a:spcPts val="0"/>
                        </a:spcAft>
                      </a:pPr>
                      <a:r>
                        <a:rPr lang="en-GB" sz="1200" dirty="0">
                          <a:effectLst/>
                        </a:rPr>
                        <a:t>2.780,</a:t>
                      </a:r>
                      <a:r>
                        <a:rPr lang="en-GB" sz="1200" baseline="0" dirty="0">
                          <a:effectLst/>
                        </a:rPr>
                        <a:t> </a:t>
                      </a:r>
                      <a:r>
                        <a:rPr lang="en-GB" sz="1200" dirty="0">
                          <a:effectLst/>
                        </a:rPr>
                        <a:t>DF =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p≤ 0.0954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solidFill>
                            <a:srgbClr val="FF0000"/>
                          </a:solidFill>
                          <a:effectLst/>
                        </a:rPr>
                        <a:t>JUST NOT SIGNIFICANT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8"/>
                  </a:ext>
                </a:extLst>
              </a:tr>
              <a:tr h="267035">
                <a:tc>
                  <a:txBody>
                    <a:bodyPr/>
                    <a:lstStyle/>
                    <a:p>
                      <a:pPr>
                        <a:lnSpc>
                          <a:spcPct val="107000"/>
                        </a:lnSpc>
                        <a:spcAft>
                          <a:spcPts val="0"/>
                        </a:spcAft>
                      </a:pPr>
                      <a:r>
                        <a:rPr lang="en-GB" sz="1200">
                          <a:effectLst/>
                        </a:rPr>
                        <a:t>2.2 and 3</a:t>
                      </a:r>
                      <a:r>
                        <a:rPr lang="en-GB" sz="1200" baseline="30000">
                          <a:effectLst/>
                        </a:rPr>
                        <a:t>rd</a:t>
                      </a:r>
                      <a:endParaRPr lang="en-GB" sz="1200">
                        <a:effectLst/>
                      </a:endParaRP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19"/>
                  </a:ext>
                </a:extLst>
              </a:tr>
              <a:tr h="130505">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37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0"/>
                  </a:ext>
                </a:extLst>
              </a:tr>
              <a:tr h="130505">
                <a:tc gridSpan="7">
                  <a:txBody>
                    <a:bodyPr/>
                    <a:lstStyle/>
                    <a:p>
                      <a:pPr>
                        <a:lnSpc>
                          <a:spcPct val="107000"/>
                        </a:lnSpc>
                        <a:spcAft>
                          <a:spcPts val="0"/>
                        </a:spcAft>
                      </a:pPr>
                      <a:r>
                        <a:rPr lang="en-GB" sz="1200" dirty="0">
                          <a:effectLst/>
                        </a:rPr>
                        <a:t>2016-17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21"/>
                  </a:ext>
                </a:extLst>
              </a:tr>
              <a:tr h="130505">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White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BAME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b="1" dirty="0">
                          <a:effectLst/>
                          <a:latin typeface="Symbol" pitchFamily="18" charset="2"/>
                        </a:rPr>
                        <a:t>c</a:t>
                      </a:r>
                      <a:r>
                        <a:rPr lang="en-GB" sz="1200" b="1" baseline="30000" dirty="0">
                          <a:effectLst/>
                        </a:rPr>
                        <a:t>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2"/>
                  </a:ext>
                </a:extLst>
              </a:tr>
              <a:tr h="130505">
                <a:tc>
                  <a:txBody>
                    <a:bodyPr/>
                    <a:lstStyle/>
                    <a:p>
                      <a:pPr>
                        <a:lnSpc>
                          <a:spcPct val="107000"/>
                        </a:lnSpc>
                        <a:spcAft>
                          <a:spcPts val="0"/>
                        </a:spcAft>
                      </a:pPr>
                      <a:r>
                        <a:rPr lang="en-GB" sz="1200">
                          <a:effectLst/>
                        </a:rPr>
                        <a:t>1</a:t>
                      </a:r>
                      <a:r>
                        <a:rPr lang="en-GB" sz="1200" baseline="30000">
                          <a:effectLst/>
                        </a:rPr>
                        <a:t>st</a:t>
                      </a:r>
                      <a:r>
                        <a:rPr lang="en-GB" sz="1200">
                          <a:effectLst/>
                        </a:rPr>
                        <a:t> and 2:1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31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3.322,</a:t>
                      </a:r>
                      <a:r>
                        <a:rPr lang="en-GB" sz="1200" baseline="0" dirty="0">
                          <a:effectLst/>
                        </a:rPr>
                        <a:t> </a:t>
                      </a:r>
                      <a:r>
                        <a:rPr lang="en-GB" sz="1200" dirty="0">
                          <a:effectLst/>
                        </a:rPr>
                        <a:t>DF =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p≤ 0.0684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solidFill>
                            <a:srgbClr val="FF0000"/>
                          </a:solidFill>
                          <a:effectLst/>
                        </a:rPr>
                        <a:t>NOT SIGNIFICANT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3"/>
                  </a:ext>
                </a:extLst>
              </a:tr>
              <a:tr h="267035">
                <a:tc>
                  <a:txBody>
                    <a:bodyPr/>
                    <a:lstStyle/>
                    <a:p>
                      <a:pPr>
                        <a:lnSpc>
                          <a:spcPct val="107000"/>
                        </a:lnSpc>
                        <a:spcAft>
                          <a:spcPts val="0"/>
                        </a:spcAft>
                      </a:pPr>
                      <a:r>
                        <a:rPr lang="en-GB" sz="1200">
                          <a:effectLst/>
                        </a:rPr>
                        <a:t>2.2 and 3</a:t>
                      </a:r>
                      <a:r>
                        <a:rPr lang="en-GB" sz="1200" baseline="30000">
                          <a:effectLst/>
                        </a:rPr>
                        <a:t>rd</a:t>
                      </a:r>
                      <a:endParaRPr lang="en-GB" sz="1200">
                        <a:effectLst/>
                      </a:endParaRP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rowSpan="3">
                  <a:txBody>
                    <a:bodyPr/>
                    <a:lstStyle/>
                    <a:p>
                      <a:pPr>
                        <a:lnSpc>
                          <a:spcPct val="107000"/>
                        </a:lnSpc>
                        <a:spcAft>
                          <a:spcPts val="0"/>
                        </a:spcAft>
                      </a:pPr>
                      <a:r>
                        <a:rPr lang="en-GB" sz="1200">
                          <a:effectLst/>
                        </a:rPr>
                        <a:t> </a:t>
                      </a:r>
                    </a:p>
                    <a:p>
                      <a:pPr>
                        <a:lnSpc>
                          <a:spcPct val="107000"/>
                        </a:lnSpc>
                        <a:spcAft>
                          <a:spcPts val="0"/>
                        </a:spcAft>
                      </a:pPr>
                      <a:r>
                        <a:rPr lang="en-GB" sz="1200">
                          <a:effectLst/>
                        </a:rPr>
                        <a:t> </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4"/>
                  </a:ext>
                </a:extLst>
              </a:tr>
              <a:tr h="130505">
                <a:tc>
                  <a:txBody>
                    <a:bodyPr/>
                    <a:lstStyle/>
                    <a:p>
                      <a:pPr>
                        <a:lnSpc>
                          <a:spcPct val="107000"/>
                        </a:lnSpc>
                        <a:spcAft>
                          <a:spcPts val="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39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5"/>
                  </a:ext>
                </a:extLst>
              </a:tr>
              <a:tr h="130505">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vMerge="1">
                  <a:txBody>
                    <a:bodyPr/>
                    <a:lstStyle/>
                    <a:p>
                      <a:endParaRPr lang="en-GB"/>
                    </a:p>
                  </a:txBody>
                  <a:tcPr/>
                </a:tc>
                <a:tc>
                  <a:txBody>
                    <a:bodyPr/>
                    <a:lstStyle/>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tc>
                  <a:txBody>
                    <a:bodyPr/>
                    <a:lstStyle/>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200" marR="44200" marT="0" marB="0"/>
                </a:tc>
                <a:extLst>
                  <a:ext uri="{0D108BD9-81ED-4DB2-BD59-A6C34878D82A}">
                    <a16:rowId xmlns:a16="http://schemas.microsoft.com/office/drawing/2014/main" xmlns="" val="10026"/>
                  </a:ext>
                </a:extLst>
              </a:tr>
            </a:tbl>
          </a:graphicData>
        </a:graphic>
      </p:graphicFrame>
      <p:sp>
        <p:nvSpPr>
          <p:cNvPr id="4" name="Slide Number Placeholder 3"/>
          <p:cNvSpPr>
            <a:spLocks noGrp="1"/>
          </p:cNvSpPr>
          <p:nvPr>
            <p:ph type="sldNum" sz="quarter" idx="12"/>
          </p:nvPr>
        </p:nvSpPr>
        <p:spPr/>
        <p:txBody>
          <a:bodyPr/>
          <a:lstStyle/>
          <a:p>
            <a:fld id="{E090309C-7754-47C2-839B-64A22713A297}" type="slidenum">
              <a:rPr lang="en-GB" smtClean="0"/>
              <a:pPr/>
              <a:t>20</a:t>
            </a:fld>
            <a:endParaRPr lang="en-GB"/>
          </a:p>
        </p:txBody>
      </p:sp>
      <p:sp>
        <p:nvSpPr>
          <p:cNvPr id="8" name="Rectangle 7"/>
          <p:cNvSpPr/>
          <p:nvPr/>
        </p:nvSpPr>
        <p:spPr>
          <a:xfrm>
            <a:off x="362139" y="5604906"/>
            <a:ext cx="3621387" cy="981423"/>
          </a:xfrm>
          <a:prstGeom prst="rect">
            <a:avLst/>
          </a:prstGeom>
        </p:spPr>
        <p:txBody>
          <a:bodyPr wrap="square">
            <a:spAutoFit/>
          </a:bodyPr>
          <a:lstStyle/>
          <a:p>
            <a:pPr algn="r">
              <a:lnSpc>
                <a:spcPct val="107000"/>
              </a:lnSpc>
              <a:spcAft>
                <a:spcPts val="800"/>
              </a:spcAft>
            </a:pPr>
            <a:r>
              <a:rPr lang="en-GB" dirty="0">
                <a:solidFill>
                  <a:srgbClr val="494949"/>
                </a:solidFill>
                <a:latin typeface="Helvetica" panose="020B0604020202020204" pitchFamily="34" charset="0"/>
                <a:ea typeface="Times New Roman" panose="02020603050405020304" pitchFamily="18" charset="0"/>
                <a:cs typeface="Times New Roman" panose="02020603050405020304" pitchFamily="18" charset="0"/>
              </a:rPr>
              <a:t>Comparison of Academic Performance (Degree class) by ethnic groups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06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Attainment project </a:t>
            </a:r>
          </a:p>
        </p:txBody>
      </p:sp>
      <p:sp>
        <p:nvSpPr>
          <p:cNvPr id="3" name="Content Placeholder 2"/>
          <p:cNvSpPr>
            <a:spLocks noGrp="1"/>
          </p:cNvSpPr>
          <p:nvPr>
            <p:ph sz="half" idx="1"/>
          </p:nvPr>
        </p:nvSpPr>
        <p:spPr>
          <a:xfrm>
            <a:off x="838199" y="1825625"/>
            <a:ext cx="10351883" cy="4351338"/>
          </a:xfrm>
        </p:spPr>
        <p:txBody>
          <a:bodyPr>
            <a:normAutofit/>
          </a:bodyPr>
          <a:lstStyle/>
          <a:p>
            <a:r>
              <a:rPr lang="en-US" dirty="0"/>
              <a:t>A student attainment project is currently ongoing at University of West London</a:t>
            </a:r>
          </a:p>
          <a:p>
            <a:r>
              <a:rPr lang="en-US" dirty="0"/>
              <a:t>Led by Esther Darby, Head of Academic Planning and </a:t>
            </a:r>
            <a:r>
              <a:rPr lang="en-GB" dirty="0"/>
              <a:t>Eirini </a:t>
            </a:r>
            <a:r>
              <a:rPr lang="en-GB" dirty="0" err="1"/>
              <a:t>Tatsi</a:t>
            </a:r>
            <a:r>
              <a:rPr lang="en-GB" dirty="0"/>
              <a:t>, SAP Academic Lead</a:t>
            </a:r>
          </a:p>
          <a:p>
            <a:r>
              <a:rPr lang="en-GB" dirty="0"/>
              <a:t>Two SCE modules at L4</a:t>
            </a:r>
          </a:p>
          <a:p>
            <a:pPr lvl="1"/>
            <a:r>
              <a:rPr lang="en-GB" sz="2800" i="1" dirty="0"/>
              <a:t>Structural Mechanics </a:t>
            </a:r>
            <a:r>
              <a:rPr lang="en-GB" sz="2800" dirty="0"/>
              <a:t>and </a:t>
            </a:r>
            <a:r>
              <a:rPr lang="en-GB" sz="2800" i="1" dirty="0"/>
              <a:t>Building Technology </a:t>
            </a:r>
          </a:p>
          <a:p>
            <a:pPr lvl="1"/>
            <a:r>
              <a:rPr lang="en-GB" sz="2800" dirty="0"/>
              <a:t>were selected for intervention to see the impact on student attainment </a:t>
            </a:r>
          </a:p>
          <a:p>
            <a:endParaRPr lang="en-GB" dirty="0"/>
          </a:p>
        </p:txBody>
      </p:sp>
      <p:sp>
        <p:nvSpPr>
          <p:cNvPr id="5" name="Slide Number Placeholder 4"/>
          <p:cNvSpPr>
            <a:spLocks noGrp="1"/>
          </p:cNvSpPr>
          <p:nvPr>
            <p:ph type="sldNum" sz="quarter" idx="12"/>
          </p:nvPr>
        </p:nvSpPr>
        <p:spPr/>
        <p:txBody>
          <a:bodyPr/>
          <a:lstStyle/>
          <a:p>
            <a:fld id="{E090309C-7754-47C2-839B-64A22713A297}" type="slidenum">
              <a:rPr lang="en-GB" smtClean="0"/>
              <a:pPr/>
              <a:t>21</a:t>
            </a:fld>
            <a:endParaRPr lang="en-GB"/>
          </a:p>
        </p:txBody>
      </p:sp>
    </p:spTree>
    <p:extLst>
      <p:ext uri="{BB962C8B-B14F-4D97-AF65-F5344CB8AC3E}">
        <p14:creationId xmlns:p14="http://schemas.microsoft.com/office/powerpoint/2010/main" val="22812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61B91595-DF01-4E8B-80BF-B812BA9BFD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8AC533DD-1CF6-4A33-852D-3877441533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xmlns="" id="{CAB4DB43-A7F3-4917-B95F-612E3D389AA4}"/>
              </a:ext>
            </a:extLst>
          </p:cNvPr>
          <p:cNvSpPr>
            <a:spLocks noGrp="1"/>
          </p:cNvSpPr>
          <p:nvPr>
            <p:ph type="sldNum" sz="quarter" idx="12"/>
          </p:nvPr>
        </p:nvSpPr>
        <p:spPr>
          <a:xfrm>
            <a:off x="10797782" y="5444835"/>
            <a:ext cx="1054331" cy="390700"/>
          </a:xfrm>
        </p:spPr>
        <p:txBody>
          <a:bodyPr vert="horz" lIns="91440" tIns="45720" rIns="91440" bIns="45720" rtlCol="0" anchor="ctr">
            <a:normAutofit/>
          </a:bodyPr>
          <a:lstStyle/>
          <a:p>
            <a:pPr>
              <a:spcAft>
                <a:spcPts val="600"/>
              </a:spcAft>
            </a:pPr>
            <a:fld id="{E090309C-7754-47C2-839B-64A22713A297}" type="slidenum">
              <a:rPr lang="en-US">
                <a:solidFill>
                  <a:srgbClr val="FFFFFF">
                    <a:alpha val="80000"/>
                  </a:srgbClr>
                </a:solidFill>
              </a:rPr>
              <a:pPr>
                <a:spcAft>
                  <a:spcPts val="600"/>
                </a:spcAft>
              </a:pPr>
              <a:t>22</a:t>
            </a:fld>
            <a:endParaRPr lang="en-US">
              <a:solidFill>
                <a:srgbClr val="FFFFFF">
                  <a:alpha val="80000"/>
                </a:srgbClr>
              </a:solidFill>
            </a:endParaRPr>
          </a:p>
        </p:txBody>
      </p:sp>
      <p:pic>
        <p:nvPicPr>
          <p:cNvPr id="20" name="Content Placeholder 5">
            <a:extLst>
              <a:ext uri="{FF2B5EF4-FFF2-40B4-BE49-F238E27FC236}">
                <a16:creationId xmlns:a16="http://schemas.microsoft.com/office/drawing/2014/main" xmlns="" id="{7225B077-BF24-4720-8DFE-427689C1F4C0}"/>
              </a:ext>
            </a:extLst>
          </p:cNvPr>
          <p:cNvPicPr>
            <a:picLocks noGrp="1" noChangeAspect="1"/>
          </p:cNvPicPr>
          <p:nvPr>
            <p:ph sz="half" idx="2"/>
          </p:nvPr>
        </p:nvPicPr>
        <p:blipFill rotWithShape="1">
          <a:blip r:embed="rId2" cstate="print"/>
          <a:srcRect l="19055" t="30365" r="19743" b="13398"/>
          <a:stretch/>
        </p:blipFill>
        <p:spPr>
          <a:xfrm>
            <a:off x="767241" y="643467"/>
            <a:ext cx="7849720" cy="4507955"/>
          </a:xfrm>
          <a:prstGeom prst="rect">
            <a:avLst/>
          </a:prstGeom>
        </p:spPr>
      </p:pic>
      <p:sp>
        <p:nvSpPr>
          <p:cNvPr id="2" name="Title 1">
            <a:extLst>
              <a:ext uri="{FF2B5EF4-FFF2-40B4-BE49-F238E27FC236}">
                <a16:creationId xmlns:a16="http://schemas.microsoft.com/office/drawing/2014/main" xmlns="" id="{C2F4DFF9-1AE6-4898-8FEE-25FE538B66A7}"/>
              </a:ext>
            </a:extLst>
          </p:cNvPr>
          <p:cNvSpPr>
            <a:spLocks noGrp="1"/>
          </p:cNvSpPr>
          <p:nvPr>
            <p:ph type="title"/>
          </p:nvPr>
        </p:nvSpPr>
        <p:spPr>
          <a:xfrm>
            <a:off x="767240" y="5444835"/>
            <a:ext cx="9095651" cy="830231"/>
          </a:xfrm>
        </p:spPr>
        <p:txBody>
          <a:bodyPr vert="horz" lIns="91440" tIns="45720" rIns="91440" bIns="45720" rtlCol="0" anchor="b">
            <a:normAutofit/>
          </a:bodyPr>
          <a:lstStyle/>
          <a:p>
            <a:r>
              <a:rPr lang="en-US" sz="4000" kern="1200" dirty="0">
                <a:solidFill>
                  <a:srgbClr val="000000"/>
                </a:solidFill>
                <a:latin typeface="+mj-lt"/>
                <a:ea typeface="+mj-ea"/>
                <a:cs typeface="+mj-cs"/>
              </a:rPr>
              <a:t>Results from Student attainment project </a:t>
            </a:r>
          </a:p>
        </p:txBody>
      </p:sp>
      <p:sp>
        <p:nvSpPr>
          <p:cNvPr id="3" name="Content Placeholder 2">
            <a:extLst>
              <a:ext uri="{FF2B5EF4-FFF2-40B4-BE49-F238E27FC236}">
                <a16:creationId xmlns:a16="http://schemas.microsoft.com/office/drawing/2014/main" xmlns="" id="{55D397F5-E111-4624-AFC9-EF18CF24F49E}"/>
              </a:ext>
            </a:extLst>
          </p:cNvPr>
          <p:cNvSpPr>
            <a:spLocks noGrp="1"/>
          </p:cNvSpPr>
          <p:nvPr>
            <p:ph sz="half" idx="1"/>
          </p:nvPr>
        </p:nvSpPr>
        <p:spPr>
          <a:xfrm>
            <a:off x="767240" y="6275067"/>
            <a:ext cx="9095651" cy="347473"/>
          </a:xfrm>
        </p:spPr>
        <p:txBody>
          <a:bodyPr vert="horz" lIns="91440" tIns="45720" rIns="91440" bIns="45720" rtlCol="0">
            <a:noAutofit/>
          </a:bodyPr>
          <a:lstStyle/>
          <a:p>
            <a:pPr marL="0" indent="0">
              <a:buNone/>
            </a:pPr>
            <a:r>
              <a:rPr lang="en-US" sz="2400" kern="1200" dirty="0">
                <a:solidFill>
                  <a:srgbClr val="000000"/>
                </a:solidFill>
                <a:latin typeface="+mn-lt"/>
                <a:ea typeface="+mn-ea"/>
                <a:cs typeface="+mn-cs"/>
              </a:rPr>
              <a:t>SCE Module 3 ( Structural Mechanics)  Module 9 (Building Technology)</a:t>
            </a:r>
          </a:p>
        </p:txBody>
      </p:sp>
      <p:sp>
        <p:nvSpPr>
          <p:cNvPr id="8" name="Rectangle 7"/>
          <p:cNvSpPr/>
          <p:nvPr/>
        </p:nvSpPr>
        <p:spPr>
          <a:xfrm>
            <a:off x="2399168" y="1131683"/>
            <a:ext cx="660903" cy="1901228"/>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65960" y="1148281"/>
            <a:ext cx="660903" cy="1901228"/>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38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idx="1"/>
          </p:nvPr>
        </p:nvSpPr>
        <p:spPr/>
        <p:txBody>
          <a:bodyPr/>
          <a:lstStyle/>
          <a:p>
            <a:pPr marL="0" indent="0">
              <a:buNone/>
            </a:pPr>
            <a:endParaRPr lang="en-GB" dirty="0"/>
          </a:p>
          <a:p>
            <a:r>
              <a:rPr lang="en-GB" dirty="0"/>
              <a:t>The gap between White and BAME is seen to be decreasing over the period.</a:t>
            </a:r>
          </a:p>
          <a:p>
            <a:r>
              <a:rPr lang="en-GB" dirty="0"/>
              <a:t>No significant difference between the two groups in terms of academic performance.</a:t>
            </a:r>
          </a:p>
          <a:p>
            <a:r>
              <a:rPr lang="en-GB" dirty="0"/>
              <a:t>This infers that the Inclusive practices adopted  in modules at different levels have led to improved performance.</a:t>
            </a:r>
          </a:p>
          <a:p>
            <a:endParaRPr lang="en-GB" dirty="0"/>
          </a:p>
        </p:txBody>
      </p:sp>
      <p:sp>
        <p:nvSpPr>
          <p:cNvPr id="5" name="Slide Number Placeholder 4"/>
          <p:cNvSpPr>
            <a:spLocks noGrp="1"/>
          </p:cNvSpPr>
          <p:nvPr>
            <p:ph type="sldNum" sz="quarter" idx="12"/>
          </p:nvPr>
        </p:nvSpPr>
        <p:spPr/>
        <p:txBody>
          <a:bodyPr/>
          <a:lstStyle/>
          <a:p>
            <a:fld id="{E090309C-7754-47C2-839B-64A22713A297}" type="slidenum">
              <a:rPr lang="en-GB" smtClean="0"/>
              <a:pPr/>
              <a:t>23</a:t>
            </a:fld>
            <a:endParaRPr lang="en-GB"/>
          </a:p>
        </p:txBody>
      </p:sp>
    </p:spTree>
    <p:extLst>
      <p:ext uri="{BB962C8B-B14F-4D97-AF65-F5344CB8AC3E}">
        <p14:creationId xmlns:p14="http://schemas.microsoft.com/office/powerpoint/2010/main" val="37002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Conclusion</a:t>
            </a:r>
          </a:p>
        </p:txBody>
      </p:sp>
      <p:sp>
        <p:nvSpPr>
          <p:cNvPr id="7" name="Content Placeholder 6"/>
          <p:cNvSpPr>
            <a:spLocks noGrp="1"/>
          </p:cNvSpPr>
          <p:nvPr>
            <p:ph idx="1"/>
          </p:nvPr>
        </p:nvSpPr>
        <p:spPr/>
        <p:txBody>
          <a:bodyPr/>
          <a:lstStyle/>
          <a:p>
            <a:r>
              <a:rPr lang="en-GB" dirty="0"/>
              <a:t>Realigning curriculum and teaching practices to cater for all students can inculcate inclusivity.</a:t>
            </a:r>
            <a:endParaRPr lang="en-US" dirty="0"/>
          </a:p>
          <a:p>
            <a:r>
              <a:rPr lang="en-GB" dirty="0"/>
              <a:t>Inclusive learning empowers students, ensuring their learning needs are met and enables achieving their full potential.</a:t>
            </a:r>
          </a:p>
          <a:p>
            <a:r>
              <a:rPr lang="en-US" dirty="0"/>
              <a:t>Results from the chi-squared analysis of ethnic group performance showed that student performance improved.</a:t>
            </a:r>
          </a:p>
          <a:p>
            <a:endParaRPr lang="en-US" dirty="0"/>
          </a:p>
          <a:p>
            <a:endParaRPr lang="en-GB"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24</a:t>
            </a:fld>
            <a:endParaRPr lang="en-GB"/>
          </a:p>
        </p:txBody>
      </p:sp>
    </p:spTree>
    <p:extLst>
      <p:ext uri="{BB962C8B-B14F-4D97-AF65-F5344CB8AC3E}">
        <p14:creationId xmlns:p14="http://schemas.microsoft.com/office/powerpoint/2010/main" val="3604257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Content Placeholder 2"/>
          <p:cNvSpPr>
            <a:spLocks noGrp="1"/>
          </p:cNvSpPr>
          <p:nvPr>
            <p:ph idx="1"/>
          </p:nvPr>
        </p:nvSpPr>
        <p:spPr>
          <a:xfrm>
            <a:off x="838200" y="1617395"/>
            <a:ext cx="10515600" cy="4351338"/>
          </a:xfrm>
        </p:spPr>
        <p:txBody>
          <a:bodyPr>
            <a:normAutofit fontScale="92500" lnSpcReduction="10000"/>
          </a:bodyPr>
          <a:lstStyle/>
          <a:p>
            <a:r>
              <a:rPr lang="en-GB" sz="1600" dirty="0"/>
              <a:t>CSIE(2018): </a:t>
            </a:r>
            <a:r>
              <a:rPr lang="en-GB" sz="1600" i="1" dirty="0"/>
              <a:t>Legislation and guidance for Inclusive education</a:t>
            </a:r>
            <a:r>
              <a:rPr lang="en-GB" sz="1600" dirty="0"/>
              <a:t>, Centre for Studies on Inclusive Education </a:t>
            </a:r>
            <a:r>
              <a:rPr lang="en-US" sz="1600" dirty="0"/>
              <a:t>Available at:</a:t>
            </a:r>
          </a:p>
          <a:p>
            <a:r>
              <a:rPr lang="en-GB" sz="1600" dirty="0">
                <a:hlinkClick r:id="rId3"/>
              </a:rPr>
              <a:t>http://www.csie.org.uk/inclusion/legislation.shtml</a:t>
            </a:r>
            <a:r>
              <a:rPr lang="en-GB" sz="1600" dirty="0"/>
              <a:t> (Accessed 21 May 2018)</a:t>
            </a:r>
          </a:p>
          <a:p>
            <a:r>
              <a:rPr lang="en-US" sz="1600" dirty="0"/>
              <a:t>Equality Challenge Unit (2016) </a:t>
            </a:r>
            <a:r>
              <a:rPr lang="en-US" sz="1600" i="1" dirty="0"/>
              <a:t>Degree Attainment Gaps </a:t>
            </a:r>
            <a:r>
              <a:rPr lang="en-US" sz="1600" dirty="0"/>
              <a:t>Available at: </a:t>
            </a:r>
            <a:r>
              <a:rPr lang="en-US" sz="1600" dirty="0">
                <a:hlinkClick r:id="rId4"/>
              </a:rPr>
              <a:t>https://www.ecu.ac.uk/guidance-resources/student-recruitment-retention-attainment/student-attainment/degree-attainment-gaps/</a:t>
            </a:r>
            <a:endParaRPr lang="en-US" sz="1600" dirty="0"/>
          </a:p>
          <a:p>
            <a:r>
              <a:rPr lang="en-US" sz="1600" dirty="0"/>
              <a:t>Hall, T.E., Meyer, A., and Rose, D.H., Eds. (2012) </a:t>
            </a:r>
            <a:r>
              <a:rPr lang="en-US" sz="1600" i="1" dirty="0"/>
              <a:t>Universal design for learning in the classroom: Practical applications</a:t>
            </a:r>
            <a:r>
              <a:rPr lang="en-US" sz="1600" dirty="0"/>
              <a:t>. New York: Guilford Press</a:t>
            </a:r>
          </a:p>
          <a:p>
            <a:r>
              <a:rPr lang="en-US" sz="1600" dirty="0"/>
              <a:t>HEA(2016)</a:t>
            </a:r>
            <a:r>
              <a:rPr lang="en-US" sz="1600" i="1" dirty="0"/>
              <a:t> Framework for Access, retention, attainment and progression in Higher education </a:t>
            </a:r>
            <a:r>
              <a:rPr lang="en-US" sz="1600" dirty="0"/>
              <a:t>Available at:</a:t>
            </a:r>
          </a:p>
          <a:p>
            <a:r>
              <a:rPr lang="en-GB" sz="1600" dirty="0">
                <a:hlinkClick r:id="rId5"/>
              </a:rPr>
              <a:t>https://www.heacademy.ac.uk/system/files/downloads/studentaccess-retention-attainment-progression-in-he_0.pdf</a:t>
            </a:r>
            <a:r>
              <a:rPr lang="en-GB" sz="1600" dirty="0"/>
              <a:t> (Accessed 10 May 2018)</a:t>
            </a:r>
          </a:p>
          <a:p>
            <a:r>
              <a:rPr lang="en-GB" sz="1600" dirty="0"/>
              <a:t>Hockings, C. Brett, P. and </a:t>
            </a:r>
            <a:r>
              <a:rPr lang="en-GB" sz="1600" dirty="0" err="1"/>
              <a:t>Terentjevs</a:t>
            </a:r>
            <a:r>
              <a:rPr lang="en-GB" sz="1600" dirty="0"/>
              <a:t>, M. (2012) </a:t>
            </a:r>
            <a:r>
              <a:rPr lang="en-GB" sz="1600" i="1" dirty="0"/>
              <a:t>Making a difference—inclusive learning and teaching in higher education through open educational resources, </a:t>
            </a:r>
            <a:r>
              <a:rPr lang="en-GB" sz="1600" dirty="0"/>
              <a:t>Distance Education, 33:2, 237-252, DOI: </a:t>
            </a:r>
            <a:r>
              <a:rPr lang="en-GB" sz="1600" u="sng" dirty="0">
                <a:hlinkClick r:id="rId6"/>
              </a:rPr>
              <a:t>10.1080/01587919.2012.692066</a:t>
            </a:r>
            <a:endParaRPr lang="en-GB" sz="1600" u="sng" dirty="0"/>
          </a:p>
          <a:p>
            <a:r>
              <a:rPr lang="en-GB" sz="1600" dirty="0" err="1"/>
              <a:t>Naoum</a:t>
            </a:r>
            <a:r>
              <a:rPr lang="en-GB" sz="1600" dirty="0"/>
              <a:t>, S.(2012) </a:t>
            </a:r>
            <a:r>
              <a:rPr lang="en-GB" sz="1600" i="1" dirty="0"/>
              <a:t>Dissertation research and writing for construction students</a:t>
            </a:r>
            <a:r>
              <a:rPr lang="en-GB" sz="1600" dirty="0"/>
              <a:t>, Routledge, London</a:t>
            </a:r>
          </a:p>
          <a:p>
            <a:r>
              <a:rPr lang="en-GB" sz="1600" dirty="0"/>
              <a:t>Thomas, L. and May, H. (2010</a:t>
            </a:r>
            <a:r>
              <a:rPr lang="en-GB" sz="1600" i="1" dirty="0"/>
              <a:t>). Inclusive learning and teaching in Higher Education</a:t>
            </a:r>
            <a:r>
              <a:rPr lang="en-GB" sz="1600" dirty="0"/>
              <a:t>, York, Higher Education Academy Available at: </a:t>
            </a:r>
            <a:r>
              <a:rPr lang="en-GB" sz="1600" u="sng" dirty="0">
                <a:hlinkClick r:id="rId7"/>
              </a:rPr>
              <a:t>https://www.heacademy.ac.uk/system/files/inclusivelearningandteaching_finalreport.pdf</a:t>
            </a:r>
            <a:r>
              <a:rPr lang="en-GB" sz="1600" dirty="0"/>
              <a:t> [Accessed 9 March 2018] </a:t>
            </a:r>
          </a:p>
          <a:p>
            <a:r>
              <a:rPr lang="en-GB" sz="1600" dirty="0"/>
              <a:t>Wray, M. (2013) </a:t>
            </a:r>
            <a:r>
              <a:rPr lang="en-GB" sz="1600" i="1" dirty="0"/>
              <a:t>Developing an inclusive culture in higher education: final report,</a:t>
            </a:r>
            <a:r>
              <a:rPr lang="en-GB" sz="1600" dirty="0"/>
              <a:t> York, Higher Education Academy.  Available at: </a:t>
            </a:r>
            <a:r>
              <a:rPr lang="en-GB" sz="1600" dirty="0">
                <a:hlinkClick r:id="rId8"/>
              </a:rPr>
              <a:t>https://www.heacademy.ac.uk/system/files/inclusive_culture_report_0.pdf</a:t>
            </a:r>
            <a:r>
              <a:rPr lang="en-GB" sz="1600" dirty="0"/>
              <a:t> [ Accessed 12 March 2018]</a:t>
            </a:r>
          </a:p>
          <a:p>
            <a:endParaRPr lang="en-GB" sz="1600" dirty="0"/>
          </a:p>
          <a:p>
            <a:pPr marL="0" indent="0">
              <a:buNone/>
            </a:pPr>
            <a:endParaRPr lang="en-GB"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25</a:t>
            </a:fld>
            <a:endParaRPr lang="en-GB"/>
          </a:p>
        </p:txBody>
      </p:sp>
    </p:spTree>
    <p:extLst>
      <p:ext uri="{BB962C8B-B14F-4D97-AF65-F5344CB8AC3E}">
        <p14:creationId xmlns:p14="http://schemas.microsoft.com/office/powerpoint/2010/main" val="371651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normAutofit/>
          </a:bodyPr>
          <a:lstStyle/>
          <a:p>
            <a:pPr marL="0" indent="0">
              <a:buNone/>
            </a:pPr>
            <a:r>
              <a:rPr lang="en-GB" i="1" dirty="0">
                <a:solidFill>
                  <a:srgbClr val="FF0000"/>
                </a:solidFill>
              </a:rPr>
              <a:t>Aim</a:t>
            </a:r>
          </a:p>
          <a:p>
            <a:r>
              <a:rPr lang="en-GB" dirty="0"/>
              <a:t>To investigate the impact of teaching practices on Civil Engineering students with diverse backgrounds.</a:t>
            </a:r>
          </a:p>
          <a:p>
            <a:pPr marL="0" indent="0">
              <a:buNone/>
            </a:pPr>
            <a:endParaRPr lang="en-GB" dirty="0"/>
          </a:p>
          <a:p>
            <a:pPr marL="0" indent="0">
              <a:buNone/>
            </a:pPr>
            <a:r>
              <a:rPr lang="en-GB" i="1" dirty="0">
                <a:solidFill>
                  <a:srgbClr val="FF0000"/>
                </a:solidFill>
              </a:rPr>
              <a:t>Objectives</a:t>
            </a:r>
          </a:p>
          <a:p>
            <a:r>
              <a:rPr lang="en-GB" dirty="0"/>
              <a:t>To identify teaching strategies that improve student attainment</a:t>
            </a:r>
          </a:p>
          <a:p>
            <a:r>
              <a:rPr lang="en-GB" dirty="0"/>
              <a:t>To  understand the impact of including active/student-centred teaching  methods </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3</a:t>
            </a:fld>
            <a:endParaRPr lang="en-GB"/>
          </a:p>
        </p:txBody>
      </p:sp>
    </p:spTree>
    <p:extLst>
      <p:ext uri="{BB962C8B-B14F-4D97-AF65-F5344CB8AC3E}">
        <p14:creationId xmlns:p14="http://schemas.microsoft.com/office/powerpoint/2010/main" val="372531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student cohort make up at UWL</a:t>
            </a:r>
          </a:p>
        </p:txBody>
      </p:sp>
      <p:sp>
        <p:nvSpPr>
          <p:cNvPr id="3" name="Content Placeholder 2"/>
          <p:cNvSpPr>
            <a:spLocks noGrp="1"/>
          </p:cNvSpPr>
          <p:nvPr>
            <p:ph idx="1"/>
          </p:nvPr>
        </p:nvSpPr>
        <p:spPr/>
        <p:txBody>
          <a:bodyPr/>
          <a:lstStyle/>
          <a:p>
            <a:pPr>
              <a:buNone/>
            </a:pPr>
            <a:r>
              <a:rPr lang="en-GB" dirty="0"/>
              <a:t>Student population: </a:t>
            </a:r>
          </a:p>
          <a:p>
            <a:pPr marL="0" indent="0"/>
            <a:r>
              <a:rPr lang="en-GB" dirty="0"/>
              <a:t> 71% are mature (aged over 21 on entry), compared to 41% in the sector</a:t>
            </a:r>
          </a:p>
          <a:p>
            <a:pPr marL="0" indent="0"/>
            <a:r>
              <a:rPr lang="en-GB" dirty="0"/>
              <a:t> 55% are from black and minority ethnic groups, compared to 23% in the sector </a:t>
            </a:r>
          </a:p>
          <a:p>
            <a:pPr marL="0" indent="0"/>
            <a:r>
              <a:rPr lang="en-GB" dirty="0"/>
              <a:t> 11% have a disability, compared to 12% nationally.</a:t>
            </a:r>
          </a:p>
          <a:p>
            <a:pPr marL="0" indent="0">
              <a:buNone/>
            </a:pPr>
            <a:endParaRPr lang="en-GB" dirty="0"/>
          </a:p>
          <a:p>
            <a:pPr marL="0" indent="0">
              <a:buNone/>
            </a:pPr>
            <a:r>
              <a:rPr lang="en-GB" dirty="0"/>
              <a:t>UWL Civil Engineering cohorts also contain this diversity</a:t>
            </a:r>
          </a:p>
        </p:txBody>
      </p:sp>
      <p:sp>
        <p:nvSpPr>
          <p:cNvPr id="4" name="Slide Number Placeholder 3"/>
          <p:cNvSpPr>
            <a:spLocks noGrp="1"/>
          </p:cNvSpPr>
          <p:nvPr>
            <p:ph type="sldNum" sz="quarter" idx="12"/>
          </p:nvPr>
        </p:nvSpPr>
        <p:spPr/>
        <p:txBody>
          <a:bodyPr/>
          <a:lstStyle/>
          <a:p>
            <a:fld id="{E090309C-7754-47C2-839B-64A22713A297}" type="slidenum">
              <a:rPr lang="en-GB" smtClean="0"/>
              <a:pPr/>
              <a:t>4</a:t>
            </a:fld>
            <a:endParaRPr lang="en-GB"/>
          </a:p>
        </p:txBody>
      </p:sp>
    </p:spTree>
    <p:extLst>
      <p:ext uri="{BB962C8B-B14F-4D97-AF65-F5344CB8AC3E}">
        <p14:creationId xmlns:p14="http://schemas.microsoft.com/office/powerpoint/2010/main" val="87272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 (Student diversity and inclusion)</a:t>
            </a:r>
          </a:p>
        </p:txBody>
      </p:sp>
      <p:sp>
        <p:nvSpPr>
          <p:cNvPr id="3" name="Content Placeholder 2"/>
          <p:cNvSpPr>
            <a:spLocks noGrp="1"/>
          </p:cNvSpPr>
          <p:nvPr>
            <p:ph idx="1"/>
          </p:nvPr>
        </p:nvSpPr>
        <p:spPr/>
        <p:txBody>
          <a:bodyPr>
            <a:normAutofit fontScale="92500" lnSpcReduction="20000"/>
          </a:bodyPr>
          <a:lstStyle/>
          <a:p>
            <a:pPr>
              <a:buNone/>
            </a:pPr>
            <a:r>
              <a:rPr lang="en-GB" sz="3900" dirty="0">
                <a:solidFill>
                  <a:srgbClr val="0070C0"/>
                </a:solidFill>
              </a:rPr>
              <a:t>Diversity</a:t>
            </a:r>
            <a:endParaRPr lang="en-GB" dirty="0"/>
          </a:p>
          <a:p>
            <a:r>
              <a:rPr lang="en-US" i="1" dirty="0">
                <a:latin typeface="+mj-lt"/>
              </a:rPr>
              <a:t>Diversity is any dimension that can be used to differentiate groups and people from one another. It is about empowering people by respecting and appreciating what makes them different, in terms of age, gender, ethnicity, religion, disability, sexual orientation, education, and national origin.</a:t>
            </a:r>
          </a:p>
          <a:p>
            <a:pPr marL="0" indent="0">
              <a:buNone/>
            </a:pPr>
            <a:endParaRPr lang="en-GB" dirty="0"/>
          </a:p>
          <a:p>
            <a:pPr>
              <a:buNone/>
            </a:pPr>
            <a:r>
              <a:rPr lang="en-GB" sz="3900" dirty="0">
                <a:solidFill>
                  <a:srgbClr val="0070C0"/>
                </a:solidFill>
              </a:rPr>
              <a:t>Inclusion</a:t>
            </a:r>
          </a:p>
          <a:p>
            <a:r>
              <a:rPr lang="en-US" i="1" dirty="0">
                <a:latin typeface="+mj-lt"/>
              </a:rPr>
              <a:t>Inclusion is an </a:t>
            </a:r>
            <a:r>
              <a:rPr lang="en-US" i="1" dirty="0" err="1">
                <a:latin typeface="+mj-lt"/>
              </a:rPr>
              <a:t>organisational</a:t>
            </a:r>
            <a:r>
              <a:rPr lang="en-US" i="1" dirty="0">
                <a:latin typeface="+mj-lt"/>
              </a:rPr>
              <a:t> effort and practices in which different groups or individuals having different backgrounds are culturally and socially accepted and welcomed, and equally treated.</a:t>
            </a:r>
          </a:p>
          <a:p>
            <a:pPr marL="0" indent="0" algn="r">
              <a:buNone/>
            </a:pPr>
            <a:r>
              <a:rPr lang="en-US" sz="3000" i="1" dirty="0"/>
              <a:t>(Global Diversity Practice, 2017)</a:t>
            </a:r>
          </a:p>
          <a:p>
            <a:endParaRPr lang="en-US" dirty="0"/>
          </a:p>
          <a:p>
            <a:endParaRPr lang="en-US" dirty="0"/>
          </a:p>
          <a:p>
            <a:endParaRPr lang="en-GB"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5</a:t>
            </a:fld>
            <a:endParaRPr lang="en-GB"/>
          </a:p>
        </p:txBody>
      </p:sp>
    </p:spTree>
    <p:extLst>
      <p:ext uri="{BB962C8B-B14F-4D97-AF65-F5344CB8AC3E}">
        <p14:creationId xmlns:p14="http://schemas.microsoft.com/office/powerpoint/2010/main" val="400124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
            </a:r>
            <a:br>
              <a:rPr lang="en-US" dirty="0"/>
            </a:br>
            <a:r>
              <a:rPr lang="en-US" dirty="0"/>
              <a:t>Inclusive learning and teaching</a:t>
            </a:r>
            <a:endParaRPr lang="en-GB" dirty="0"/>
          </a:p>
        </p:txBody>
      </p:sp>
      <p:graphicFrame>
        <p:nvGraphicFramePr>
          <p:cNvPr id="5" name="Content Placeholder 2">
            <a:extLst>
              <a:ext uri="{FF2B5EF4-FFF2-40B4-BE49-F238E27FC236}">
                <a16:creationId xmlns:a16="http://schemas.microsoft.com/office/drawing/2014/main" xmlns="" id="{BA5A6FF7-CB44-4679-A529-CE95AE685DDB}"/>
              </a:ext>
            </a:extLst>
          </p:cNvPr>
          <p:cNvGraphicFramePr>
            <a:graphicFrameLocks noGrp="1"/>
          </p:cNvGraphicFramePr>
          <p:nvPr>
            <p:ph idx="1"/>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090309C-7754-47C2-839B-64A22713A297}" type="slidenum">
              <a:rPr lang="en-GB" smtClean="0"/>
              <a:t>6</a:t>
            </a:fld>
            <a:endParaRPr lang="en-GB"/>
          </a:p>
        </p:txBody>
      </p:sp>
      <p:sp>
        <p:nvSpPr>
          <p:cNvPr id="4" name="Rectangle 3"/>
          <p:cNvSpPr/>
          <p:nvPr/>
        </p:nvSpPr>
        <p:spPr>
          <a:xfrm>
            <a:off x="2856412" y="5892581"/>
            <a:ext cx="8395062" cy="369332"/>
          </a:xfrm>
          <a:prstGeom prst="rect">
            <a:avLst/>
          </a:prstGeom>
        </p:spPr>
        <p:txBody>
          <a:bodyPr wrap="square">
            <a:spAutoFit/>
          </a:bodyPr>
          <a:lstStyle/>
          <a:p>
            <a:pPr lvl="0"/>
            <a:r>
              <a:rPr lang="en-US" i="1" u="sng" dirty="0">
                <a:hlinkClick r:id="rId7"/>
              </a:rPr>
              <a:t>HEA framework for student access, retention, attainment and progression</a:t>
            </a:r>
            <a:r>
              <a:rPr lang="en-US" i="1" u="sng" dirty="0"/>
              <a:t> (HEA, 2016)</a:t>
            </a:r>
            <a:endParaRPr lang="en-US" dirty="0"/>
          </a:p>
        </p:txBody>
      </p:sp>
    </p:spTree>
    <p:extLst>
      <p:ext uri="{BB962C8B-B14F-4D97-AF65-F5344CB8AC3E}">
        <p14:creationId xmlns:p14="http://schemas.microsoft.com/office/powerpoint/2010/main" val="291206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Inclusive learning and teaching?</a:t>
            </a:r>
            <a:endParaRPr lang="en-GB" dirty="0"/>
          </a:p>
        </p:txBody>
      </p:sp>
      <p:sp>
        <p:nvSpPr>
          <p:cNvPr id="3" name="Content Placeholder 2"/>
          <p:cNvSpPr>
            <a:spLocks noGrp="1"/>
          </p:cNvSpPr>
          <p:nvPr>
            <p:ph idx="1"/>
          </p:nvPr>
        </p:nvSpPr>
        <p:spPr/>
        <p:txBody>
          <a:bodyPr/>
          <a:lstStyle/>
          <a:p>
            <a:pPr marL="0" indent="0" fontAlgn="base">
              <a:buNone/>
            </a:pPr>
            <a:endParaRPr lang="en-US" dirty="0"/>
          </a:p>
          <a:p>
            <a:pPr marL="0" indent="0" fontAlgn="base">
              <a:buNone/>
            </a:pPr>
            <a:r>
              <a:rPr lang="en-US" dirty="0"/>
              <a:t>Inclusive learning and teaching is defined </a:t>
            </a:r>
            <a:r>
              <a:rPr lang="en-US" i="1" dirty="0"/>
              <a:t>by Hockings, et al., (2012) </a:t>
            </a:r>
            <a:r>
              <a:rPr lang="en-US" dirty="0"/>
              <a:t>as:</a:t>
            </a:r>
          </a:p>
          <a:p>
            <a:pPr marL="0" indent="0" fontAlgn="base">
              <a:buNone/>
            </a:pPr>
            <a:endParaRPr lang="en-US" i="1" dirty="0"/>
          </a:p>
          <a:p>
            <a:pPr marL="0" indent="0" fontAlgn="base">
              <a:buNone/>
            </a:pPr>
            <a:r>
              <a:rPr lang="en-US" i="1" dirty="0"/>
              <a:t>The </a:t>
            </a:r>
            <a:r>
              <a:rPr lang="en-US" i="1" dirty="0">
                <a:solidFill>
                  <a:srgbClr val="FF0000"/>
                </a:solidFill>
              </a:rPr>
              <a:t>ways</a:t>
            </a:r>
            <a:r>
              <a:rPr lang="en-US" i="1" dirty="0"/>
              <a:t> in which pedagogy, curriculum and assessment are designed and delivered to engage students in learning that is meaningful, relevant and accessible to all. </a:t>
            </a:r>
          </a:p>
          <a:p>
            <a:pPr marL="0" indent="0" algn="r" fontAlgn="base">
              <a:buNone/>
            </a:pPr>
            <a:r>
              <a:rPr lang="en-US" dirty="0"/>
              <a:t> </a:t>
            </a:r>
            <a:endParaRPr lang="en-US" sz="1600" i="1" dirty="0"/>
          </a:p>
          <a:p>
            <a:pPr marL="0" indent="0">
              <a:buNone/>
            </a:pPr>
            <a:endParaRPr lang="en-GB" dirty="0"/>
          </a:p>
        </p:txBody>
      </p:sp>
      <p:sp>
        <p:nvSpPr>
          <p:cNvPr id="4" name="Slide Number Placeholder 3"/>
          <p:cNvSpPr>
            <a:spLocks noGrp="1"/>
          </p:cNvSpPr>
          <p:nvPr>
            <p:ph type="sldNum" sz="quarter" idx="12"/>
          </p:nvPr>
        </p:nvSpPr>
        <p:spPr/>
        <p:txBody>
          <a:bodyPr/>
          <a:lstStyle/>
          <a:p>
            <a:fld id="{E090309C-7754-47C2-839B-64A22713A297}" type="slidenum">
              <a:rPr lang="en-GB" smtClean="0"/>
              <a:pPr/>
              <a:t>7</a:t>
            </a:fld>
            <a:endParaRPr lang="en-GB"/>
          </a:p>
        </p:txBody>
      </p:sp>
    </p:spTree>
    <p:extLst>
      <p:ext uri="{BB962C8B-B14F-4D97-AF65-F5344CB8AC3E}">
        <p14:creationId xmlns:p14="http://schemas.microsoft.com/office/powerpoint/2010/main" val="326473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 </a:t>
            </a:r>
            <a:br>
              <a:rPr lang="en-US" sz="2400" dirty="0"/>
            </a:br>
            <a:r>
              <a:rPr lang="en-US" sz="3600" dirty="0"/>
              <a:t>Legislative Framework</a:t>
            </a:r>
            <a:endParaRPr lang="en-GB" sz="3600" dirty="0"/>
          </a:p>
        </p:txBody>
      </p:sp>
      <p:sp>
        <p:nvSpPr>
          <p:cNvPr id="7" name="Text Placeholder 6"/>
          <p:cNvSpPr>
            <a:spLocks noGrp="1"/>
          </p:cNvSpPr>
          <p:nvPr>
            <p:ph idx="1"/>
          </p:nvPr>
        </p:nvSpPr>
        <p:spPr/>
        <p:txBody>
          <a:bodyPr>
            <a:normAutofit/>
          </a:bodyPr>
          <a:lstStyle/>
          <a:p>
            <a:r>
              <a:rPr lang="en-US" dirty="0">
                <a:solidFill>
                  <a:srgbClr val="FF0000"/>
                </a:solidFill>
              </a:rPr>
              <a:t>Race Relations (Amendment) Act 2000 </a:t>
            </a:r>
            <a:r>
              <a:rPr lang="en-US" dirty="0"/>
              <a:t>requires higher education institutions to:</a:t>
            </a:r>
          </a:p>
          <a:p>
            <a:pPr marL="342900" indent="-342900">
              <a:buFont typeface="Arial" charset="0"/>
              <a:buChar char="•"/>
            </a:pPr>
            <a:r>
              <a:rPr lang="en-US" dirty="0"/>
              <a:t>eliminate unlawful discrimination</a:t>
            </a:r>
          </a:p>
          <a:p>
            <a:pPr marL="342900" indent="-342900">
              <a:buFont typeface="Arial" charset="0"/>
              <a:buChar char="•"/>
            </a:pPr>
            <a:r>
              <a:rPr lang="en-US" dirty="0"/>
              <a:t>promote equality of opportunity</a:t>
            </a:r>
          </a:p>
          <a:p>
            <a:r>
              <a:rPr lang="en-GB" dirty="0">
                <a:solidFill>
                  <a:srgbClr val="FF0000"/>
                </a:solidFill>
              </a:rPr>
              <a:t>Equality Act (2010)</a:t>
            </a:r>
          </a:p>
          <a:p>
            <a:r>
              <a:rPr lang="en-US" dirty="0"/>
              <a:t>As per the Act,</a:t>
            </a:r>
          </a:p>
          <a:p>
            <a:r>
              <a:rPr lang="en-US" dirty="0"/>
              <a:t>All students must be treated  with equality without any form of discrimination </a:t>
            </a:r>
          </a:p>
          <a:p>
            <a:pPr marL="0" indent="0" algn="r">
              <a:buNone/>
            </a:pPr>
            <a:r>
              <a:rPr lang="en-US" sz="1800" i="1" dirty="0"/>
              <a:t>(CSIE, 2018)</a:t>
            </a:r>
          </a:p>
          <a:p>
            <a:endParaRPr lang="en-GB" dirty="0"/>
          </a:p>
        </p:txBody>
      </p:sp>
      <p:sp>
        <p:nvSpPr>
          <p:cNvPr id="2" name="Slide Number Placeholder 1"/>
          <p:cNvSpPr>
            <a:spLocks noGrp="1"/>
          </p:cNvSpPr>
          <p:nvPr>
            <p:ph type="sldNum" sz="quarter" idx="12"/>
          </p:nvPr>
        </p:nvSpPr>
        <p:spPr/>
        <p:txBody>
          <a:bodyPr/>
          <a:lstStyle/>
          <a:p>
            <a:fld id="{E090309C-7754-47C2-839B-64A22713A297}" type="slidenum">
              <a:rPr lang="en-GB" smtClean="0"/>
              <a:pPr/>
              <a:t>8</a:t>
            </a:fld>
            <a:endParaRPr lang="en-GB"/>
          </a:p>
        </p:txBody>
      </p:sp>
    </p:spTree>
    <p:extLst>
      <p:ext uri="{BB962C8B-B14F-4D97-AF65-F5344CB8AC3E}">
        <p14:creationId xmlns:p14="http://schemas.microsoft.com/office/powerpoint/2010/main" val="278370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6414" y="2643612"/>
            <a:ext cx="3932237" cy="1376126"/>
          </a:xfrm>
        </p:spPr>
        <p:txBody>
          <a:bodyPr/>
          <a:lstStyle/>
          <a:p>
            <a:r>
              <a:rPr lang="en-GB" dirty="0"/>
              <a:t>Student diversity and Equality Act (2010)</a:t>
            </a:r>
          </a:p>
        </p:txBody>
      </p:sp>
      <p:pic>
        <p:nvPicPr>
          <p:cNvPr id="5" name="Content Placeholder 4"/>
          <p:cNvPicPr>
            <a:picLocks noGrp="1" noChangeAspect="1"/>
          </p:cNvPicPr>
          <p:nvPr>
            <p:ph type="pic" idx="1"/>
          </p:nvPr>
        </p:nvPicPr>
        <p:blipFill>
          <a:blip r:embed="rId2" cstate="print"/>
          <a:srcRect t="8268" b="8268"/>
          <a:stretch>
            <a:fillRect/>
          </a:stretch>
        </p:blipFill>
        <p:spPr>
          <a:xfrm>
            <a:off x="4472411" y="426190"/>
            <a:ext cx="7348691" cy="5802593"/>
          </a:xfrm>
          <a:prstGeom prst="rect">
            <a:avLst/>
          </a:prstGeom>
        </p:spPr>
      </p:pic>
      <p:sp>
        <p:nvSpPr>
          <p:cNvPr id="7" name="Text Placeholder 6"/>
          <p:cNvSpPr>
            <a:spLocks noGrp="1"/>
          </p:cNvSpPr>
          <p:nvPr>
            <p:ph type="body" sz="half" idx="2"/>
          </p:nvPr>
        </p:nvSpPr>
        <p:spPr>
          <a:xfrm>
            <a:off x="631558" y="1704315"/>
            <a:ext cx="3932237" cy="3811588"/>
          </a:xfrm>
        </p:spPr>
        <p:txBody>
          <a:bodyPr/>
          <a:lstStyle/>
          <a:p>
            <a:pPr lvl="0"/>
            <a:r>
              <a:rPr lang="en-US" dirty="0"/>
              <a:t> </a:t>
            </a:r>
          </a:p>
        </p:txBody>
      </p:sp>
      <p:sp>
        <p:nvSpPr>
          <p:cNvPr id="4" name="Slide Number Placeholder 3"/>
          <p:cNvSpPr>
            <a:spLocks noGrp="1"/>
          </p:cNvSpPr>
          <p:nvPr>
            <p:ph type="sldNum" sz="quarter" idx="12"/>
          </p:nvPr>
        </p:nvSpPr>
        <p:spPr/>
        <p:txBody>
          <a:bodyPr/>
          <a:lstStyle/>
          <a:p>
            <a:fld id="{E090309C-7754-47C2-839B-64A22713A297}" type="slidenum">
              <a:rPr lang="en-GB" smtClean="0"/>
              <a:pPr/>
              <a:t>9</a:t>
            </a:fld>
            <a:endParaRPr lang="en-GB"/>
          </a:p>
        </p:txBody>
      </p:sp>
    </p:spTree>
    <p:extLst>
      <p:ext uri="{BB962C8B-B14F-4D97-AF65-F5344CB8AC3E}">
        <p14:creationId xmlns:p14="http://schemas.microsoft.com/office/powerpoint/2010/main" val="1891122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3568</TotalTime>
  <Words>1377</Words>
  <Application>Microsoft Office PowerPoint</Application>
  <PresentationFormat>Widescreen</PresentationFormat>
  <Paragraphs>335</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vt:lpstr>
      <vt:lpstr>Symbol</vt:lpstr>
      <vt:lpstr>Times New Roman</vt:lpstr>
      <vt:lpstr>Office Theme</vt:lpstr>
      <vt:lpstr>Inclusive teaching practices: Student Diversity</vt:lpstr>
      <vt:lpstr>Overview</vt:lpstr>
      <vt:lpstr>Introduction</vt:lpstr>
      <vt:lpstr>Typical student cohort make up at UWL</vt:lpstr>
      <vt:lpstr>Definitions (Student diversity and inclusion)</vt:lpstr>
      <vt:lpstr> Inclusive learning and teaching</vt:lpstr>
      <vt:lpstr>What is Inclusive learning and teaching?</vt:lpstr>
      <vt:lpstr>  Legislative Framework</vt:lpstr>
      <vt:lpstr>Student diversity and Equality Act (2010)</vt:lpstr>
      <vt:lpstr>Four key student  diversity dimensions  </vt:lpstr>
      <vt:lpstr> Inclusive Curriculum</vt:lpstr>
      <vt:lpstr> Active learning in inclusive learning design</vt:lpstr>
      <vt:lpstr>Case studies on inclusive practices in civil engineering courses</vt:lpstr>
      <vt:lpstr>Case studies on inclusive practices</vt:lpstr>
      <vt:lpstr>Case studies on inclusive practices</vt:lpstr>
      <vt:lpstr>Student–led learning</vt:lpstr>
      <vt:lpstr>Impact of these practices</vt:lpstr>
      <vt:lpstr>Student attainment in Built Environment/Civil engineering</vt:lpstr>
      <vt:lpstr>Built Environment and Civil Engineering data  (2012- 2017)</vt:lpstr>
      <vt:lpstr>Chi-squared (c²)Analysis of ethnic group performance between 2012-13 to 2016-17.  (Naoum, S. Appendix 3, Table 3, Distribution of c²)   </vt:lpstr>
      <vt:lpstr>Student Attainment project </vt:lpstr>
      <vt:lpstr>Results from Student attainment project </vt:lpstr>
      <vt:lpstr>Discussion</vt:lpstr>
      <vt:lpstr>Conclusion</vt:lpstr>
      <vt:lpstr>References </vt:lpstr>
    </vt:vector>
  </TitlesOfParts>
  <Company>University of West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teaching practices</dc:title>
  <dc:creator>Indira Chauhan</dc:creator>
  <cp:lastModifiedBy>Indira Chauhan</cp:lastModifiedBy>
  <cp:revision>93</cp:revision>
  <cp:lastPrinted>2018-06-26T23:05:32Z</cp:lastPrinted>
  <dcterms:created xsi:type="dcterms:W3CDTF">2018-06-13T09:12:08Z</dcterms:created>
  <dcterms:modified xsi:type="dcterms:W3CDTF">2018-07-02T15:06:41Z</dcterms:modified>
</cp:coreProperties>
</file>