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BBEB8-5AC8-4BC0-A152-38937F2F4CF9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94537-0E7D-4DF8-ACBD-5C9E8618B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5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Reasonable adjustments must be made </a:t>
            </a:r>
          </a:p>
          <a:p>
            <a:r>
              <a:rPr lang="en-GB" dirty="0" smtClean="0"/>
              <a:t>Mention social model of disability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94537-0E7D-4DF8-ACBD-5C9E8618B4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06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student’s disability is personal and</a:t>
            </a:r>
          </a:p>
          <a:p>
            <a:pPr marL="0" indent="0">
              <a:buNone/>
            </a:pPr>
            <a:r>
              <a:rPr lang="en-GB" dirty="0" smtClean="0"/>
              <a:t>confidential information.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Students are encouraged to disclose their disability to their mentor to ensure reasonable adjustments can be made but they may choose not to do so.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94537-0E7D-4DF8-ACBD-5C9E8618B4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03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</a:t>
            </a:r>
            <a:r>
              <a:rPr lang="en-GB" baseline="0" dirty="0" smtClean="0"/>
              <a:t> behaviours are in breech of the equality Act 2010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94537-0E7D-4DF8-ACBD-5C9E8618B4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51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 about research project context – doctorate  and preliminary findings from PDSA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94537-0E7D-4DF8-ACBD-5C9E8618B4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1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8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4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558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49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037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2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639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6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5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73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75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4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8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5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94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95F5-19C3-44ED-AB71-821B073A5824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B366E8-73D1-4AE1-B820-205BA562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Making the invisible visible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Nursing Students with Hidden Disabilities in Clinical Practice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Presentation by Daniela Blumlein  MA, Cert Ed , RGN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4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Mentor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Having a non-judgemental and positive attitude</a:t>
            </a:r>
          </a:p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Maintaining confidentiality</a:t>
            </a:r>
          </a:p>
          <a:p>
            <a:pPr lvl="0"/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Helping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students to discuss reasonable adjustment that could be made.</a:t>
            </a:r>
          </a:p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</a:p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Allowing students to attend support sessions( e.g. skills tuition) during placement</a:t>
            </a:r>
          </a:p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Having patience and repeat instructions or write them down if required</a:t>
            </a:r>
          </a:p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Providing the student with access to  a computer if necessary</a:t>
            </a:r>
          </a:p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Allowing additional time to take notes or complete documentation</a:t>
            </a:r>
          </a:p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Providing the student with a calculator if needed</a:t>
            </a:r>
          </a:p>
          <a:p>
            <a:pPr lvl="0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Scheduling regular breaks and rest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periods</a:t>
            </a:r>
          </a:p>
          <a:p>
            <a:pPr lvl="0"/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Make use of the Link Lecturer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45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Britain. Parliament. Equality Act 2010: Elizabeth II. Chapter 15. (2010) </a:t>
            </a:r>
            <a:r>
              <a:rPr lang="en-US" dirty="0" smtClean="0"/>
              <a:t>London</a:t>
            </a:r>
            <a:r>
              <a:rPr lang="en-US" dirty="0"/>
              <a:t>: Stationery Office.</a:t>
            </a:r>
            <a:endParaRPr lang="en-GB" dirty="0"/>
          </a:p>
          <a:p>
            <a:r>
              <a:rPr lang="en-US" dirty="0"/>
              <a:t>Morris, D. Turnbull, A. (2006) The disclosure of dyslexia in clinical practice: Experiences of student nurses in The United Kingdom. </a:t>
            </a:r>
            <a:r>
              <a:rPr lang="en-US" i="1" dirty="0"/>
              <a:t>Nurse Education Today,</a:t>
            </a:r>
            <a:r>
              <a:rPr lang="en-US" dirty="0"/>
              <a:t>27(1), </a:t>
            </a:r>
            <a:r>
              <a:rPr lang="en-US" dirty="0" smtClean="0"/>
              <a:t>p.35-42</a:t>
            </a:r>
            <a:endParaRPr lang="en-GB" dirty="0"/>
          </a:p>
          <a:p>
            <a:r>
              <a:rPr lang="en-GB" smtClean="0"/>
              <a:t>Tee,S</a:t>
            </a:r>
            <a:r>
              <a:rPr lang="en-GB" dirty="0" smtClean="0"/>
              <a:t>.,</a:t>
            </a:r>
            <a:r>
              <a:rPr lang="en-GB" dirty="0" err="1" smtClean="0"/>
              <a:t>Cowen,M</a:t>
            </a:r>
            <a:r>
              <a:rPr lang="en-GB" dirty="0"/>
              <a:t>.(</a:t>
            </a:r>
            <a:r>
              <a:rPr lang="en-GB" i="1" dirty="0"/>
              <a:t>2012)Supporting students with disabilities-Promoting understanding amongst mentors in practice, Nurse Education in Practice </a:t>
            </a:r>
            <a:r>
              <a:rPr lang="en-GB" dirty="0"/>
              <a:t>12, p6-10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5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According to the Equality Act (2010) it would be illegal to automatically refuse a student admission to a nursing or midwifery programme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Mentors supporting students with disabilities in a placement must be aware of their duties under this act to ensure they comply with this legislation.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Equality Act (2010) defines a disability as a physical or mental impairment that has a significant, long term, adverse effect on an individual’s ability to carry out day to day activities. </a:t>
            </a: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Reasonable adjustments must be made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81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may include( but is not restricted to ) conditions such as: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Learning Difficulties (such as dyslexia, dyspraxia, ADHD)</a:t>
            </a:r>
          </a:p>
          <a:p>
            <a:pPr lvl="0"/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Mental Health </a:t>
            </a:r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(such as depression, bi-polar disorder)</a:t>
            </a:r>
          </a:p>
          <a:p>
            <a:pPr lvl="0"/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Long-term medical conditions (such as HIV, cancer, multiple sclerosis)</a:t>
            </a:r>
          </a:p>
          <a:p>
            <a:pPr lvl="0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Unseen disabilities (such </a:t>
            </a:r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as diabetes, asthma, epilepsy)</a:t>
            </a:r>
          </a:p>
          <a:p>
            <a:pPr lvl="0"/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Sensory impairments (such as visual impairment, hearing impairment)</a:t>
            </a:r>
          </a:p>
          <a:p>
            <a:pPr lvl="0"/>
            <a:r>
              <a:rPr lang="en-GB" sz="9600" dirty="0">
                <a:latin typeface="Arial" panose="020B0604020202020204" pitchFamily="34" charset="0"/>
                <a:cs typeface="Arial" panose="020B0604020202020204" pitchFamily="34" charset="0"/>
              </a:rPr>
              <a:t>Mobility or physical impairments (such as paralysis, arthritis).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63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r>
              <a:rPr lang="en-GB" dirty="0" err="1" smtClean="0"/>
              <a:t>Disabilties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Conditions/ impairments that are not visible</a:t>
            </a:r>
          </a:p>
          <a:p>
            <a:endParaRPr lang="en-GB" dirty="0" smtClean="0"/>
          </a:p>
          <a:p>
            <a:r>
              <a:rPr lang="en-GB" dirty="0" smtClean="0"/>
              <a:t>Mentor may not know about these unless the student chooses to disclose</a:t>
            </a:r>
          </a:p>
          <a:p>
            <a:endParaRPr lang="en-GB" dirty="0" smtClean="0"/>
          </a:p>
          <a:p>
            <a:r>
              <a:rPr lang="en-GB" dirty="0" smtClean="0"/>
              <a:t>Disclosure is personal to the student and not mandatory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29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en-GB" dirty="0" smtClean="0"/>
              <a:t>Barriers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Some students may be reluctant to disclose their disability because of barriers such as negative attitudes towards disability or previous discriminatory experiences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Nurses who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have one or more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disabilities reported that they 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have faced discriminatory attitudes from mentors whilst on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placement.</a:t>
            </a:r>
          </a:p>
          <a:p>
            <a:pPr marL="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Tees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&amp; Cowen ( 2012)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4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Discriminatory Experiences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Mentor voicing doubt about the student’s ability to perform tasks without evidence to 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contrary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Calling a student 'brave’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Lack of knowledge on how to support a student with a specific need and making reasonable adjustments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Expecting the student to work without reasonable adjustments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730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Project for </a:t>
            </a:r>
            <a:r>
              <a:rPr lang="en-GB" dirty="0"/>
              <a:t>P</a:t>
            </a:r>
            <a:r>
              <a:rPr lang="en-GB" dirty="0" smtClean="0"/>
              <a:t>rofessional </a:t>
            </a:r>
            <a:r>
              <a:rPr lang="en-GB" dirty="0"/>
              <a:t>D</a:t>
            </a:r>
            <a:r>
              <a:rPr lang="en-GB" dirty="0" smtClean="0"/>
              <a:t>octorate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Early Stages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 Do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tudy Act (PDSA) cycle 1 completed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 Student nurses took part (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Bsc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PG Dip)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Variety of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hidden disabilities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 Dyslexia, Anxiety, Depression)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Semi structured interviews were conducted after first placement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9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All students chose to disclose their disability to their mentors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 student reported good support and no discriminatory experience , although they felt the mentor was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unsure of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support them properly.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students with MH issues reported they felt  unsupported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and that mentors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had voiced  concerns about their suitability for the role of a RGN based on their condition alone.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 student with MH problems felt well supported by mentor and team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012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689</Words>
  <Application>Microsoft Office PowerPoint</Application>
  <PresentationFormat>Widescreen</PresentationFormat>
  <Paragraphs>74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Making the invisible visible</vt:lpstr>
      <vt:lpstr>Background</vt:lpstr>
      <vt:lpstr>Definition</vt:lpstr>
      <vt:lpstr>This may include( but is not restricted to ) conditions such as:  </vt:lpstr>
      <vt:lpstr>Hidden Disabilties</vt:lpstr>
      <vt:lpstr>Barriers</vt:lpstr>
      <vt:lpstr>Discriminatory Experiences</vt:lpstr>
      <vt:lpstr>Research Project for Professional Doctorate</vt:lpstr>
      <vt:lpstr>Findings</vt:lpstr>
      <vt:lpstr>Mentor Support</vt:lpstr>
      <vt:lpstr>References</vt:lpstr>
    </vt:vector>
  </TitlesOfParts>
  <Company>University of West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invisible visible</dc:title>
  <dc:creator>Daniela Blumlein</dc:creator>
  <cp:lastModifiedBy>Daniela Blumlein</cp:lastModifiedBy>
  <cp:revision>32</cp:revision>
  <cp:lastPrinted>2016-03-14T13:27:37Z</cp:lastPrinted>
  <dcterms:created xsi:type="dcterms:W3CDTF">2016-03-04T11:18:36Z</dcterms:created>
  <dcterms:modified xsi:type="dcterms:W3CDTF">2016-03-14T13:27:46Z</dcterms:modified>
</cp:coreProperties>
</file>