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7" r:id="rId2"/>
    <p:sldId id="263" r:id="rId3"/>
    <p:sldId id="258" r:id="rId4"/>
    <p:sldId id="279" r:id="rId5"/>
    <p:sldId id="288" r:id="rId6"/>
    <p:sldId id="281" r:id="rId7"/>
    <p:sldId id="259" r:id="rId8"/>
    <p:sldId id="282" r:id="rId9"/>
    <p:sldId id="280" r:id="rId10"/>
    <p:sldId id="272" r:id="rId11"/>
    <p:sldId id="285" r:id="rId12"/>
    <p:sldId id="286" r:id="rId13"/>
    <p:sldId id="287" r:id="rId14"/>
    <p:sldId id="283" r:id="rId15"/>
    <p:sldId id="284" r:id="rId16"/>
    <p:sldId id="278" r:id="rId17"/>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587"/>
    <a:srgbClr val="9EA3A6"/>
    <a:srgbClr val="173A63"/>
    <a:srgbClr val="3A007B"/>
    <a:srgbClr val="7B0068"/>
    <a:srgbClr val="BD0089"/>
    <a:srgbClr val="00A1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64" autoAdjust="0"/>
  </p:normalViewPr>
  <p:slideViewPr>
    <p:cSldViewPr snapToGrid="0" snapToObjects="1">
      <p:cViewPr varScale="1">
        <p:scale>
          <a:sx n="139" d="100"/>
          <a:sy n="139" d="100"/>
        </p:scale>
        <p:origin x="80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56DFA-9073-487C-A14A-FED0B2206E6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5A67CF05-7D99-4DE2-9C18-96FC498FCE2D}">
      <dgm:prSet phldrT="[Text]"/>
      <dgm:spPr/>
      <dgm:t>
        <a:bodyPr/>
        <a:lstStyle/>
        <a:p>
          <a:r>
            <a:rPr lang="en-GB" dirty="0" smtClean="0"/>
            <a:t>Theme 1:</a:t>
          </a:r>
        </a:p>
        <a:p>
          <a:r>
            <a:rPr lang="en-GB" dirty="0" smtClean="0"/>
            <a:t>Internal Factors</a:t>
          </a:r>
          <a:endParaRPr lang="en-GB" dirty="0"/>
        </a:p>
      </dgm:t>
    </dgm:pt>
    <dgm:pt modelId="{C9BF4618-36A5-4916-8AC7-2E770C89DA67}" type="parTrans" cxnId="{609F3483-E810-40C8-B70E-6C6FF084DD67}">
      <dgm:prSet/>
      <dgm:spPr/>
      <dgm:t>
        <a:bodyPr/>
        <a:lstStyle/>
        <a:p>
          <a:endParaRPr lang="en-GB"/>
        </a:p>
      </dgm:t>
    </dgm:pt>
    <dgm:pt modelId="{7D0D4F77-6B99-41BB-9BAD-90D4164F8269}" type="sibTrans" cxnId="{609F3483-E810-40C8-B70E-6C6FF084DD67}">
      <dgm:prSet/>
      <dgm:spPr/>
      <dgm:t>
        <a:bodyPr/>
        <a:lstStyle/>
        <a:p>
          <a:endParaRPr lang="en-GB"/>
        </a:p>
      </dgm:t>
    </dgm:pt>
    <dgm:pt modelId="{A31A1AC6-AD9B-4C18-B28A-287A1E79E83F}">
      <dgm:prSet phldrT="[Text]"/>
      <dgm:spPr/>
      <dgm:t>
        <a:bodyPr/>
        <a:lstStyle/>
        <a:p>
          <a:r>
            <a:rPr lang="en-GB" dirty="0" smtClean="0"/>
            <a:t>Self-Management</a:t>
          </a:r>
          <a:endParaRPr lang="en-GB" dirty="0"/>
        </a:p>
      </dgm:t>
    </dgm:pt>
    <dgm:pt modelId="{0BA04788-2E48-4739-80AF-8EC4A4E7A4E1}" type="parTrans" cxnId="{2DC9C9B2-597B-4214-860D-4C732ECCDAD0}">
      <dgm:prSet/>
      <dgm:spPr/>
      <dgm:t>
        <a:bodyPr/>
        <a:lstStyle/>
        <a:p>
          <a:endParaRPr lang="en-GB"/>
        </a:p>
      </dgm:t>
    </dgm:pt>
    <dgm:pt modelId="{AECBEDD6-2B43-4956-80A9-0255E4AB141C}" type="sibTrans" cxnId="{2DC9C9B2-597B-4214-860D-4C732ECCDAD0}">
      <dgm:prSet/>
      <dgm:spPr/>
      <dgm:t>
        <a:bodyPr/>
        <a:lstStyle/>
        <a:p>
          <a:endParaRPr lang="en-GB"/>
        </a:p>
      </dgm:t>
    </dgm:pt>
    <dgm:pt modelId="{50DB4E5B-1C6A-4673-8B9B-B0669CF71DFF}">
      <dgm:prSet phldrT="[Text]"/>
      <dgm:spPr/>
      <dgm:t>
        <a:bodyPr/>
        <a:lstStyle/>
        <a:p>
          <a:r>
            <a:rPr lang="en-GB" dirty="0" smtClean="0"/>
            <a:t>Personal skills</a:t>
          </a:r>
          <a:endParaRPr lang="en-GB" dirty="0"/>
        </a:p>
      </dgm:t>
    </dgm:pt>
    <dgm:pt modelId="{E0D4A178-13EB-4761-8E18-646E4D81D414}" type="parTrans" cxnId="{AB6BDC1D-0349-4277-A19E-30A79EAF659B}">
      <dgm:prSet/>
      <dgm:spPr/>
      <dgm:t>
        <a:bodyPr/>
        <a:lstStyle/>
        <a:p>
          <a:endParaRPr lang="en-GB"/>
        </a:p>
      </dgm:t>
    </dgm:pt>
    <dgm:pt modelId="{3DDFE65D-D6CA-42FF-94AD-686CBE57A6DC}" type="sibTrans" cxnId="{AB6BDC1D-0349-4277-A19E-30A79EAF659B}">
      <dgm:prSet/>
      <dgm:spPr/>
      <dgm:t>
        <a:bodyPr/>
        <a:lstStyle/>
        <a:p>
          <a:endParaRPr lang="en-GB"/>
        </a:p>
      </dgm:t>
    </dgm:pt>
    <dgm:pt modelId="{53D43181-629F-4999-929F-E107A9C4828D}">
      <dgm:prSet phldrT="[Text]"/>
      <dgm:spPr/>
      <dgm:t>
        <a:bodyPr/>
        <a:lstStyle/>
        <a:p>
          <a:r>
            <a:rPr lang="en-GB" dirty="0" smtClean="0"/>
            <a:t>Theme 2:</a:t>
          </a:r>
        </a:p>
        <a:p>
          <a:r>
            <a:rPr lang="en-GB" dirty="0" smtClean="0"/>
            <a:t>External Factors</a:t>
          </a:r>
          <a:endParaRPr lang="en-GB" dirty="0"/>
        </a:p>
      </dgm:t>
    </dgm:pt>
    <dgm:pt modelId="{B0AB3A47-0E92-4737-A33D-77B2E9983B27}" type="parTrans" cxnId="{0D1ABCC2-E500-4AB7-9522-44C0A7B29E42}">
      <dgm:prSet/>
      <dgm:spPr/>
      <dgm:t>
        <a:bodyPr/>
        <a:lstStyle/>
        <a:p>
          <a:endParaRPr lang="en-GB"/>
        </a:p>
      </dgm:t>
    </dgm:pt>
    <dgm:pt modelId="{C018FAE0-8531-42E4-AEB8-BF5B5525F431}" type="sibTrans" cxnId="{0D1ABCC2-E500-4AB7-9522-44C0A7B29E42}">
      <dgm:prSet/>
      <dgm:spPr/>
      <dgm:t>
        <a:bodyPr/>
        <a:lstStyle/>
        <a:p>
          <a:endParaRPr lang="en-GB"/>
        </a:p>
      </dgm:t>
    </dgm:pt>
    <dgm:pt modelId="{EB1644F4-2F82-4352-BE3F-41807C886F41}">
      <dgm:prSet phldrT="[Text]"/>
      <dgm:spPr/>
      <dgm:t>
        <a:bodyPr/>
        <a:lstStyle/>
        <a:p>
          <a:r>
            <a:rPr lang="en-GB" dirty="0" smtClean="0"/>
            <a:t>Support</a:t>
          </a:r>
          <a:endParaRPr lang="en-GB" dirty="0"/>
        </a:p>
      </dgm:t>
    </dgm:pt>
    <dgm:pt modelId="{D74BDA86-EDA6-46FE-940E-EB751432512A}" type="parTrans" cxnId="{E2017A91-C7DE-47C8-B3DD-95DDFD7D4755}">
      <dgm:prSet/>
      <dgm:spPr/>
      <dgm:t>
        <a:bodyPr/>
        <a:lstStyle/>
        <a:p>
          <a:endParaRPr lang="en-GB"/>
        </a:p>
      </dgm:t>
    </dgm:pt>
    <dgm:pt modelId="{A07377D0-AF6D-47AE-88D6-4CF5BE30E224}" type="sibTrans" cxnId="{E2017A91-C7DE-47C8-B3DD-95DDFD7D4755}">
      <dgm:prSet/>
      <dgm:spPr/>
      <dgm:t>
        <a:bodyPr/>
        <a:lstStyle/>
        <a:p>
          <a:endParaRPr lang="en-GB"/>
        </a:p>
      </dgm:t>
    </dgm:pt>
    <dgm:pt modelId="{9DEB9A67-D263-43A0-A54A-618400360056}">
      <dgm:prSet phldrT="[Text]"/>
      <dgm:spPr/>
      <dgm:t>
        <a:bodyPr/>
        <a:lstStyle/>
        <a:p>
          <a:r>
            <a:rPr lang="en-GB" dirty="0" smtClean="0"/>
            <a:t>Teaching provision</a:t>
          </a:r>
          <a:endParaRPr lang="en-GB" dirty="0"/>
        </a:p>
      </dgm:t>
    </dgm:pt>
    <dgm:pt modelId="{A7E7811A-C883-4462-A672-59A55A8026F3}" type="parTrans" cxnId="{E64D9DDA-D90F-491F-80B1-13E45A93BDC9}">
      <dgm:prSet/>
      <dgm:spPr/>
      <dgm:t>
        <a:bodyPr/>
        <a:lstStyle/>
        <a:p>
          <a:endParaRPr lang="en-GB"/>
        </a:p>
      </dgm:t>
    </dgm:pt>
    <dgm:pt modelId="{50C8982D-34C8-46BE-B406-348D8AC6B31B}" type="sibTrans" cxnId="{E64D9DDA-D90F-491F-80B1-13E45A93BDC9}">
      <dgm:prSet/>
      <dgm:spPr/>
      <dgm:t>
        <a:bodyPr/>
        <a:lstStyle/>
        <a:p>
          <a:endParaRPr lang="en-GB"/>
        </a:p>
      </dgm:t>
    </dgm:pt>
    <dgm:pt modelId="{C8B3EEED-E67D-4384-A20D-702AFF8EDC6E}">
      <dgm:prSet phldrT="[Text]"/>
      <dgm:spPr/>
      <dgm:t>
        <a:bodyPr/>
        <a:lstStyle/>
        <a:p>
          <a:r>
            <a:rPr lang="en-GB" dirty="0" smtClean="0"/>
            <a:t>Motivation</a:t>
          </a:r>
          <a:endParaRPr lang="en-GB" dirty="0"/>
        </a:p>
      </dgm:t>
    </dgm:pt>
    <dgm:pt modelId="{A87948CF-F59A-458B-B2AE-D51D9C8AFF79}" type="parTrans" cxnId="{D7D02C8F-73EB-450A-8D84-D4EB0920E736}">
      <dgm:prSet/>
      <dgm:spPr/>
    </dgm:pt>
    <dgm:pt modelId="{7B4A445B-9305-4C0B-B4E3-722E1F020E6C}" type="sibTrans" cxnId="{D7D02C8F-73EB-450A-8D84-D4EB0920E736}">
      <dgm:prSet/>
      <dgm:spPr/>
    </dgm:pt>
    <dgm:pt modelId="{69A6E7CE-548B-49D9-AD93-BA8E6C5F2663}" type="pres">
      <dgm:prSet presAssocID="{29756DFA-9073-487C-A14A-FED0B2206E63}" presName="Name0" presStyleCnt="0">
        <dgm:presLayoutVars>
          <dgm:dir/>
          <dgm:animLvl val="lvl"/>
          <dgm:resizeHandles val="exact"/>
        </dgm:presLayoutVars>
      </dgm:prSet>
      <dgm:spPr/>
      <dgm:t>
        <a:bodyPr/>
        <a:lstStyle/>
        <a:p>
          <a:endParaRPr lang="en-GB"/>
        </a:p>
      </dgm:t>
    </dgm:pt>
    <dgm:pt modelId="{2DC5A7FA-46E0-4AC6-B2DB-1918030C1B32}" type="pres">
      <dgm:prSet presAssocID="{5A67CF05-7D99-4DE2-9C18-96FC498FCE2D}" presName="composite" presStyleCnt="0"/>
      <dgm:spPr/>
    </dgm:pt>
    <dgm:pt modelId="{C633408C-B1D6-49EE-8474-8BA862461892}" type="pres">
      <dgm:prSet presAssocID="{5A67CF05-7D99-4DE2-9C18-96FC498FCE2D}" presName="parTx" presStyleLbl="alignNode1" presStyleIdx="0" presStyleCnt="2">
        <dgm:presLayoutVars>
          <dgm:chMax val="0"/>
          <dgm:chPref val="0"/>
          <dgm:bulletEnabled val="1"/>
        </dgm:presLayoutVars>
      </dgm:prSet>
      <dgm:spPr/>
      <dgm:t>
        <a:bodyPr/>
        <a:lstStyle/>
        <a:p>
          <a:endParaRPr lang="en-GB"/>
        </a:p>
      </dgm:t>
    </dgm:pt>
    <dgm:pt modelId="{DEA0BD98-0688-49FC-ACE5-ADAC3545F388}" type="pres">
      <dgm:prSet presAssocID="{5A67CF05-7D99-4DE2-9C18-96FC498FCE2D}" presName="desTx" presStyleLbl="alignAccFollowNode1" presStyleIdx="0" presStyleCnt="2">
        <dgm:presLayoutVars>
          <dgm:bulletEnabled val="1"/>
        </dgm:presLayoutVars>
      </dgm:prSet>
      <dgm:spPr/>
      <dgm:t>
        <a:bodyPr/>
        <a:lstStyle/>
        <a:p>
          <a:endParaRPr lang="en-GB"/>
        </a:p>
      </dgm:t>
    </dgm:pt>
    <dgm:pt modelId="{650AF187-872C-4BAA-A129-1282F3397526}" type="pres">
      <dgm:prSet presAssocID="{7D0D4F77-6B99-41BB-9BAD-90D4164F8269}" presName="space" presStyleCnt="0"/>
      <dgm:spPr/>
    </dgm:pt>
    <dgm:pt modelId="{6E04AE3C-A4BE-486A-9ACD-1CEFE3DDAA0A}" type="pres">
      <dgm:prSet presAssocID="{53D43181-629F-4999-929F-E107A9C4828D}" presName="composite" presStyleCnt="0"/>
      <dgm:spPr/>
    </dgm:pt>
    <dgm:pt modelId="{A0F5FD69-2FED-4454-953C-90FEDA0CDA28}" type="pres">
      <dgm:prSet presAssocID="{53D43181-629F-4999-929F-E107A9C4828D}" presName="parTx" presStyleLbl="alignNode1" presStyleIdx="1" presStyleCnt="2">
        <dgm:presLayoutVars>
          <dgm:chMax val="0"/>
          <dgm:chPref val="0"/>
          <dgm:bulletEnabled val="1"/>
        </dgm:presLayoutVars>
      </dgm:prSet>
      <dgm:spPr/>
      <dgm:t>
        <a:bodyPr/>
        <a:lstStyle/>
        <a:p>
          <a:endParaRPr lang="en-GB"/>
        </a:p>
      </dgm:t>
    </dgm:pt>
    <dgm:pt modelId="{A73F43B3-483F-4759-AF33-F5BD1762BFD6}" type="pres">
      <dgm:prSet presAssocID="{53D43181-629F-4999-929F-E107A9C4828D}" presName="desTx" presStyleLbl="alignAccFollowNode1" presStyleIdx="1" presStyleCnt="2">
        <dgm:presLayoutVars>
          <dgm:bulletEnabled val="1"/>
        </dgm:presLayoutVars>
      </dgm:prSet>
      <dgm:spPr/>
      <dgm:t>
        <a:bodyPr/>
        <a:lstStyle/>
        <a:p>
          <a:endParaRPr lang="en-GB"/>
        </a:p>
      </dgm:t>
    </dgm:pt>
  </dgm:ptLst>
  <dgm:cxnLst>
    <dgm:cxn modelId="{A4EE4F05-01FE-45AA-9000-2234F6ECD7C9}" type="presOf" srcId="{29756DFA-9073-487C-A14A-FED0B2206E63}" destId="{69A6E7CE-548B-49D9-AD93-BA8E6C5F2663}" srcOrd="0" destOrd="0" presId="urn:microsoft.com/office/officeart/2005/8/layout/hList1"/>
    <dgm:cxn modelId="{7ECE4065-7D02-4232-AA0A-F035B5F1A27F}" type="presOf" srcId="{C8B3EEED-E67D-4384-A20D-702AFF8EDC6E}" destId="{DEA0BD98-0688-49FC-ACE5-ADAC3545F388}" srcOrd="0" destOrd="1" presId="urn:microsoft.com/office/officeart/2005/8/layout/hList1"/>
    <dgm:cxn modelId="{2DC9C9B2-597B-4214-860D-4C732ECCDAD0}" srcId="{5A67CF05-7D99-4DE2-9C18-96FC498FCE2D}" destId="{A31A1AC6-AD9B-4C18-B28A-287A1E79E83F}" srcOrd="0" destOrd="0" parTransId="{0BA04788-2E48-4739-80AF-8EC4A4E7A4E1}" sibTransId="{AECBEDD6-2B43-4956-80A9-0255E4AB141C}"/>
    <dgm:cxn modelId="{E64D9DDA-D90F-491F-80B1-13E45A93BDC9}" srcId="{53D43181-629F-4999-929F-E107A9C4828D}" destId="{9DEB9A67-D263-43A0-A54A-618400360056}" srcOrd="1" destOrd="0" parTransId="{A7E7811A-C883-4462-A672-59A55A8026F3}" sibTransId="{50C8982D-34C8-46BE-B406-348D8AC6B31B}"/>
    <dgm:cxn modelId="{C08271E6-B1BA-43D6-BD92-27A4DFF846F4}" type="presOf" srcId="{A31A1AC6-AD9B-4C18-B28A-287A1E79E83F}" destId="{DEA0BD98-0688-49FC-ACE5-ADAC3545F388}" srcOrd="0" destOrd="0" presId="urn:microsoft.com/office/officeart/2005/8/layout/hList1"/>
    <dgm:cxn modelId="{609F3483-E810-40C8-B70E-6C6FF084DD67}" srcId="{29756DFA-9073-487C-A14A-FED0B2206E63}" destId="{5A67CF05-7D99-4DE2-9C18-96FC498FCE2D}" srcOrd="0" destOrd="0" parTransId="{C9BF4618-36A5-4916-8AC7-2E770C89DA67}" sibTransId="{7D0D4F77-6B99-41BB-9BAD-90D4164F8269}"/>
    <dgm:cxn modelId="{AB6BDC1D-0349-4277-A19E-30A79EAF659B}" srcId="{5A67CF05-7D99-4DE2-9C18-96FC498FCE2D}" destId="{50DB4E5B-1C6A-4673-8B9B-B0669CF71DFF}" srcOrd="2" destOrd="0" parTransId="{E0D4A178-13EB-4761-8E18-646E4D81D414}" sibTransId="{3DDFE65D-D6CA-42FF-94AD-686CBE57A6DC}"/>
    <dgm:cxn modelId="{71D81F80-CA4E-40D2-BC1C-FB3B7D4FE7B5}" type="presOf" srcId="{5A67CF05-7D99-4DE2-9C18-96FC498FCE2D}" destId="{C633408C-B1D6-49EE-8474-8BA862461892}" srcOrd="0" destOrd="0" presId="urn:microsoft.com/office/officeart/2005/8/layout/hList1"/>
    <dgm:cxn modelId="{D7D02C8F-73EB-450A-8D84-D4EB0920E736}" srcId="{5A67CF05-7D99-4DE2-9C18-96FC498FCE2D}" destId="{C8B3EEED-E67D-4384-A20D-702AFF8EDC6E}" srcOrd="1" destOrd="0" parTransId="{A87948CF-F59A-458B-B2AE-D51D9C8AFF79}" sibTransId="{7B4A445B-9305-4C0B-B4E3-722E1F020E6C}"/>
    <dgm:cxn modelId="{E649E941-2C8E-4E79-B34D-239B33609F77}" type="presOf" srcId="{50DB4E5B-1C6A-4673-8B9B-B0669CF71DFF}" destId="{DEA0BD98-0688-49FC-ACE5-ADAC3545F388}" srcOrd="0" destOrd="2" presId="urn:microsoft.com/office/officeart/2005/8/layout/hList1"/>
    <dgm:cxn modelId="{40733F7A-382F-418F-88A2-F7A83415F4B4}" type="presOf" srcId="{9DEB9A67-D263-43A0-A54A-618400360056}" destId="{A73F43B3-483F-4759-AF33-F5BD1762BFD6}" srcOrd="0" destOrd="1" presId="urn:microsoft.com/office/officeart/2005/8/layout/hList1"/>
    <dgm:cxn modelId="{6EF08A0D-577C-450E-8468-1CC7208D8CFE}" type="presOf" srcId="{53D43181-629F-4999-929F-E107A9C4828D}" destId="{A0F5FD69-2FED-4454-953C-90FEDA0CDA28}" srcOrd="0" destOrd="0" presId="urn:microsoft.com/office/officeart/2005/8/layout/hList1"/>
    <dgm:cxn modelId="{E2017A91-C7DE-47C8-B3DD-95DDFD7D4755}" srcId="{53D43181-629F-4999-929F-E107A9C4828D}" destId="{EB1644F4-2F82-4352-BE3F-41807C886F41}" srcOrd="0" destOrd="0" parTransId="{D74BDA86-EDA6-46FE-940E-EB751432512A}" sibTransId="{A07377D0-AF6D-47AE-88D6-4CF5BE30E224}"/>
    <dgm:cxn modelId="{0D1ABCC2-E500-4AB7-9522-44C0A7B29E42}" srcId="{29756DFA-9073-487C-A14A-FED0B2206E63}" destId="{53D43181-629F-4999-929F-E107A9C4828D}" srcOrd="1" destOrd="0" parTransId="{B0AB3A47-0E92-4737-A33D-77B2E9983B27}" sibTransId="{C018FAE0-8531-42E4-AEB8-BF5B5525F431}"/>
    <dgm:cxn modelId="{14BB9A12-4169-4213-9324-E2CC84F5D8C5}" type="presOf" srcId="{EB1644F4-2F82-4352-BE3F-41807C886F41}" destId="{A73F43B3-483F-4759-AF33-F5BD1762BFD6}" srcOrd="0" destOrd="0" presId="urn:microsoft.com/office/officeart/2005/8/layout/hList1"/>
    <dgm:cxn modelId="{E3BC67B6-52BA-4135-8B75-6DD16B79ED89}" type="presParOf" srcId="{69A6E7CE-548B-49D9-AD93-BA8E6C5F2663}" destId="{2DC5A7FA-46E0-4AC6-B2DB-1918030C1B32}" srcOrd="0" destOrd="0" presId="urn:microsoft.com/office/officeart/2005/8/layout/hList1"/>
    <dgm:cxn modelId="{4F6AB0CA-BD05-47AE-9773-F0FB8C4C9243}" type="presParOf" srcId="{2DC5A7FA-46E0-4AC6-B2DB-1918030C1B32}" destId="{C633408C-B1D6-49EE-8474-8BA862461892}" srcOrd="0" destOrd="0" presId="urn:microsoft.com/office/officeart/2005/8/layout/hList1"/>
    <dgm:cxn modelId="{AD2857A0-B556-4DA5-A02C-C7E58E3FE038}" type="presParOf" srcId="{2DC5A7FA-46E0-4AC6-B2DB-1918030C1B32}" destId="{DEA0BD98-0688-49FC-ACE5-ADAC3545F388}" srcOrd="1" destOrd="0" presId="urn:microsoft.com/office/officeart/2005/8/layout/hList1"/>
    <dgm:cxn modelId="{A6DBC8D0-4FEC-4306-945B-C4E5E45CACDD}" type="presParOf" srcId="{69A6E7CE-548B-49D9-AD93-BA8E6C5F2663}" destId="{650AF187-872C-4BAA-A129-1282F3397526}" srcOrd="1" destOrd="0" presId="urn:microsoft.com/office/officeart/2005/8/layout/hList1"/>
    <dgm:cxn modelId="{62E84EFF-1BA8-4827-87ED-FB96127665E5}" type="presParOf" srcId="{69A6E7CE-548B-49D9-AD93-BA8E6C5F2663}" destId="{6E04AE3C-A4BE-486A-9ACD-1CEFE3DDAA0A}" srcOrd="2" destOrd="0" presId="urn:microsoft.com/office/officeart/2005/8/layout/hList1"/>
    <dgm:cxn modelId="{3FCA8920-B03E-4325-BAFA-3F2D98A26D44}" type="presParOf" srcId="{6E04AE3C-A4BE-486A-9ACD-1CEFE3DDAA0A}" destId="{A0F5FD69-2FED-4454-953C-90FEDA0CDA28}" srcOrd="0" destOrd="0" presId="urn:microsoft.com/office/officeart/2005/8/layout/hList1"/>
    <dgm:cxn modelId="{B757ADCF-7BB8-47BC-9E88-F719B40ACBCF}" type="presParOf" srcId="{6E04AE3C-A4BE-486A-9ACD-1CEFE3DDAA0A}" destId="{A73F43B3-483F-4759-AF33-F5BD1762BF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35614-B271-461A-9ABF-7D66D46708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E7EF76F-8EA9-4B23-9657-A1DD668CE29D}">
      <dgm:prSet phldrT="[Text]"/>
      <dgm:spPr>
        <a:solidFill>
          <a:schemeClr val="accent2">
            <a:lumMod val="50000"/>
          </a:schemeClr>
        </a:solidFill>
      </dgm:spPr>
      <dgm:t>
        <a:bodyPr/>
        <a:lstStyle/>
        <a:p>
          <a:r>
            <a:rPr lang="en-GB" dirty="0" smtClean="0"/>
            <a:t>Self-</a:t>
          </a:r>
        </a:p>
        <a:p>
          <a:r>
            <a:rPr lang="en-GB" dirty="0" smtClean="0"/>
            <a:t>Management</a:t>
          </a:r>
          <a:endParaRPr lang="en-GB" dirty="0"/>
        </a:p>
      </dgm:t>
    </dgm:pt>
    <dgm:pt modelId="{88F4E3D0-2E9C-431C-BC5F-8817C7F79DB2}" type="parTrans" cxnId="{14C92E58-74C6-4CEB-A1FB-F52BD6B08350}">
      <dgm:prSet/>
      <dgm:spPr/>
      <dgm:t>
        <a:bodyPr/>
        <a:lstStyle/>
        <a:p>
          <a:endParaRPr lang="en-GB"/>
        </a:p>
      </dgm:t>
    </dgm:pt>
    <dgm:pt modelId="{4A53130E-5249-4EFA-A2C4-6DC211143B3F}" type="sibTrans" cxnId="{14C92E58-74C6-4CEB-A1FB-F52BD6B08350}">
      <dgm:prSet/>
      <dgm:spPr/>
      <dgm:t>
        <a:bodyPr/>
        <a:lstStyle/>
        <a:p>
          <a:endParaRPr lang="en-GB"/>
        </a:p>
      </dgm:t>
    </dgm:pt>
    <dgm:pt modelId="{FDCFCEBE-62BD-4297-A6B7-0967E6305A61}">
      <dgm:prSet phldrT="[Text]"/>
      <dgm:spPr>
        <a:solidFill>
          <a:schemeClr val="accent4">
            <a:lumMod val="60000"/>
            <a:lumOff val="40000"/>
            <a:alpha val="90000"/>
          </a:schemeClr>
        </a:solidFill>
      </dgm:spPr>
      <dgm:t>
        <a:bodyPr/>
        <a:lstStyle/>
        <a:p>
          <a:r>
            <a:rPr lang="en-GB" dirty="0" smtClean="0"/>
            <a:t>“If you don’t understand the work you need to go back to the lecturer or use the Internet or use books. Stop blaming it on others and start being responsible for your actions.”</a:t>
          </a:r>
          <a:endParaRPr lang="en-GB" dirty="0">
            <a:solidFill>
              <a:schemeClr val="tx1"/>
            </a:solidFill>
          </a:endParaRPr>
        </a:p>
      </dgm:t>
    </dgm:pt>
    <dgm:pt modelId="{3ECEBEFF-59A8-4635-9B5E-C4B5CE7D5BC1}" type="parTrans" cxnId="{81357A8B-CE3E-4716-8394-41D47B56EE55}">
      <dgm:prSet/>
      <dgm:spPr/>
      <dgm:t>
        <a:bodyPr/>
        <a:lstStyle/>
        <a:p>
          <a:endParaRPr lang="en-GB"/>
        </a:p>
      </dgm:t>
    </dgm:pt>
    <dgm:pt modelId="{6E9522BB-0CCD-41CC-96E9-2EFAA88A9F29}" type="sibTrans" cxnId="{81357A8B-CE3E-4716-8394-41D47B56EE55}">
      <dgm:prSet/>
      <dgm:spPr/>
      <dgm:t>
        <a:bodyPr/>
        <a:lstStyle/>
        <a:p>
          <a:endParaRPr lang="en-GB"/>
        </a:p>
      </dgm:t>
    </dgm:pt>
    <dgm:pt modelId="{51BA6B55-47F2-4A26-BA3E-9D665030E86D}">
      <dgm:prSet phldrT="[Text]"/>
      <dgm:spPr>
        <a:solidFill>
          <a:schemeClr val="accent2">
            <a:lumMod val="50000"/>
          </a:schemeClr>
        </a:solidFill>
      </dgm:spPr>
      <dgm:t>
        <a:bodyPr/>
        <a:lstStyle/>
        <a:p>
          <a:r>
            <a:rPr lang="en-GB" dirty="0" smtClean="0"/>
            <a:t>Motivation</a:t>
          </a:r>
          <a:endParaRPr lang="en-GB" dirty="0"/>
        </a:p>
      </dgm:t>
    </dgm:pt>
    <dgm:pt modelId="{F8198CA6-02E8-4A91-B689-28960F4788BC}" type="parTrans" cxnId="{1D0F7009-7005-44FC-9D6F-CE5751A53FE6}">
      <dgm:prSet/>
      <dgm:spPr/>
      <dgm:t>
        <a:bodyPr/>
        <a:lstStyle/>
        <a:p>
          <a:endParaRPr lang="en-GB"/>
        </a:p>
      </dgm:t>
    </dgm:pt>
    <dgm:pt modelId="{7713D6D0-7434-474E-BB60-D36E6FA7569A}" type="sibTrans" cxnId="{1D0F7009-7005-44FC-9D6F-CE5751A53FE6}">
      <dgm:prSet/>
      <dgm:spPr/>
      <dgm:t>
        <a:bodyPr/>
        <a:lstStyle/>
        <a:p>
          <a:endParaRPr lang="en-GB"/>
        </a:p>
      </dgm:t>
    </dgm:pt>
    <dgm:pt modelId="{46BF0E79-AFCB-4611-AB06-F17A221D718E}">
      <dgm:prSet phldrT="[Text]"/>
      <dgm:spPr>
        <a:solidFill>
          <a:schemeClr val="accent4">
            <a:lumMod val="60000"/>
            <a:lumOff val="40000"/>
            <a:alpha val="90000"/>
          </a:schemeClr>
        </a:solidFill>
      </dgm:spPr>
      <dgm:t>
        <a:bodyPr/>
        <a:lstStyle/>
        <a:p>
          <a:r>
            <a:rPr lang="en-GB" dirty="0" smtClean="0"/>
            <a:t>“I think starting with higher education, it should be something that makes you willing to keep on going, keep on researching, keep on informing yourself.  I think that that’s the success in higher education.”</a:t>
          </a:r>
          <a:endParaRPr lang="en-GB" dirty="0"/>
        </a:p>
      </dgm:t>
    </dgm:pt>
    <dgm:pt modelId="{B96739C4-0F32-4A50-AD26-C06B7138E181}" type="parTrans" cxnId="{F86BB593-4019-43E1-BF31-730B3740F878}">
      <dgm:prSet/>
      <dgm:spPr/>
      <dgm:t>
        <a:bodyPr/>
        <a:lstStyle/>
        <a:p>
          <a:endParaRPr lang="en-GB"/>
        </a:p>
      </dgm:t>
    </dgm:pt>
    <dgm:pt modelId="{04FEA34C-5125-4DDE-B9D4-60AF5E0F15EC}" type="sibTrans" cxnId="{F86BB593-4019-43E1-BF31-730B3740F878}">
      <dgm:prSet/>
      <dgm:spPr/>
      <dgm:t>
        <a:bodyPr/>
        <a:lstStyle/>
        <a:p>
          <a:endParaRPr lang="en-GB"/>
        </a:p>
      </dgm:t>
    </dgm:pt>
    <dgm:pt modelId="{540B25AE-D8A5-4003-B959-A1A84CBD0724}">
      <dgm:prSet phldrT="[Text]"/>
      <dgm:spPr>
        <a:solidFill>
          <a:schemeClr val="accent2">
            <a:lumMod val="50000"/>
          </a:schemeClr>
        </a:solidFill>
      </dgm:spPr>
      <dgm:t>
        <a:bodyPr/>
        <a:lstStyle/>
        <a:p>
          <a:r>
            <a:rPr lang="en-GB" dirty="0" smtClean="0"/>
            <a:t>Personal Skills</a:t>
          </a:r>
          <a:endParaRPr lang="en-GB" dirty="0"/>
        </a:p>
      </dgm:t>
    </dgm:pt>
    <dgm:pt modelId="{383A2162-FBC9-4CB8-BEF4-CDFE3268D95A}" type="parTrans" cxnId="{0391EE2E-DB4F-444D-B7E5-08D980D60245}">
      <dgm:prSet/>
      <dgm:spPr/>
      <dgm:t>
        <a:bodyPr/>
        <a:lstStyle/>
        <a:p>
          <a:endParaRPr lang="en-GB"/>
        </a:p>
      </dgm:t>
    </dgm:pt>
    <dgm:pt modelId="{812D9F0E-6638-40C0-B22C-0A35A221B42E}" type="sibTrans" cxnId="{0391EE2E-DB4F-444D-B7E5-08D980D60245}">
      <dgm:prSet/>
      <dgm:spPr/>
      <dgm:t>
        <a:bodyPr/>
        <a:lstStyle/>
        <a:p>
          <a:endParaRPr lang="en-GB"/>
        </a:p>
      </dgm:t>
    </dgm:pt>
    <dgm:pt modelId="{71289E5B-BB62-499E-A352-E1EB1318C6AA}">
      <dgm:prSet phldrT="[Text]"/>
      <dgm:spPr>
        <a:solidFill>
          <a:schemeClr val="accent4">
            <a:lumMod val="60000"/>
            <a:lumOff val="40000"/>
            <a:alpha val="90000"/>
          </a:schemeClr>
        </a:solidFill>
      </dgm:spPr>
      <dgm:t>
        <a:bodyPr/>
        <a:lstStyle/>
        <a:p>
          <a:r>
            <a:rPr lang="en-GB" dirty="0" smtClean="0"/>
            <a:t>“Time management is… giving time to some things that you want to do, and organisation is making yourself do something, making the choice… it’s not always an easy choice to make.</a:t>
          </a:r>
          <a:endParaRPr lang="en-GB" dirty="0"/>
        </a:p>
      </dgm:t>
    </dgm:pt>
    <dgm:pt modelId="{4BCCE805-3B3F-42A9-A568-A4E113D61C5D}" type="parTrans" cxnId="{8EDB320B-C086-4624-A14D-0AF4B24A7F2E}">
      <dgm:prSet/>
      <dgm:spPr/>
      <dgm:t>
        <a:bodyPr/>
        <a:lstStyle/>
        <a:p>
          <a:endParaRPr lang="en-GB"/>
        </a:p>
      </dgm:t>
    </dgm:pt>
    <dgm:pt modelId="{8C19470E-623F-4814-BF5C-97C22EBA1F9C}" type="sibTrans" cxnId="{8EDB320B-C086-4624-A14D-0AF4B24A7F2E}">
      <dgm:prSet/>
      <dgm:spPr/>
      <dgm:t>
        <a:bodyPr/>
        <a:lstStyle/>
        <a:p>
          <a:endParaRPr lang="en-GB"/>
        </a:p>
      </dgm:t>
    </dgm:pt>
    <dgm:pt modelId="{53D1F1FE-639C-40FD-A5E5-B157616A9924}" type="pres">
      <dgm:prSet presAssocID="{CDF35614-B271-461A-9ABF-7D66D4670838}" presName="Name0" presStyleCnt="0">
        <dgm:presLayoutVars>
          <dgm:dir/>
          <dgm:animLvl val="lvl"/>
          <dgm:resizeHandles val="exact"/>
        </dgm:presLayoutVars>
      </dgm:prSet>
      <dgm:spPr/>
      <dgm:t>
        <a:bodyPr/>
        <a:lstStyle/>
        <a:p>
          <a:endParaRPr lang="en-GB"/>
        </a:p>
      </dgm:t>
    </dgm:pt>
    <dgm:pt modelId="{20AC73E0-BF56-4908-ADA0-285D02612588}" type="pres">
      <dgm:prSet presAssocID="{2E7EF76F-8EA9-4B23-9657-A1DD668CE29D}" presName="linNode" presStyleCnt="0"/>
      <dgm:spPr/>
    </dgm:pt>
    <dgm:pt modelId="{CB2F78CB-A463-4BEE-B64B-DE69138F787D}" type="pres">
      <dgm:prSet presAssocID="{2E7EF76F-8EA9-4B23-9657-A1DD668CE29D}" presName="parentText" presStyleLbl="node1" presStyleIdx="0" presStyleCnt="3" custScaleX="64141">
        <dgm:presLayoutVars>
          <dgm:chMax val="1"/>
          <dgm:bulletEnabled val="1"/>
        </dgm:presLayoutVars>
      </dgm:prSet>
      <dgm:spPr/>
      <dgm:t>
        <a:bodyPr/>
        <a:lstStyle/>
        <a:p>
          <a:endParaRPr lang="en-GB"/>
        </a:p>
      </dgm:t>
    </dgm:pt>
    <dgm:pt modelId="{AF82840B-8609-4B2C-B8B5-5687714D10FD}" type="pres">
      <dgm:prSet presAssocID="{2E7EF76F-8EA9-4B23-9657-A1DD668CE29D}" presName="descendantText" presStyleLbl="alignAccFollowNode1" presStyleIdx="0" presStyleCnt="3" custScaleX="118917" custScaleY="125379">
        <dgm:presLayoutVars>
          <dgm:bulletEnabled val="1"/>
        </dgm:presLayoutVars>
      </dgm:prSet>
      <dgm:spPr/>
      <dgm:t>
        <a:bodyPr/>
        <a:lstStyle/>
        <a:p>
          <a:endParaRPr lang="en-GB"/>
        </a:p>
      </dgm:t>
    </dgm:pt>
    <dgm:pt modelId="{F1CCC84B-99DA-4FE3-B150-A17EC77817E5}" type="pres">
      <dgm:prSet presAssocID="{4A53130E-5249-4EFA-A2C4-6DC211143B3F}" presName="sp" presStyleCnt="0"/>
      <dgm:spPr/>
    </dgm:pt>
    <dgm:pt modelId="{2D81DDA5-45BA-4493-8736-076696E7F58C}" type="pres">
      <dgm:prSet presAssocID="{51BA6B55-47F2-4A26-BA3E-9D665030E86D}" presName="linNode" presStyleCnt="0"/>
      <dgm:spPr/>
    </dgm:pt>
    <dgm:pt modelId="{9A3D5159-1A47-4641-9395-D3F69F8146C7}" type="pres">
      <dgm:prSet presAssocID="{51BA6B55-47F2-4A26-BA3E-9D665030E86D}" presName="parentText" presStyleLbl="node1" presStyleIdx="1" presStyleCnt="3" custScaleX="63607" custLinFactNeighborX="-209">
        <dgm:presLayoutVars>
          <dgm:chMax val="1"/>
          <dgm:bulletEnabled val="1"/>
        </dgm:presLayoutVars>
      </dgm:prSet>
      <dgm:spPr/>
      <dgm:t>
        <a:bodyPr/>
        <a:lstStyle/>
        <a:p>
          <a:endParaRPr lang="en-GB"/>
        </a:p>
      </dgm:t>
    </dgm:pt>
    <dgm:pt modelId="{68BD1DCD-C524-4774-ABB6-358FDE1B808E}" type="pres">
      <dgm:prSet presAssocID="{51BA6B55-47F2-4A26-BA3E-9D665030E86D}" presName="descendantText" presStyleLbl="alignAccFollowNode1" presStyleIdx="1" presStyleCnt="3" custScaleX="118382" custScaleY="126002" custLinFactNeighborX="514" custLinFactNeighborY="-2177">
        <dgm:presLayoutVars>
          <dgm:bulletEnabled val="1"/>
        </dgm:presLayoutVars>
      </dgm:prSet>
      <dgm:spPr/>
      <dgm:t>
        <a:bodyPr/>
        <a:lstStyle/>
        <a:p>
          <a:endParaRPr lang="en-GB"/>
        </a:p>
      </dgm:t>
    </dgm:pt>
    <dgm:pt modelId="{66A537CE-20AE-4FB0-AD31-4140D57E74C4}" type="pres">
      <dgm:prSet presAssocID="{7713D6D0-7434-474E-BB60-D36E6FA7569A}" presName="sp" presStyleCnt="0"/>
      <dgm:spPr/>
    </dgm:pt>
    <dgm:pt modelId="{1E09FD2D-4796-42E2-BB92-0D77F0F3BE3C}" type="pres">
      <dgm:prSet presAssocID="{540B25AE-D8A5-4003-B959-A1A84CBD0724}" presName="linNode" presStyleCnt="0"/>
      <dgm:spPr/>
    </dgm:pt>
    <dgm:pt modelId="{C61DCD73-86EE-4EC5-8CC5-8978DF817C4D}" type="pres">
      <dgm:prSet presAssocID="{540B25AE-D8A5-4003-B959-A1A84CBD0724}" presName="parentText" presStyleLbl="node1" presStyleIdx="2" presStyleCnt="3" custScaleX="64141">
        <dgm:presLayoutVars>
          <dgm:chMax val="1"/>
          <dgm:bulletEnabled val="1"/>
        </dgm:presLayoutVars>
      </dgm:prSet>
      <dgm:spPr/>
      <dgm:t>
        <a:bodyPr/>
        <a:lstStyle/>
        <a:p>
          <a:endParaRPr lang="en-GB"/>
        </a:p>
      </dgm:t>
    </dgm:pt>
    <dgm:pt modelId="{CB5A2249-4844-402B-B6A6-D134A365435E}" type="pres">
      <dgm:prSet presAssocID="{540B25AE-D8A5-4003-B959-A1A84CBD0724}" presName="descendantText" presStyleLbl="alignAccFollowNode1" presStyleIdx="2" presStyleCnt="3" custScaleX="118917" custScaleY="121420" custLinFactNeighborX="-1290" custLinFactNeighborY="-2614">
        <dgm:presLayoutVars>
          <dgm:bulletEnabled val="1"/>
        </dgm:presLayoutVars>
      </dgm:prSet>
      <dgm:spPr/>
      <dgm:t>
        <a:bodyPr/>
        <a:lstStyle/>
        <a:p>
          <a:endParaRPr lang="en-GB"/>
        </a:p>
      </dgm:t>
    </dgm:pt>
  </dgm:ptLst>
  <dgm:cxnLst>
    <dgm:cxn modelId="{1D0F7009-7005-44FC-9D6F-CE5751A53FE6}" srcId="{CDF35614-B271-461A-9ABF-7D66D4670838}" destId="{51BA6B55-47F2-4A26-BA3E-9D665030E86D}" srcOrd="1" destOrd="0" parTransId="{F8198CA6-02E8-4A91-B689-28960F4788BC}" sibTransId="{7713D6D0-7434-474E-BB60-D36E6FA7569A}"/>
    <dgm:cxn modelId="{ACC9CAA3-2B09-46C8-BF76-006B4626703B}" type="presOf" srcId="{2E7EF76F-8EA9-4B23-9657-A1DD668CE29D}" destId="{CB2F78CB-A463-4BEE-B64B-DE69138F787D}" srcOrd="0" destOrd="0" presId="urn:microsoft.com/office/officeart/2005/8/layout/vList5"/>
    <dgm:cxn modelId="{AD50E6F0-89C7-4A7C-87D8-A89664E1FE33}" type="presOf" srcId="{71289E5B-BB62-499E-A352-E1EB1318C6AA}" destId="{CB5A2249-4844-402B-B6A6-D134A365435E}" srcOrd="0" destOrd="0" presId="urn:microsoft.com/office/officeart/2005/8/layout/vList5"/>
    <dgm:cxn modelId="{51D55BF9-F56F-4EA8-8AEC-D53F5484B708}" type="presOf" srcId="{51BA6B55-47F2-4A26-BA3E-9D665030E86D}" destId="{9A3D5159-1A47-4641-9395-D3F69F8146C7}" srcOrd="0" destOrd="0" presId="urn:microsoft.com/office/officeart/2005/8/layout/vList5"/>
    <dgm:cxn modelId="{81357A8B-CE3E-4716-8394-41D47B56EE55}" srcId="{2E7EF76F-8EA9-4B23-9657-A1DD668CE29D}" destId="{FDCFCEBE-62BD-4297-A6B7-0967E6305A61}" srcOrd="0" destOrd="0" parTransId="{3ECEBEFF-59A8-4635-9B5E-C4B5CE7D5BC1}" sibTransId="{6E9522BB-0CCD-41CC-96E9-2EFAA88A9F29}"/>
    <dgm:cxn modelId="{464D719C-7419-4744-8591-C352DDE7500C}" type="presOf" srcId="{540B25AE-D8A5-4003-B959-A1A84CBD0724}" destId="{C61DCD73-86EE-4EC5-8CC5-8978DF817C4D}" srcOrd="0" destOrd="0" presId="urn:microsoft.com/office/officeart/2005/8/layout/vList5"/>
    <dgm:cxn modelId="{1095DF84-A14D-492A-8120-B0C94EEDB36A}" type="presOf" srcId="{CDF35614-B271-461A-9ABF-7D66D4670838}" destId="{53D1F1FE-639C-40FD-A5E5-B157616A9924}" srcOrd="0" destOrd="0" presId="urn:microsoft.com/office/officeart/2005/8/layout/vList5"/>
    <dgm:cxn modelId="{DED10626-B174-4B67-9F1F-D4A7A508594F}" type="presOf" srcId="{46BF0E79-AFCB-4611-AB06-F17A221D718E}" destId="{68BD1DCD-C524-4774-ABB6-358FDE1B808E}" srcOrd="0" destOrd="0" presId="urn:microsoft.com/office/officeart/2005/8/layout/vList5"/>
    <dgm:cxn modelId="{42767A77-BA18-44D7-B3DF-A39D1A067573}" type="presOf" srcId="{FDCFCEBE-62BD-4297-A6B7-0967E6305A61}" destId="{AF82840B-8609-4B2C-B8B5-5687714D10FD}" srcOrd="0" destOrd="0" presId="urn:microsoft.com/office/officeart/2005/8/layout/vList5"/>
    <dgm:cxn modelId="{F86BB593-4019-43E1-BF31-730B3740F878}" srcId="{51BA6B55-47F2-4A26-BA3E-9D665030E86D}" destId="{46BF0E79-AFCB-4611-AB06-F17A221D718E}" srcOrd="0" destOrd="0" parTransId="{B96739C4-0F32-4A50-AD26-C06B7138E181}" sibTransId="{04FEA34C-5125-4DDE-B9D4-60AF5E0F15EC}"/>
    <dgm:cxn modelId="{14C92E58-74C6-4CEB-A1FB-F52BD6B08350}" srcId="{CDF35614-B271-461A-9ABF-7D66D4670838}" destId="{2E7EF76F-8EA9-4B23-9657-A1DD668CE29D}" srcOrd="0" destOrd="0" parTransId="{88F4E3D0-2E9C-431C-BC5F-8817C7F79DB2}" sibTransId="{4A53130E-5249-4EFA-A2C4-6DC211143B3F}"/>
    <dgm:cxn modelId="{8EDB320B-C086-4624-A14D-0AF4B24A7F2E}" srcId="{540B25AE-D8A5-4003-B959-A1A84CBD0724}" destId="{71289E5B-BB62-499E-A352-E1EB1318C6AA}" srcOrd="0" destOrd="0" parTransId="{4BCCE805-3B3F-42A9-A568-A4E113D61C5D}" sibTransId="{8C19470E-623F-4814-BF5C-97C22EBA1F9C}"/>
    <dgm:cxn modelId="{0391EE2E-DB4F-444D-B7E5-08D980D60245}" srcId="{CDF35614-B271-461A-9ABF-7D66D4670838}" destId="{540B25AE-D8A5-4003-B959-A1A84CBD0724}" srcOrd="2" destOrd="0" parTransId="{383A2162-FBC9-4CB8-BEF4-CDFE3268D95A}" sibTransId="{812D9F0E-6638-40C0-B22C-0A35A221B42E}"/>
    <dgm:cxn modelId="{7CC12497-88FD-40AC-A894-FA9BB8CDE07B}" type="presParOf" srcId="{53D1F1FE-639C-40FD-A5E5-B157616A9924}" destId="{20AC73E0-BF56-4908-ADA0-285D02612588}" srcOrd="0" destOrd="0" presId="urn:microsoft.com/office/officeart/2005/8/layout/vList5"/>
    <dgm:cxn modelId="{270D7D78-CD7B-44A6-AAB6-3430C6F5AE99}" type="presParOf" srcId="{20AC73E0-BF56-4908-ADA0-285D02612588}" destId="{CB2F78CB-A463-4BEE-B64B-DE69138F787D}" srcOrd="0" destOrd="0" presId="urn:microsoft.com/office/officeart/2005/8/layout/vList5"/>
    <dgm:cxn modelId="{8951F9AA-8F68-421F-8D89-5CC67C473188}" type="presParOf" srcId="{20AC73E0-BF56-4908-ADA0-285D02612588}" destId="{AF82840B-8609-4B2C-B8B5-5687714D10FD}" srcOrd="1" destOrd="0" presId="urn:microsoft.com/office/officeart/2005/8/layout/vList5"/>
    <dgm:cxn modelId="{827A390C-5661-47C4-8301-B1359E2551F8}" type="presParOf" srcId="{53D1F1FE-639C-40FD-A5E5-B157616A9924}" destId="{F1CCC84B-99DA-4FE3-B150-A17EC77817E5}" srcOrd="1" destOrd="0" presId="urn:microsoft.com/office/officeart/2005/8/layout/vList5"/>
    <dgm:cxn modelId="{CD47AB83-B636-48D4-B2B1-50E89B74097D}" type="presParOf" srcId="{53D1F1FE-639C-40FD-A5E5-B157616A9924}" destId="{2D81DDA5-45BA-4493-8736-076696E7F58C}" srcOrd="2" destOrd="0" presId="urn:microsoft.com/office/officeart/2005/8/layout/vList5"/>
    <dgm:cxn modelId="{B56AED01-7DDA-4DF0-9F18-4EBD7696AD89}" type="presParOf" srcId="{2D81DDA5-45BA-4493-8736-076696E7F58C}" destId="{9A3D5159-1A47-4641-9395-D3F69F8146C7}" srcOrd="0" destOrd="0" presId="urn:microsoft.com/office/officeart/2005/8/layout/vList5"/>
    <dgm:cxn modelId="{77105095-3966-48A2-A93E-18C47B804725}" type="presParOf" srcId="{2D81DDA5-45BA-4493-8736-076696E7F58C}" destId="{68BD1DCD-C524-4774-ABB6-358FDE1B808E}" srcOrd="1" destOrd="0" presId="urn:microsoft.com/office/officeart/2005/8/layout/vList5"/>
    <dgm:cxn modelId="{00A353F6-7CB5-401F-A8BA-B7D2A93986B8}" type="presParOf" srcId="{53D1F1FE-639C-40FD-A5E5-B157616A9924}" destId="{66A537CE-20AE-4FB0-AD31-4140D57E74C4}" srcOrd="3" destOrd="0" presId="urn:microsoft.com/office/officeart/2005/8/layout/vList5"/>
    <dgm:cxn modelId="{0602F46E-70E0-41B6-8BB7-EDFA275602CB}" type="presParOf" srcId="{53D1F1FE-639C-40FD-A5E5-B157616A9924}" destId="{1E09FD2D-4796-42E2-BB92-0D77F0F3BE3C}" srcOrd="4" destOrd="0" presId="urn:microsoft.com/office/officeart/2005/8/layout/vList5"/>
    <dgm:cxn modelId="{0DD8541B-947F-46FC-954F-15F18EF3607E}" type="presParOf" srcId="{1E09FD2D-4796-42E2-BB92-0D77F0F3BE3C}" destId="{C61DCD73-86EE-4EC5-8CC5-8978DF817C4D}" srcOrd="0" destOrd="0" presId="urn:microsoft.com/office/officeart/2005/8/layout/vList5"/>
    <dgm:cxn modelId="{D667614D-425A-4899-8849-6AC33FB54A1E}" type="presParOf" srcId="{1E09FD2D-4796-42E2-BB92-0D77F0F3BE3C}" destId="{CB5A2249-4844-402B-B6A6-D134A365435E}"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35614-B271-461A-9ABF-7D66D46708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E7EF76F-8EA9-4B23-9657-A1DD668CE29D}">
      <dgm:prSet phldrT="[Text]"/>
      <dgm:spPr>
        <a:solidFill>
          <a:schemeClr val="accent2">
            <a:lumMod val="50000"/>
          </a:schemeClr>
        </a:solidFill>
      </dgm:spPr>
      <dgm:t>
        <a:bodyPr/>
        <a:lstStyle/>
        <a:p>
          <a:r>
            <a:rPr lang="en-GB" dirty="0" smtClean="0"/>
            <a:t>Support</a:t>
          </a:r>
          <a:endParaRPr lang="en-GB" dirty="0"/>
        </a:p>
      </dgm:t>
    </dgm:pt>
    <dgm:pt modelId="{88F4E3D0-2E9C-431C-BC5F-8817C7F79DB2}" type="parTrans" cxnId="{14C92E58-74C6-4CEB-A1FB-F52BD6B08350}">
      <dgm:prSet/>
      <dgm:spPr/>
      <dgm:t>
        <a:bodyPr/>
        <a:lstStyle/>
        <a:p>
          <a:endParaRPr lang="en-GB"/>
        </a:p>
      </dgm:t>
    </dgm:pt>
    <dgm:pt modelId="{4A53130E-5249-4EFA-A2C4-6DC211143B3F}" type="sibTrans" cxnId="{14C92E58-74C6-4CEB-A1FB-F52BD6B08350}">
      <dgm:prSet/>
      <dgm:spPr/>
      <dgm:t>
        <a:bodyPr/>
        <a:lstStyle/>
        <a:p>
          <a:endParaRPr lang="en-GB"/>
        </a:p>
      </dgm:t>
    </dgm:pt>
    <dgm:pt modelId="{FDCFCEBE-62BD-4297-A6B7-0967E6305A61}">
      <dgm:prSet phldrT="[Text]"/>
      <dgm:spPr>
        <a:solidFill>
          <a:schemeClr val="accent4">
            <a:lumMod val="60000"/>
            <a:lumOff val="40000"/>
            <a:alpha val="90000"/>
          </a:schemeClr>
        </a:solidFill>
      </dgm:spPr>
      <dgm:t>
        <a:bodyPr/>
        <a:lstStyle/>
        <a:p>
          <a:r>
            <a:rPr lang="en-GB" dirty="0" smtClean="0"/>
            <a:t>“Family support… It’s an emotional support because they are always behind me, they are always checking with my course work, with my assignment exams, I’m doing well, I’ve got the books I need, do I need something else. This support is a good 50% of what keeps me going, honestly.”</a:t>
          </a:r>
          <a:endParaRPr lang="en-GB" dirty="0">
            <a:solidFill>
              <a:schemeClr val="tx1"/>
            </a:solidFill>
          </a:endParaRPr>
        </a:p>
      </dgm:t>
    </dgm:pt>
    <dgm:pt modelId="{3ECEBEFF-59A8-4635-9B5E-C4B5CE7D5BC1}" type="parTrans" cxnId="{81357A8B-CE3E-4716-8394-41D47B56EE55}">
      <dgm:prSet/>
      <dgm:spPr/>
      <dgm:t>
        <a:bodyPr/>
        <a:lstStyle/>
        <a:p>
          <a:endParaRPr lang="en-GB"/>
        </a:p>
      </dgm:t>
    </dgm:pt>
    <dgm:pt modelId="{6E9522BB-0CCD-41CC-96E9-2EFAA88A9F29}" type="sibTrans" cxnId="{81357A8B-CE3E-4716-8394-41D47B56EE55}">
      <dgm:prSet/>
      <dgm:spPr/>
      <dgm:t>
        <a:bodyPr/>
        <a:lstStyle/>
        <a:p>
          <a:endParaRPr lang="en-GB"/>
        </a:p>
      </dgm:t>
    </dgm:pt>
    <dgm:pt modelId="{51BA6B55-47F2-4A26-BA3E-9D665030E86D}">
      <dgm:prSet phldrT="[Text]"/>
      <dgm:spPr>
        <a:solidFill>
          <a:schemeClr val="accent2">
            <a:lumMod val="50000"/>
          </a:schemeClr>
        </a:solidFill>
      </dgm:spPr>
      <dgm:t>
        <a:bodyPr/>
        <a:lstStyle/>
        <a:p>
          <a:r>
            <a:rPr lang="en-GB" dirty="0" smtClean="0"/>
            <a:t>Teaching</a:t>
          </a:r>
        </a:p>
        <a:p>
          <a:r>
            <a:rPr lang="en-GB" dirty="0" smtClean="0"/>
            <a:t>Provision</a:t>
          </a:r>
          <a:endParaRPr lang="en-GB" dirty="0"/>
        </a:p>
      </dgm:t>
    </dgm:pt>
    <dgm:pt modelId="{F8198CA6-02E8-4A91-B689-28960F4788BC}" type="parTrans" cxnId="{1D0F7009-7005-44FC-9D6F-CE5751A53FE6}">
      <dgm:prSet/>
      <dgm:spPr/>
      <dgm:t>
        <a:bodyPr/>
        <a:lstStyle/>
        <a:p>
          <a:endParaRPr lang="en-GB"/>
        </a:p>
      </dgm:t>
    </dgm:pt>
    <dgm:pt modelId="{7713D6D0-7434-474E-BB60-D36E6FA7569A}" type="sibTrans" cxnId="{1D0F7009-7005-44FC-9D6F-CE5751A53FE6}">
      <dgm:prSet/>
      <dgm:spPr/>
      <dgm:t>
        <a:bodyPr/>
        <a:lstStyle/>
        <a:p>
          <a:endParaRPr lang="en-GB"/>
        </a:p>
      </dgm:t>
    </dgm:pt>
    <dgm:pt modelId="{46BF0E79-AFCB-4611-AB06-F17A221D718E}">
      <dgm:prSet phldrT="[Text]"/>
      <dgm:spPr>
        <a:solidFill>
          <a:schemeClr val="accent4">
            <a:lumMod val="60000"/>
            <a:lumOff val="40000"/>
            <a:alpha val="90000"/>
          </a:schemeClr>
        </a:solidFill>
      </dgm:spPr>
      <dgm:t>
        <a:bodyPr/>
        <a:lstStyle/>
        <a:p>
          <a:r>
            <a:rPr lang="en-GB" dirty="0" smtClean="0"/>
            <a:t>“Being able to contact lecturers… they’re really good at replying and they’re detailed enough so they’re not giving you the answer, you still have to think, but it points you in the right directions…” </a:t>
          </a:r>
          <a:endParaRPr lang="en-GB" dirty="0"/>
        </a:p>
      </dgm:t>
    </dgm:pt>
    <dgm:pt modelId="{B96739C4-0F32-4A50-AD26-C06B7138E181}" type="parTrans" cxnId="{F86BB593-4019-43E1-BF31-730B3740F878}">
      <dgm:prSet/>
      <dgm:spPr/>
      <dgm:t>
        <a:bodyPr/>
        <a:lstStyle/>
        <a:p>
          <a:endParaRPr lang="en-GB"/>
        </a:p>
      </dgm:t>
    </dgm:pt>
    <dgm:pt modelId="{04FEA34C-5125-4DDE-B9D4-60AF5E0F15EC}" type="sibTrans" cxnId="{F86BB593-4019-43E1-BF31-730B3740F878}">
      <dgm:prSet/>
      <dgm:spPr/>
      <dgm:t>
        <a:bodyPr/>
        <a:lstStyle/>
        <a:p>
          <a:endParaRPr lang="en-GB"/>
        </a:p>
      </dgm:t>
    </dgm:pt>
    <dgm:pt modelId="{53D1F1FE-639C-40FD-A5E5-B157616A9924}" type="pres">
      <dgm:prSet presAssocID="{CDF35614-B271-461A-9ABF-7D66D4670838}" presName="Name0" presStyleCnt="0">
        <dgm:presLayoutVars>
          <dgm:dir/>
          <dgm:animLvl val="lvl"/>
          <dgm:resizeHandles val="exact"/>
        </dgm:presLayoutVars>
      </dgm:prSet>
      <dgm:spPr/>
      <dgm:t>
        <a:bodyPr/>
        <a:lstStyle/>
        <a:p>
          <a:endParaRPr lang="en-GB"/>
        </a:p>
      </dgm:t>
    </dgm:pt>
    <dgm:pt modelId="{20AC73E0-BF56-4908-ADA0-285D02612588}" type="pres">
      <dgm:prSet presAssocID="{2E7EF76F-8EA9-4B23-9657-A1DD668CE29D}" presName="linNode" presStyleCnt="0"/>
      <dgm:spPr/>
    </dgm:pt>
    <dgm:pt modelId="{CB2F78CB-A463-4BEE-B64B-DE69138F787D}" type="pres">
      <dgm:prSet presAssocID="{2E7EF76F-8EA9-4B23-9657-A1DD668CE29D}" presName="parentText" presStyleLbl="node1" presStyleIdx="0" presStyleCnt="2" custScaleX="64141">
        <dgm:presLayoutVars>
          <dgm:chMax val="1"/>
          <dgm:bulletEnabled val="1"/>
        </dgm:presLayoutVars>
      </dgm:prSet>
      <dgm:spPr/>
      <dgm:t>
        <a:bodyPr/>
        <a:lstStyle/>
        <a:p>
          <a:endParaRPr lang="en-GB"/>
        </a:p>
      </dgm:t>
    </dgm:pt>
    <dgm:pt modelId="{AF82840B-8609-4B2C-B8B5-5687714D10FD}" type="pres">
      <dgm:prSet presAssocID="{2E7EF76F-8EA9-4B23-9657-A1DD668CE29D}" presName="descendantText" presStyleLbl="alignAccFollowNode1" presStyleIdx="0" presStyleCnt="2" custScaleX="118917" custScaleY="120353">
        <dgm:presLayoutVars>
          <dgm:bulletEnabled val="1"/>
        </dgm:presLayoutVars>
      </dgm:prSet>
      <dgm:spPr/>
      <dgm:t>
        <a:bodyPr/>
        <a:lstStyle/>
        <a:p>
          <a:endParaRPr lang="en-GB"/>
        </a:p>
      </dgm:t>
    </dgm:pt>
    <dgm:pt modelId="{F1CCC84B-99DA-4FE3-B150-A17EC77817E5}" type="pres">
      <dgm:prSet presAssocID="{4A53130E-5249-4EFA-A2C4-6DC211143B3F}" presName="sp" presStyleCnt="0"/>
      <dgm:spPr/>
    </dgm:pt>
    <dgm:pt modelId="{2D81DDA5-45BA-4493-8736-076696E7F58C}" type="pres">
      <dgm:prSet presAssocID="{51BA6B55-47F2-4A26-BA3E-9D665030E86D}" presName="linNode" presStyleCnt="0"/>
      <dgm:spPr/>
    </dgm:pt>
    <dgm:pt modelId="{9A3D5159-1A47-4641-9395-D3F69F8146C7}" type="pres">
      <dgm:prSet presAssocID="{51BA6B55-47F2-4A26-BA3E-9D665030E86D}" presName="parentText" presStyleLbl="node1" presStyleIdx="1" presStyleCnt="2" custScaleX="63607" custLinFactNeighborX="-209">
        <dgm:presLayoutVars>
          <dgm:chMax val="1"/>
          <dgm:bulletEnabled val="1"/>
        </dgm:presLayoutVars>
      </dgm:prSet>
      <dgm:spPr/>
      <dgm:t>
        <a:bodyPr/>
        <a:lstStyle/>
        <a:p>
          <a:endParaRPr lang="en-GB"/>
        </a:p>
      </dgm:t>
    </dgm:pt>
    <dgm:pt modelId="{68BD1DCD-C524-4774-ABB6-358FDE1B808E}" type="pres">
      <dgm:prSet presAssocID="{51BA6B55-47F2-4A26-BA3E-9D665030E86D}" presName="descendantText" presStyleLbl="alignAccFollowNode1" presStyleIdx="1" presStyleCnt="2" custScaleX="117896" custScaleY="119138" custLinFactNeighborX="2" custLinFactNeighborY="-648">
        <dgm:presLayoutVars>
          <dgm:bulletEnabled val="1"/>
        </dgm:presLayoutVars>
      </dgm:prSet>
      <dgm:spPr/>
      <dgm:t>
        <a:bodyPr/>
        <a:lstStyle/>
        <a:p>
          <a:endParaRPr lang="en-GB"/>
        </a:p>
      </dgm:t>
    </dgm:pt>
  </dgm:ptLst>
  <dgm:cxnLst>
    <dgm:cxn modelId="{F86BB593-4019-43E1-BF31-730B3740F878}" srcId="{51BA6B55-47F2-4A26-BA3E-9D665030E86D}" destId="{46BF0E79-AFCB-4611-AB06-F17A221D718E}" srcOrd="0" destOrd="0" parTransId="{B96739C4-0F32-4A50-AD26-C06B7138E181}" sibTransId="{04FEA34C-5125-4DDE-B9D4-60AF5E0F15EC}"/>
    <dgm:cxn modelId="{14C92E58-74C6-4CEB-A1FB-F52BD6B08350}" srcId="{CDF35614-B271-461A-9ABF-7D66D4670838}" destId="{2E7EF76F-8EA9-4B23-9657-A1DD668CE29D}" srcOrd="0" destOrd="0" parTransId="{88F4E3D0-2E9C-431C-BC5F-8817C7F79DB2}" sibTransId="{4A53130E-5249-4EFA-A2C4-6DC211143B3F}"/>
    <dgm:cxn modelId="{D58C7B35-4090-4ACC-A8C3-AC29A6CE4353}" type="presOf" srcId="{FDCFCEBE-62BD-4297-A6B7-0967E6305A61}" destId="{AF82840B-8609-4B2C-B8B5-5687714D10FD}" srcOrd="0" destOrd="0" presId="urn:microsoft.com/office/officeart/2005/8/layout/vList5"/>
    <dgm:cxn modelId="{A0138272-2B7B-4002-B3D1-9FE0E045676D}" type="presOf" srcId="{51BA6B55-47F2-4A26-BA3E-9D665030E86D}" destId="{9A3D5159-1A47-4641-9395-D3F69F8146C7}" srcOrd="0" destOrd="0" presId="urn:microsoft.com/office/officeart/2005/8/layout/vList5"/>
    <dgm:cxn modelId="{81357A8B-CE3E-4716-8394-41D47B56EE55}" srcId="{2E7EF76F-8EA9-4B23-9657-A1DD668CE29D}" destId="{FDCFCEBE-62BD-4297-A6B7-0967E6305A61}" srcOrd="0" destOrd="0" parTransId="{3ECEBEFF-59A8-4635-9B5E-C4B5CE7D5BC1}" sibTransId="{6E9522BB-0CCD-41CC-96E9-2EFAA88A9F29}"/>
    <dgm:cxn modelId="{0FD8453D-13B0-4484-9868-3D1DA1F982FB}" type="presOf" srcId="{2E7EF76F-8EA9-4B23-9657-A1DD668CE29D}" destId="{CB2F78CB-A463-4BEE-B64B-DE69138F787D}" srcOrd="0" destOrd="0" presId="urn:microsoft.com/office/officeart/2005/8/layout/vList5"/>
    <dgm:cxn modelId="{F97DFE40-2CC3-430C-8664-983B76B591C2}" type="presOf" srcId="{46BF0E79-AFCB-4611-AB06-F17A221D718E}" destId="{68BD1DCD-C524-4774-ABB6-358FDE1B808E}" srcOrd="0" destOrd="0" presId="urn:microsoft.com/office/officeart/2005/8/layout/vList5"/>
    <dgm:cxn modelId="{1D0F7009-7005-44FC-9D6F-CE5751A53FE6}" srcId="{CDF35614-B271-461A-9ABF-7D66D4670838}" destId="{51BA6B55-47F2-4A26-BA3E-9D665030E86D}" srcOrd="1" destOrd="0" parTransId="{F8198CA6-02E8-4A91-B689-28960F4788BC}" sibTransId="{7713D6D0-7434-474E-BB60-D36E6FA7569A}"/>
    <dgm:cxn modelId="{4747AF8F-E6D2-4853-A033-6EC4ACE76B92}" type="presOf" srcId="{CDF35614-B271-461A-9ABF-7D66D4670838}" destId="{53D1F1FE-639C-40FD-A5E5-B157616A9924}" srcOrd="0" destOrd="0" presId="urn:microsoft.com/office/officeart/2005/8/layout/vList5"/>
    <dgm:cxn modelId="{948D102A-573A-4F73-9A93-7D96836F91BF}" type="presParOf" srcId="{53D1F1FE-639C-40FD-A5E5-B157616A9924}" destId="{20AC73E0-BF56-4908-ADA0-285D02612588}" srcOrd="0" destOrd="0" presId="urn:microsoft.com/office/officeart/2005/8/layout/vList5"/>
    <dgm:cxn modelId="{791584AF-A5CB-4518-82CB-D3B6A189AED7}" type="presParOf" srcId="{20AC73E0-BF56-4908-ADA0-285D02612588}" destId="{CB2F78CB-A463-4BEE-B64B-DE69138F787D}" srcOrd="0" destOrd="0" presId="urn:microsoft.com/office/officeart/2005/8/layout/vList5"/>
    <dgm:cxn modelId="{8068B5BE-F894-40D7-A652-3843A71D85CE}" type="presParOf" srcId="{20AC73E0-BF56-4908-ADA0-285D02612588}" destId="{AF82840B-8609-4B2C-B8B5-5687714D10FD}" srcOrd="1" destOrd="0" presId="urn:microsoft.com/office/officeart/2005/8/layout/vList5"/>
    <dgm:cxn modelId="{2F0A67F5-B542-4006-94D4-FF388F3DD51E}" type="presParOf" srcId="{53D1F1FE-639C-40FD-A5E5-B157616A9924}" destId="{F1CCC84B-99DA-4FE3-B150-A17EC77817E5}" srcOrd="1" destOrd="0" presId="urn:microsoft.com/office/officeart/2005/8/layout/vList5"/>
    <dgm:cxn modelId="{9478B79C-F1DD-42DA-89CC-6FD428DEF884}" type="presParOf" srcId="{53D1F1FE-639C-40FD-A5E5-B157616A9924}" destId="{2D81DDA5-45BA-4493-8736-076696E7F58C}" srcOrd="2" destOrd="0" presId="urn:microsoft.com/office/officeart/2005/8/layout/vList5"/>
    <dgm:cxn modelId="{80C7B8A3-48A5-48CD-B5D9-4FA4F19B4261}" type="presParOf" srcId="{2D81DDA5-45BA-4493-8736-076696E7F58C}" destId="{9A3D5159-1A47-4641-9395-D3F69F8146C7}" srcOrd="0" destOrd="0" presId="urn:microsoft.com/office/officeart/2005/8/layout/vList5"/>
    <dgm:cxn modelId="{AC2D1DEE-F3F2-4459-885C-F61100306D80}" type="presParOf" srcId="{2D81DDA5-45BA-4493-8736-076696E7F58C}" destId="{68BD1DCD-C524-4774-ABB6-358FDE1B808E}"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966D13B-5BCF-4673-8991-8990D625D55D}" type="datetimeFigureOut">
              <a:rPr lang="en-GB" smtClean="0"/>
              <a:t>06/07/2016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B6F5D98-BAE8-4F44-B2DB-226FCEB5CBDA}" type="slidenum">
              <a:rPr lang="en-GB" smtClean="0"/>
              <a:t>‹#›</a:t>
            </a:fld>
            <a:endParaRPr lang="en-GB"/>
          </a:p>
        </p:txBody>
      </p:sp>
    </p:spTree>
    <p:extLst>
      <p:ext uri="{BB962C8B-B14F-4D97-AF65-F5344CB8AC3E}">
        <p14:creationId xmlns:p14="http://schemas.microsoft.com/office/powerpoint/2010/main" val="31090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1D27192-2DB8-4425-A0A0-4DAC4DB6FAC4}" type="datetimeFigureOut">
              <a:rPr lang="en-GB" smtClean="0"/>
              <a:t>06/07/2016</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1CA44C2-B1B5-42BA-93F9-814460388E11}" type="slidenum">
              <a:rPr lang="en-GB" smtClean="0"/>
              <a:t>‹#›</a:t>
            </a:fld>
            <a:endParaRPr lang="en-GB"/>
          </a:p>
        </p:txBody>
      </p:sp>
    </p:spTree>
    <p:extLst>
      <p:ext uri="{BB962C8B-B14F-4D97-AF65-F5344CB8AC3E}">
        <p14:creationId xmlns:p14="http://schemas.microsoft.com/office/powerpoint/2010/main" val="315405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A44C2-B1B5-42BA-93F9-814460388E11}" type="slidenum">
              <a:rPr lang="en-GB" smtClean="0"/>
              <a:t>1</a:t>
            </a:fld>
            <a:endParaRPr lang="en-GB"/>
          </a:p>
        </p:txBody>
      </p:sp>
    </p:spTree>
    <p:extLst>
      <p:ext uri="{BB962C8B-B14F-4D97-AF65-F5344CB8AC3E}">
        <p14:creationId xmlns:p14="http://schemas.microsoft.com/office/powerpoint/2010/main" val="124582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A44C2-B1B5-42BA-93F9-814460388E11}" type="slidenum">
              <a:rPr lang="en-GB" smtClean="0"/>
              <a:t>4</a:t>
            </a:fld>
            <a:endParaRPr lang="en-GB"/>
          </a:p>
        </p:txBody>
      </p:sp>
    </p:spTree>
    <p:extLst>
      <p:ext uri="{BB962C8B-B14F-4D97-AF65-F5344CB8AC3E}">
        <p14:creationId xmlns:p14="http://schemas.microsoft.com/office/powerpoint/2010/main" val="274076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A44C2-B1B5-42BA-93F9-814460388E11}" type="slidenum">
              <a:rPr lang="en-GB" smtClean="0"/>
              <a:t>7</a:t>
            </a:fld>
            <a:endParaRPr lang="en-GB"/>
          </a:p>
        </p:txBody>
      </p:sp>
    </p:spTree>
    <p:extLst>
      <p:ext uri="{BB962C8B-B14F-4D97-AF65-F5344CB8AC3E}">
        <p14:creationId xmlns:p14="http://schemas.microsoft.com/office/powerpoint/2010/main" val="407230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A44C2-B1B5-42BA-93F9-814460388E11}" type="slidenum">
              <a:rPr lang="en-GB" smtClean="0"/>
              <a:t>9</a:t>
            </a:fld>
            <a:endParaRPr lang="en-GB"/>
          </a:p>
        </p:txBody>
      </p:sp>
    </p:spTree>
    <p:extLst>
      <p:ext uri="{BB962C8B-B14F-4D97-AF65-F5344CB8AC3E}">
        <p14:creationId xmlns:p14="http://schemas.microsoft.com/office/powerpoint/2010/main" val="274376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1CA44C2-B1B5-42BA-93F9-814460388E11}" type="slidenum">
              <a:rPr lang="en-GB" smtClean="0"/>
              <a:t>10</a:t>
            </a:fld>
            <a:endParaRPr lang="en-GB"/>
          </a:p>
        </p:txBody>
      </p:sp>
    </p:spTree>
    <p:extLst>
      <p:ext uri="{BB962C8B-B14F-4D97-AF65-F5344CB8AC3E}">
        <p14:creationId xmlns:p14="http://schemas.microsoft.com/office/powerpoint/2010/main" val="280405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A44C2-B1B5-42BA-93F9-814460388E11}" type="slidenum">
              <a:rPr lang="en-GB" smtClean="0"/>
              <a:t>12</a:t>
            </a:fld>
            <a:endParaRPr lang="en-GB"/>
          </a:p>
        </p:txBody>
      </p:sp>
    </p:spTree>
    <p:extLst>
      <p:ext uri="{BB962C8B-B14F-4D97-AF65-F5344CB8AC3E}">
        <p14:creationId xmlns:p14="http://schemas.microsoft.com/office/powerpoint/2010/main" val="2502825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 name="Rectangle 25"/>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1324075"/>
            <a:ext cx="7086600" cy="1102519"/>
          </a:xfrm>
        </p:spPr>
        <p:txBody>
          <a:bodyPr/>
          <a:lstStyle>
            <a:lvl1pPr algn="l">
              <a:defRPr>
                <a:solidFill>
                  <a:srgbClr val="7B0068"/>
                </a:solidFill>
              </a:defRPr>
            </a:lvl1pPr>
          </a:lstStyle>
          <a:p>
            <a:r>
              <a:rPr lang="en-GB" dirty="0" smtClean="0"/>
              <a:t>Click to edit Master title style</a:t>
            </a:r>
            <a:endParaRPr lang="en-US" dirty="0"/>
          </a:p>
        </p:txBody>
      </p:sp>
      <p:sp>
        <p:nvSpPr>
          <p:cNvPr id="3" name="Subtitle 2"/>
          <p:cNvSpPr>
            <a:spLocks noGrp="1"/>
          </p:cNvSpPr>
          <p:nvPr userDrawn="1">
            <p:ph type="subTitle" idx="1"/>
          </p:nvPr>
        </p:nvSpPr>
        <p:spPr>
          <a:xfrm>
            <a:off x="685800" y="2426594"/>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grpSp>
        <p:nvGrpSpPr>
          <p:cNvPr id="29" name="Group 28"/>
          <p:cNvGrpSpPr/>
          <p:nvPr/>
        </p:nvGrpSpPr>
        <p:grpSpPr>
          <a:xfrm>
            <a:off x="436483" y="2422313"/>
            <a:ext cx="9593249" cy="3596626"/>
            <a:chOff x="436483" y="2422313"/>
            <a:chExt cx="9593249" cy="3596626"/>
          </a:xfrm>
        </p:grpSpPr>
        <p:cxnSp>
          <p:nvCxnSpPr>
            <p:cNvPr id="30" name="Straight Connector 29"/>
            <p:cNvCxnSpPr>
              <a:stCxn id="32" idx="2"/>
            </p:cNvCxnSpPr>
            <p:nvPr/>
          </p:nvCxnSpPr>
          <p:spPr>
            <a:xfrm>
              <a:off x="436483" y="4577796"/>
              <a:ext cx="5996623"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433106" y="2422313"/>
              <a:ext cx="3596626" cy="3596626"/>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36483" y="4397796"/>
              <a:ext cx="360000" cy="360000"/>
            </a:xfrm>
            <a:prstGeom prst="ellipse">
              <a:avLst/>
            </a:prstGeom>
            <a:solidFill>
              <a:schemeClr val="bg1"/>
            </a:solidFill>
            <a:ln w="5715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37306" y="2516528"/>
            <a:ext cx="3407963" cy="340796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369" y="304187"/>
            <a:ext cx="2150868" cy="537717"/>
          </a:xfrm>
          <a:prstGeom prst="rect">
            <a:avLst/>
          </a:prstGeom>
        </p:spPr>
      </p:pic>
    </p:spTree>
    <p:extLst>
      <p:ext uri="{BB962C8B-B14F-4D97-AF65-F5344CB8AC3E}">
        <p14:creationId xmlns:p14="http://schemas.microsoft.com/office/powerpoint/2010/main" val="2505845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p:txBody>
          <a:bodyPr/>
          <a:lstStyle>
            <a:lvl1pPr algn="l">
              <a:defRPr>
                <a:solidFill>
                  <a:srgbClr val="7B0068"/>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userDrawn="1">
            <p:ph idx="1"/>
          </p:nvPr>
        </p:nvSpPr>
        <p:spPr>
          <a:xfrm>
            <a:off x="457200" y="1200151"/>
            <a:ext cx="6834220" cy="2886261"/>
          </a:xfrm>
        </p:spPr>
        <p:txBody>
          <a:bodyPr/>
          <a:lstStyle>
            <a:lvl1pPr>
              <a:defRPr>
                <a:solidFill>
                  <a:srgbClr val="404040"/>
                </a:solidFill>
                <a:latin typeface="Arial"/>
                <a:cs typeface="Arial"/>
              </a:defRPr>
            </a:lvl1pPr>
            <a:lvl2pPr>
              <a:defRPr>
                <a:solidFill>
                  <a:srgbClr val="404040"/>
                </a:solidFill>
                <a:latin typeface="Arial"/>
                <a:cs typeface="Arial"/>
              </a:defRPr>
            </a:lvl2pPr>
            <a:lvl3pPr>
              <a:defRPr>
                <a:solidFill>
                  <a:srgbClr val="404040"/>
                </a:solidFill>
                <a:latin typeface="Arial"/>
                <a:cs typeface="Arial"/>
              </a:defRPr>
            </a:lvl3pPr>
            <a:lvl4pPr>
              <a:defRPr>
                <a:solidFill>
                  <a:srgbClr val="404040"/>
                </a:solidFill>
                <a:latin typeface="Arial"/>
                <a:cs typeface="Arial"/>
              </a:defRPr>
            </a:lvl4pPr>
            <a:lvl5pPr>
              <a:defRPr>
                <a:solidFill>
                  <a:srgbClr val="404040"/>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17" name="Group 16"/>
          <p:cNvGrpSpPr/>
          <p:nvPr userDrawn="1"/>
        </p:nvGrpSpPr>
        <p:grpSpPr>
          <a:xfrm>
            <a:off x="457200" y="3505829"/>
            <a:ext cx="8958661" cy="2143933"/>
            <a:chOff x="439337" y="3522656"/>
            <a:chExt cx="8958661" cy="2143933"/>
          </a:xfrm>
        </p:grpSpPr>
        <p:cxnSp>
          <p:nvCxnSpPr>
            <p:cNvPr id="10" name="Straight Connector 9"/>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7781" y="3591292"/>
            <a:ext cx="1971312" cy="1971312"/>
          </a:xfrm>
          <a:prstGeom prst="rect">
            <a:avLst/>
          </a:prstGeom>
        </p:spPr>
      </p:pic>
    </p:spTree>
    <p:extLst>
      <p:ext uri="{BB962C8B-B14F-4D97-AF65-F5344CB8AC3E}">
        <p14:creationId xmlns:p14="http://schemas.microsoft.com/office/powerpoint/2010/main" val="80790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851979" y="3994944"/>
            <a:ext cx="7772400" cy="1021556"/>
          </a:xfrm>
        </p:spPr>
        <p:txBody>
          <a:bodyPr anchor="t">
            <a:normAutofit/>
          </a:bodyPr>
          <a:lstStyle>
            <a:lvl1pPr algn="l">
              <a:defRPr sz="2400" b="1" cap="all">
                <a:solidFill>
                  <a:srgbClr val="7B0068"/>
                </a:solidFill>
              </a:defRPr>
            </a:lvl1pPr>
          </a:lstStyle>
          <a:p>
            <a:r>
              <a:rPr lang="en-GB" dirty="0" smtClean="0"/>
              <a:t>Click to edit Master title style</a:t>
            </a:r>
            <a:endParaRPr lang="en-US" dirty="0"/>
          </a:p>
        </p:txBody>
      </p:sp>
      <p:grpSp>
        <p:nvGrpSpPr>
          <p:cNvPr id="22" name="Group 21"/>
          <p:cNvGrpSpPr/>
          <p:nvPr userDrawn="1"/>
        </p:nvGrpSpPr>
        <p:grpSpPr>
          <a:xfrm>
            <a:off x="439337" y="3522656"/>
            <a:ext cx="8958661" cy="2143933"/>
            <a:chOff x="439337" y="3522656"/>
            <a:chExt cx="8958661" cy="2143933"/>
          </a:xfrm>
        </p:grpSpPr>
        <p:cxnSp>
          <p:nvCxnSpPr>
            <p:cNvPr id="17" name="Straight Connector 16"/>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05" y="3607070"/>
            <a:ext cx="1971312" cy="1971312"/>
          </a:xfrm>
          <a:prstGeom prst="rect">
            <a:avLst/>
          </a:prstGeom>
        </p:spPr>
      </p:pic>
    </p:spTree>
    <p:extLst>
      <p:ext uri="{BB962C8B-B14F-4D97-AF65-F5344CB8AC3E}">
        <p14:creationId xmlns:p14="http://schemas.microsoft.com/office/powerpoint/2010/main" val="384030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p:txBody>
          <a:bodyPr/>
          <a:lstStyle>
            <a:lvl1pPr>
              <a:defRPr>
                <a:solidFill>
                  <a:srgbClr val="7B0068"/>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userDrawn="1">
            <p:ph sz="half" idx="1"/>
          </p:nvPr>
        </p:nvSpPr>
        <p:spPr>
          <a:xfrm>
            <a:off x="457200" y="1051930"/>
            <a:ext cx="4038600" cy="2545556"/>
          </a:xfrm>
        </p:spPr>
        <p:txBody>
          <a:bodyPr/>
          <a:lstStyle>
            <a:lvl1pPr>
              <a:defRPr sz="240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userDrawn="1">
            <p:ph sz="half" idx="2"/>
          </p:nvPr>
        </p:nvSpPr>
        <p:spPr>
          <a:xfrm>
            <a:off x="4648200" y="1051930"/>
            <a:ext cx="4038600" cy="2545556"/>
          </a:xfrm>
        </p:spPr>
        <p:txBody>
          <a:bodyPr/>
          <a:lstStyle>
            <a:lvl1pPr>
              <a:defRPr sz="2400">
                <a:solidFill>
                  <a:srgbClr val="404040"/>
                </a:solidFill>
                <a:latin typeface="Arial"/>
                <a:cs typeface="Arial"/>
              </a:defRPr>
            </a:lvl1pPr>
            <a:lvl2pPr>
              <a:defRPr sz="2000">
                <a:solidFill>
                  <a:srgbClr val="404040"/>
                </a:solidFill>
                <a:latin typeface="Arial"/>
                <a:cs typeface="Arial"/>
              </a:defRPr>
            </a:lvl2pPr>
            <a:lvl3pPr>
              <a:defRPr sz="1800">
                <a:solidFill>
                  <a:srgbClr val="404040"/>
                </a:solidFill>
                <a:latin typeface="Arial"/>
                <a:cs typeface="Arial"/>
              </a:defRPr>
            </a:lvl3pPr>
            <a:lvl4pPr>
              <a:defRPr sz="1600">
                <a:solidFill>
                  <a:srgbClr val="404040"/>
                </a:solidFill>
                <a:latin typeface="Arial"/>
                <a:cs typeface="Arial"/>
              </a:defRPr>
            </a:lvl4pPr>
            <a:lvl5pPr>
              <a:defRPr sz="1600">
                <a:solidFill>
                  <a:srgbClr val="404040"/>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23" name="Group 22"/>
          <p:cNvGrpSpPr/>
          <p:nvPr userDrawn="1"/>
        </p:nvGrpSpPr>
        <p:grpSpPr>
          <a:xfrm>
            <a:off x="439337" y="3522656"/>
            <a:ext cx="8958661" cy="2143933"/>
            <a:chOff x="439337" y="3522656"/>
            <a:chExt cx="8958661" cy="2143933"/>
          </a:xfrm>
        </p:grpSpPr>
        <p:cxnSp>
          <p:nvCxnSpPr>
            <p:cNvPr id="18" name="Straight Connector 17"/>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9893" y="3614959"/>
            <a:ext cx="1971312" cy="1971312"/>
          </a:xfrm>
          <a:prstGeom prst="rect">
            <a:avLst/>
          </a:prstGeom>
        </p:spPr>
      </p:pic>
    </p:spTree>
    <p:extLst>
      <p:ext uri="{BB962C8B-B14F-4D97-AF65-F5344CB8AC3E}">
        <p14:creationId xmlns:p14="http://schemas.microsoft.com/office/powerpoint/2010/main" val="35414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9" name="Rectangle 18"/>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0" y="205979"/>
            <a:ext cx="8229600" cy="857250"/>
          </a:xfrm>
        </p:spPr>
        <p:txBody>
          <a:bodyPr/>
          <a:lstStyle>
            <a:lvl1pPr>
              <a:defRPr>
                <a:solidFill>
                  <a:srgbClr val="7B0068"/>
                </a:solidFill>
                <a:latin typeface="Arial"/>
                <a:cs typeface="Arial"/>
              </a:defRPr>
            </a:lvl1pPr>
          </a:lstStyle>
          <a:p>
            <a:r>
              <a:rPr lang="en-GB" dirty="0" smtClean="0"/>
              <a:t>Click to edit Master title style</a:t>
            </a:r>
            <a:endParaRPr lang="en-US" dirty="0"/>
          </a:p>
        </p:txBody>
      </p:sp>
      <p:sp>
        <p:nvSpPr>
          <p:cNvPr id="3" name="Text Placeholder 2"/>
          <p:cNvSpPr>
            <a:spLocks noGrp="1"/>
          </p:cNvSpPr>
          <p:nvPr userDrawn="1">
            <p:ph type="body" idx="1"/>
          </p:nvPr>
        </p:nvSpPr>
        <p:spPr>
          <a:xfrm>
            <a:off x="457200" y="1151335"/>
            <a:ext cx="4040188" cy="479822"/>
          </a:xfrm>
        </p:spPr>
        <p:txBody>
          <a:bodyPr anchor="b">
            <a:normAutofit/>
          </a:bodyPr>
          <a:lstStyle>
            <a:lvl1pPr marL="0" indent="0">
              <a:buNone/>
              <a:defRPr sz="2000" b="1" i="0">
                <a:solidFill>
                  <a:srgbClr val="173A6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userDrawn="1">
            <p:ph sz="half" idx="2"/>
          </p:nvPr>
        </p:nvSpPr>
        <p:spPr>
          <a:xfrm>
            <a:off x="457200" y="1631156"/>
            <a:ext cx="4040188" cy="2826018"/>
          </a:xfrm>
        </p:spPr>
        <p:txBody>
          <a:bodyPr/>
          <a:lstStyle>
            <a:lvl1pPr>
              <a:defRPr sz="2000">
                <a:solidFill>
                  <a:schemeClr val="tx1">
                    <a:lumMod val="75000"/>
                    <a:lumOff val="25000"/>
                  </a:schemeClr>
                </a:solidFill>
                <a:latin typeface="Arial"/>
                <a:cs typeface="Arial"/>
              </a:defRPr>
            </a:lvl1pPr>
            <a:lvl2pPr>
              <a:defRPr sz="1800">
                <a:solidFill>
                  <a:schemeClr val="tx1">
                    <a:lumMod val="75000"/>
                    <a:lumOff val="25000"/>
                  </a:schemeClr>
                </a:solidFill>
                <a:latin typeface="Arial"/>
                <a:cs typeface="Arial"/>
              </a:defRPr>
            </a:lvl2pPr>
            <a:lvl3pPr>
              <a:defRPr sz="1600">
                <a:solidFill>
                  <a:schemeClr val="tx1">
                    <a:lumMod val="75000"/>
                    <a:lumOff val="25000"/>
                  </a:schemeClr>
                </a:solidFill>
                <a:latin typeface="Arial"/>
                <a:cs typeface="Arial"/>
              </a:defRPr>
            </a:lvl3pPr>
            <a:lvl4pPr>
              <a:defRPr sz="1400">
                <a:solidFill>
                  <a:schemeClr val="tx1">
                    <a:lumMod val="75000"/>
                    <a:lumOff val="25000"/>
                  </a:schemeClr>
                </a:solidFill>
                <a:latin typeface="Arial"/>
                <a:cs typeface="Arial"/>
              </a:defRPr>
            </a:lvl4pPr>
            <a:lvl5pPr>
              <a:defRPr sz="1400">
                <a:solidFill>
                  <a:schemeClr val="tx1">
                    <a:lumMod val="75000"/>
                    <a:lumOff val="25000"/>
                  </a:schemeClr>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userDrawn="1">
            <p:ph type="body" sz="quarter" idx="3"/>
          </p:nvPr>
        </p:nvSpPr>
        <p:spPr>
          <a:xfrm>
            <a:off x="4645026" y="1151335"/>
            <a:ext cx="4041775" cy="479822"/>
          </a:xfrm>
        </p:spPr>
        <p:txBody>
          <a:bodyPr anchor="b">
            <a:normAutofit/>
          </a:bodyPr>
          <a:lstStyle>
            <a:lvl1pPr marL="0" indent="0">
              <a:buNone/>
              <a:defRPr sz="2000" b="1">
                <a:solidFill>
                  <a:srgbClr val="173A6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userDrawn="1">
            <p:ph sz="quarter" idx="4"/>
          </p:nvPr>
        </p:nvSpPr>
        <p:spPr>
          <a:xfrm>
            <a:off x="4645026" y="1631156"/>
            <a:ext cx="4041775" cy="2826018"/>
          </a:xfrm>
        </p:spPr>
        <p:txBody>
          <a:bodyPr/>
          <a:lstStyle>
            <a:lvl1pPr>
              <a:defRPr sz="2000">
                <a:solidFill>
                  <a:schemeClr val="tx1">
                    <a:lumMod val="75000"/>
                    <a:lumOff val="25000"/>
                  </a:schemeClr>
                </a:solidFill>
                <a:latin typeface="Arial"/>
                <a:cs typeface="Arial"/>
              </a:defRPr>
            </a:lvl1pPr>
            <a:lvl2pPr>
              <a:defRPr sz="1800">
                <a:solidFill>
                  <a:schemeClr val="tx1">
                    <a:lumMod val="75000"/>
                    <a:lumOff val="25000"/>
                  </a:schemeClr>
                </a:solidFill>
                <a:latin typeface="Arial"/>
                <a:cs typeface="Arial"/>
              </a:defRPr>
            </a:lvl2pPr>
            <a:lvl3pPr>
              <a:defRPr sz="1600">
                <a:solidFill>
                  <a:schemeClr val="tx1">
                    <a:lumMod val="75000"/>
                    <a:lumOff val="25000"/>
                  </a:schemeClr>
                </a:solidFill>
                <a:latin typeface="Arial"/>
                <a:cs typeface="Arial"/>
              </a:defRPr>
            </a:lvl3pPr>
            <a:lvl4pPr>
              <a:defRPr sz="1400">
                <a:solidFill>
                  <a:schemeClr val="tx1">
                    <a:lumMod val="75000"/>
                    <a:lumOff val="25000"/>
                  </a:schemeClr>
                </a:solidFill>
                <a:latin typeface="Arial"/>
                <a:cs typeface="Arial"/>
              </a:defRPr>
            </a:lvl4pPr>
            <a:lvl5pPr>
              <a:defRPr sz="1400">
                <a:solidFill>
                  <a:schemeClr val="tx1">
                    <a:lumMod val="75000"/>
                    <a:lumOff val="25000"/>
                  </a:schemeClr>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25" name="Group 24"/>
          <p:cNvGrpSpPr/>
          <p:nvPr userDrawn="1"/>
        </p:nvGrpSpPr>
        <p:grpSpPr>
          <a:xfrm>
            <a:off x="439337" y="3522656"/>
            <a:ext cx="8958661" cy="2143933"/>
            <a:chOff x="439337" y="3522656"/>
            <a:chExt cx="8958661" cy="2143933"/>
          </a:xfrm>
        </p:grpSpPr>
        <p:cxnSp>
          <p:nvCxnSpPr>
            <p:cNvPr id="20" name="Straight Connector 19"/>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9893" y="3607070"/>
            <a:ext cx="1971312" cy="1971312"/>
          </a:xfrm>
          <a:prstGeom prst="rect">
            <a:avLst/>
          </a:prstGeom>
        </p:spPr>
      </p:pic>
    </p:spTree>
    <p:extLst>
      <p:ext uri="{BB962C8B-B14F-4D97-AF65-F5344CB8AC3E}">
        <p14:creationId xmlns:p14="http://schemas.microsoft.com/office/powerpoint/2010/main" val="79123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p:txBody>
          <a:bodyPr/>
          <a:lstStyle>
            <a:lvl1pPr algn="l">
              <a:defRPr>
                <a:solidFill>
                  <a:srgbClr val="7B0068"/>
                </a:solidFill>
                <a:latin typeface="Arial"/>
                <a:cs typeface="Arial"/>
              </a:defRPr>
            </a:lvl1pPr>
          </a:lstStyle>
          <a:p>
            <a:r>
              <a:rPr lang="en-GB" dirty="0" smtClean="0"/>
              <a:t>Click to edit Master title style</a:t>
            </a:r>
            <a:endParaRPr lang="en-US" dirty="0"/>
          </a:p>
        </p:txBody>
      </p:sp>
      <p:grpSp>
        <p:nvGrpSpPr>
          <p:cNvPr id="21" name="Group 20"/>
          <p:cNvGrpSpPr/>
          <p:nvPr userDrawn="1"/>
        </p:nvGrpSpPr>
        <p:grpSpPr>
          <a:xfrm>
            <a:off x="439337" y="3522656"/>
            <a:ext cx="8958661" cy="2143933"/>
            <a:chOff x="439337" y="3522656"/>
            <a:chExt cx="8958661" cy="2143933"/>
          </a:xfrm>
        </p:grpSpPr>
        <p:cxnSp>
          <p:nvCxnSpPr>
            <p:cNvPr id="16" name="Straight Connector 15"/>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05" y="3607070"/>
            <a:ext cx="1971312" cy="1971312"/>
          </a:xfrm>
          <a:prstGeom prst="rect">
            <a:avLst/>
          </a:prstGeom>
        </p:spPr>
      </p:pic>
    </p:spTree>
    <p:extLst>
      <p:ext uri="{BB962C8B-B14F-4D97-AF65-F5344CB8AC3E}">
        <p14:creationId xmlns:p14="http://schemas.microsoft.com/office/powerpoint/2010/main" val="20156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39337" y="3522656"/>
            <a:ext cx="8958661" cy="2143933"/>
            <a:chOff x="439337" y="3522656"/>
            <a:chExt cx="8958661" cy="2143933"/>
          </a:xfrm>
        </p:grpSpPr>
        <p:cxnSp>
          <p:nvCxnSpPr>
            <p:cNvPr id="15" name="Straight Connector 14"/>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9893" y="3607070"/>
            <a:ext cx="1971312" cy="1971312"/>
          </a:xfrm>
          <a:prstGeom prst="rect">
            <a:avLst/>
          </a:prstGeom>
        </p:spPr>
      </p:pic>
    </p:spTree>
    <p:extLst>
      <p:ext uri="{BB962C8B-B14F-4D97-AF65-F5344CB8AC3E}">
        <p14:creationId xmlns:p14="http://schemas.microsoft.com/office/powerpoint/2010/main" val="37686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1" y="204787"/>
            <a:ext cx="3008313" cy="871538"/>
          </a:xfrm>
        </p:spPr>
        <p:txBody>
          <a:bodyPr anchor="b"/>
          <a:lstStyle>
            <a:lvl1pPr algn="l">
              <a:defRPr sz="2000" b="1">
                <a:solidFill>
                  <a:srgbClr val="7B0068"/>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userDrawn="1">
            <p:ph idx="1"/>
          </p:nvPr>
        </p:nvSpPr>
        <p:spPr>
          <a:xfrm>
            <a:off x="3575050" y="204788"/>
            <a:ext cx="5111750" cy="4110389"/>
          </a:xfrm>
        </p:spPr>
        <p:txBody>
          <a:bodyPr/>
          <a:lstStyle>
            <a:lvl1pPr>
              <a:defRPr sz="3200">
                <a:solidFill>
                  <a:schemeClr val="tx1">
                    <a:lumMod val="75000"/>
                    <a:lumOff val="25000"/>
                  </a:schemeClr>
                </a:solidFill>
                <a:latin typeface="Arial"/>
                <a:cs typeface="Arial"/>
              </a:defRPr>
            </a:lvl1pPr>
            <a:lvl2pPr>
              <a:defRPr sz="2800">
                <a:solidFill>
                  <a:schemeClr val="tx1">
                    <a:lumMod val="75000"/>
                    <a:lumOff val="25000"/>
                  </a:schemeClr>
                </a:solidFill>
                <a:latin typeface="Arial"/>
                <a:cs typeface="Arial"/>
              </a:defRPr>
            </a:lvl2pPr>
            <a:lvl3pPr>
              <a:defRPr sz="2400">
                <a:solidFill>
                  <a:schemeClr val="tx1">
                    <a:lumMod val="75000"/>
                    <a:lumOff val="25000"/>
                  </a:schemeClr>
                </a:solidFill>
                <a:latin typeface="Arial"/>
                <a:cs typeface="Arial"/>
              </a:defRPr>
            </a:lvl3pPr>
            <a:lvl4pPr>
              <a:defRPr sz="2000">
                <a:solidFill>
                  <a:schemeClr val="tx1">
                    <a:lumMod val="75000"/>
                    <a:lumOff val="25000"/>
                  </a:schemeClr>
                </a:solidFill>
                <a:latin typeface="Arial"/>
                <a:cs typeface="Arial"/>
              </a:defRPr>
            </a:lvl4pPr>
            <a:lvl5pPr>
              <a:defRPr sz="2000">
                <a:solidFill>
                  <a:schemeClr val="tx1">
                    <a:lumMod val="75000"/>
                    <a:lumOff val="25000"/>
                  </a:schemeClr>
                </a:solidFill>
                <a:latin typeface="Arial"/>
                <a:cs typeface="Arial"/>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userDrawn="1">
            <p:ph type="body" sz="half" idx="2"/>
          </p:nvPr>
        </p:nvSpPr>
        <p:spPr>
          <a:xfrm>
            <a:off x="457201" y="1076327"/>
            <a:ext cx="3008313" cy="3238850"/>
          </a:xfrm>
        </p:spPr>
        <p:txBody>
          <a:bodyPr/>
          <a:lstStyle>
            <a:lvl1pPr marL="0" indent="0">
              <a:buNone/>
              <a:defRPr sz="1400">
                <a:solidFill>
                  <a:schemeClr val="tx1">
                    <a:lumMod val="75000"/>
                    <a:lumOff val="2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grpSp>
        <p:nvGrpSpPr>
          <p:cNvPr id="23" name="Group 22"/>
          <p:cNvGrpSpPr/>
          <p:nvPr userDrawn="1"/>
        </p:nvGrpSpPr>
        <p:grpSpPr>
          <a:xfrm>
            <a:off x="439337" y="3522656"/>
            <a:ext cx="8958661" cy="2143933"/>
            <a:chOff x="439337" y="3522656"/>
            <a:chExt cx="8958661" cy="2143933"/>
          </a:xfrm>
        </p:grpSpPr>
        <p:cxnSp>
          <p:nvCxnSpPr>
            <p:cNvPr id="18" name="Straight Connector 17"/>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9893" y="3607070"/>
            <a:ext cx="1971312" cy="1971312"/>
          </a:xfrm>
          <a:prstGeom prst="rect">
            <a:avLst/>
          </a:prstGeom>
        </p:spPr>
      </p:pic>
    </p:spTree>
    <p:extLst>
      <p:ext uri="{BB962C8B-B14F-4D97-AF65-F5344CB8AC3E}">
        <p14:creationId xmlns:p14="http://schemas.microsoft.com/office/powerpoint/2010/main" val="17835409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9144000" cy="514350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792288" y="3600450"/>
            <a:ext cx="5486400" cy="425054"/>
          </a:xfrm>
          <a:ln>
            <a:noFill/>
          </a:ln>
        </p:spPr>
        <p:txBody>
          <a:bodyPr anchor="b"/>
          <a:lstStyle>
            <a:lvl1pPr algn="l">
              <a:defRPr sz="2000" b="1">
                <a:solidFill>
                  <a:srgbClr val="7B0068"/>
                </a:solidFill>
                <a:latin typeface="Arial"/>
                <a:cs typeface="Arial"/>
              </a:defRPr>
            </a:lvl1pPr>
          </a:lstStyle>
          <a:p>
            <a:r>
              <a:rPr lang="en-GB" dirty="0" smtClean="0"/>
              <a:t>Click to edit Master title style</a:t>
            </a:r>
            <a:endParaRPr lang="en-US" dirty="0"/>
          </a:p>
        </p:txBody>
      </p:sp>
      <p:sp>
        <p:nvSpPr>
          <p:cNvPr id="3" name="Picture Placeholder 2"/>
          <p:cNvSpPr>
            <a:spLocks noGrp="1"/>
          </p:cNvSpPr>
          <p:nvPr userDrawn="1">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userDrawn="1">
            <p:ph type="body" sz="half" idx="2"/>
          </p:nvPr>
        </p:nvSpPr>
        <p:spPr>
          <a:xfrm>
            <a:off x="1792288" y="4025503"/>
            <a:ext cx="5486400" cy="455337"/>
          </a:xfrm>
        </p:spPr>
        <p:txBody>
          <a:bodyPr/>
          <a:lstStyle>
            <a:lvl1pPr marL="0" indent="0">
              <a:buNone/>
              <a:defRPr sz="1400">
                <a:solidFill>
                  <a:schemeClr val="tx1">
                    <a:lumMod val="75000"/>
                    <a:lumOff val="2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grpSp>
        <p:nvGrpSpPr>
          <p:cNvPr id="23" name="Group 22"/>
          <p:cNvGrpSpPr/>
          <p:nvPr userDrawn="1"/>
        </p:nvGrpSpPr>
        <p:grpSpPr>
          <a:xfrm>
            <a:off x="439337" y="3522656"/>
            <a:ext cx="8958661" cy="2143933"/>
            <a:chOff x="439337" y="3522656"/>
            <a:chExt cx="8958661" cy="2143933"/>
          </a:xfrm>
        </p:grpSpPr>
        <p:cxnSp>
          <p:nvCxnSpPr>
            <p:cNvPr id="18" name="Straight Connector 17"/>
            <p:cNvCxnSpPr/>
            <p:nvPr/>
          </p:nvCxnSpPr>
          <p:spPr>
            <a:xfrm>
              <a:off x="851979" y="4577796"/>
              <a:ext cx="6439441" cy="15979"/>
            </a:xfrm>
            <a:prstGeom prst="line">
              <a:avLst/>
            </a:prstGeom>
            <a:ln>
              <a:solidFill>
                <a:srgbClr val="7B0068"/>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7254065" y="3522656"/>
              <a:ext cx="2143933" cy="2143933"/>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39337" y="4397796"/>
              <a:ext cx="360000" cy="360000"/>
            </a:xfrm>
            <a:prstGeom prst="ellipse">
              <a:avLst/>
            </a:prstGeom>
            <a:solidFill>
              <a:schemeClr val="bg1"/>
            </a:solidFill>
            <a:ln w="57150"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2005" y="3607070"/>
            <a:ext cx="1971312" cy="1971312"/>
          </a:xfrm>
          <a:prstGeom prst="rect">
            <a:avLst/>
          </a:prstGeom>
        </p:spPr>
      </p:pic>
    </p:spTree>
    <p:extLst>
      <p:ext uri="{BB962C8B-B14F-4D97-AF65-F5344CB8AC3E}">
        <p14:creationId xmlns:p14="http://schemas.microsoft.com/office/powerpoint/2010/main" val="1408780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4207D1-1D0E-C74E-8E44-B6F0F0121099}" type="slidenum">
              <a:rPr lang="en-US" smtClean="0"/>
              <a:t>‹#›</a:t>
            </a:fld>
            <a:endParaRPr lang="en-US"/>
          </a:p>
        </p:txBody>
      </p:sp>
    </p:spTree>
    <p:extLst>
      <p:ext uri="{BB962C8B-B14F-4D97-AF65-F5344CB8AC3E}">
        <p14:creationId xmlns:p14="http://schemas.microsoft.com/office/powerpoint/2010/main" val="243059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1628776"/>
            <a:ext cx="8763248" cy="1256927"/>
          </a:xfrm>
        </p:spPr>
        <p:txBody>
          <a:bodyPr>
            <a:normAutofit fontScale="90000"/>
          </a:bodyPr>
          <a:lstStyle/>
          <a:p>
            <a:pPr algn="r"/>
            <a:r>
              <a:rPr lang="en-GB" dirty="0"/>
              <a:t>Factors facilitating academic success: a student perspective</a:t>
            </a:r>
            <a:endParaRPr lang="en-US" dirty="0"/>
          </a:p>
        </p:txBody>
      </p:sp>
      <p:pic>
        <p:nvPicPr>
          <p:cNvPr id="4" name="Picture 3"/>
          <p:cNvPicPr>
            <a:picLocks noChangeAspect="1"/>
          </p:cNvPicPr>
          <p:nvPr/>
        </p:nvPicPr>
        <p:blipFill>
          <a:blip r:embed="rId3"/>
          <a:stretch>
            <a:fillRect/>
          </a:stretch>
        </p:blipFill>
        <p:spPr>
          <a:xfrm>
            <a:off x="285749" y="226682"/>
            <a:ext cx="2968089" cy="702448"/>
          </a:xfrm>
          <a:prstGeom prst="rect">
            <a:avLst/>
          </a:prstGeom>
        </p:spPr>
      </p:pic>
      <p:sp>
        <p:nvSpPr>
          <p:cNvPr id="5" name="Subtitle 2"/>
          <p:cNvSpPr txBox="1">
            <a:spLocks/>
          </p:cNvSpPr>
          <p:nvPr/>
        </p:nvSpPr>
        <p:spPr>
          <a:xfrm>
            <a:off x="712520" y="3217055"/>
            <a:ext cx="6578930" cy="139057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rgbClr val="40404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404040"/>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404040"/>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40404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2200" b="1" dirty="0" smtClean="0"/>
              <a:t>Moira Cachia</a:t>
            </a:r>
          </a:p>
          <a:p>
            <a:pPr marL="0" indent="0" algn="r">
              <a:buNone/>
            </a:pPr>
            <a:endParaRPr lang="en-GB" sz="2200" b="1" dirty="0" smtClean="0"/>
          </a:p>
          <a:p>
            <a:pPr marL="0" indent="0" algn="r">
              <a:buNone/>
            </a:pPr>
            <a:r>
              <a:rPr lang="en-GB" sz="2200" b="1" dirty="0"/>
              <a:t>Cachia, </a:t>
            </a:r>
            <a:r>
              <a:rPr lang="en-GB" sz="2200" b="1" dirty="0" smtClean="0"/>
              <a:t>M., </a:t>
            </a:r>
            <a:r>
              <a:rPr lang="en-GB" sz="2200" b="1" dirty="0" err="1"/>
              <a:t>Lynam</a:t>
            </a:r>
            <a:r>
              <a:rPr lang="en-GB" sz="2200" b="1" dirty="0"/>
              <a:t>, S</a:t>
            </a:r>
            <a:r>
              <a:rPr lang="en-GB" sz="2200" b="1" dirty="0" smtClean="0"/>
              <a:t>., Stock, R., </a:t>
            </a:r>
          </a:p>
          <a:p>
            <a:pPr marL="0" indent="0" algn="r">
              <a:buNone/>
            </a:pPr>
            <a:r>
              <a:rPr lang="en-GB" sz="2200" b="1" dirty="0" smtClean="0"/>
              <a:t>Fern-</a:t>
            </a:r>
            <a:r>
              <a:rPr lang="en-GB" sz="2200" b="1" dirty="0" err="1" smtClean="0"/>
              <a:t>Pollak</a:t>
            </a:r>
            <a:r>
              <a:rPr lang="en-GB" sz="2200" b="1" dirty="0"/>
              <a:t>, L., </a:t>
            </a:r>
            <a:r>
              <a:rPr lang="en-GB" sz="2200" b="1" dirty="0" smtClean="0"/>
              <a:t>Usher, L. &amp; Hunt, F. </a:t>
            </a:r>
          </a:p>
          <a:p>
            <a:pPr marL="0" indent="0" algn="r">
              <a:buNone/>
            </a:pPr>
            <a:r>
              <a:rPr lang="en-GB" sz="2200" b="1" dirty="0" smtClean="0"/>
              <a:t>School of Human &amp; Social Sciences</a:t>
            </a:r>
            <a:endParaRPr lang="en-US" sz="2200" dirty="0"/>
          </a:p>
        </p:txBody>
      </p:sp>
    </p:spTree>
    <p:extLst>
      <p:ext uri="{BB962C8B-B14F-4D97-AF65-F5344CB8AC3E}">
        <p14:creationId xmlns:p14="http://schemas.microsoft.com/office/powerpoint/2010/main" val="383360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Thematic Analysis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9044829"/>
              </p:ext>
            </p:extLst>
          </p:nvPr>
        </p:nvGraphicFramePr>
        <p:xfrm>
          <a:off x="457200" y="1200150"/>
          <a:ext cx="6834188" cy="288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2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1: Internal Factors</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endParaRPr lang="en-GB" dirty="0"/>
          </a:p>
        </p:txBody>
      </p:sp>
      <p:graphicFrame>
        <p:nvGraphicFramePr>
          <p:cNvPr id="7" name="Diagram 6"/>
          <p:cNvGraphicFramePr/>
          <p:nvPr>
            <p:extLst>
              <p:ext uri="{D42A27DB-BD31-4B8C-83A1-F6EECF244321}">
                <p14:modId xmlns:p14="http://schemas.microsoft.com/office/powerpoint/2010/main" val="1511791792"/>
              </p:ext>
            </p:extLst>
          </p:nvPr>
        </p:nvGraphicFramePr>
        <p:xfrm>
          <a:off x="153705" y="1018980"/>
          <a:ext cx="881287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54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2: External Factors</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graphicFrame>
        <p:nvGraphicFramePr>
          <p:cNvPr id="5" name="Diagram 4"/>
          <p:cNvGraphicFramePr/>
          <p:nvPr>
            <p:extLst>
              <p:ext uri="{D42A27DB-BD31-4B8C-83A1-F6EECF244321}">
                <p14:modId xmlns:p14="http://schemas.microsoft.com/office/powerpoint/2010/main" val="1427066112"/>
              </p:ext>
            </p:extLst>
          </p:nvPr>
        </p:nvGraphicFramePr>
        <p:xfrm>
          <a:off x="262890" y="1199299"/>
          <a:ext cx="8758280" cy="376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78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a:xfrm>
            <a:off x="457200" y="1473106"/>
            <a:ext cx="7977116" cy="3030655"/>
          </a:xfrm>
        </p:spPr>
        <p:txBody>
          <a:bodyPr>
            <a:normAutofit fontScale="70000" lnSpcReduction="20000"/>
          </a:bodyPr>
          <a:lstStyle/>
          <a:p>
            <a:r>
              <a:rPr lang="en-GB" i="1" dirty="0"/>
              <a:t>S</a:t>
            </a:r>
            <a:r>
              <a:rPr lang="en-GB" i="1" dirty="0" smtClean="0"/>
              <a:t>elf-management</a:t>
            </a:r>
            <a:r>
              <a:rPr lang="en-GB" dirty="0" smtClean="0"/>
              <a:t> relates to the previously identified internal locus </a:t>
            </a:r>
            <a:r>
              <a:rPr lang="en-GB" dirty="0"/>
              <a:t>of </a:t>
            </a:r>
            <a:r>
              <a:rPr lang="en-GB" dirty="0" smtClean="0"/>
              <a:t>control as a requirement for academic success </a:t>
            </a:r>
            <a:r>
              <a:rPr lang="en-GB" dirty="0"/>
              <a:t>(Naude et al., </a:t>
            </a:r>
            <a:r>
              <a:rPr lang="en-GB" dirty="0" smtClean="0"/>
              <a:t>2016).</a:t>
            </a:r>
          </a:p>
          <a:p>
            <a:r>
              <a:rPr lang="en-GB" i="1" dirty="0" smtClean="0"/>
              <a:t>Motivation </a:t>
            </a:r>
            <a:r>
              <a:rPr lang="en-GB" dirty="0" smtClean="0"/>
              <a:t>and </a:t>
            </a:r>
            <a:r>
              <a:rPr lang="en-GB" i="1" dirty="0" smtClean="0"/>
              <a:t>Personal skills </a:t>
            </a:r>
            <a:r>
              <a:rPr lang="en-GB" dirty="0" smtClean="0"/>
              <a:t>are individual characteristics that can be </a:t>
            </a:r>
            <a:r>
              <a:rPr lang="en-GB" dirty="0" smtClean="0"/>
              <a:t>identified and </a:t>
            </a:r>
            <a:r>
              <a:rPr lang="en-GB" dirty="0" smtClean="0"/>
              <a:t>developed.</a:t>
            </a:r>
          </a:p>
          <a:p>
            <a:r>
              <a:rPr lang="en-GB" dirty="0" smtClean="0"/>
              <a:t>There is an interplay between internal and external factors.</a:t>
            </a:r>
          </a:p>
          <a:p>
            <a:r>
              <a:rPr lang="en-GB" dirty="0" smtClean="0"/>
              <a:t>Academic success is a complex construct with multiple facets.</a:t>
            </a:r>
          </a:p>
          <a:p>
            <a:endParaRPr lang="en-GB" dirty="0"/>
          </a:p>
        </p:txBody>
      </p:sp>
    </p:spTree>
    <p:extLst>
      <p:ext uri="{BB962C8B-B14F-4D97-AF65-F5344CB8AC3E}">
        <p14:creationId xmlns:p14="http://schemas.microsoft.com/office/powerpoint/2010/main" val="35148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a:xfrm>
            <a:off x="457200" y="1200151"/>
            <a:ext cx="7315200" cy="3200399"/>
          </a:xfrm>
        </p:spPr>
        <p:txBody>
          <a:bodyPr>
            <a:normAutofit fontScale="62500" lnSpcReduction="20000"/>
          </a:bodyPr>
          <a:lstStyle/>
          <a:p>
            <a:r>
              <a:rPr lang="en-GB" dirty="0" smtClean="0"/>
              <a:t>Course and module leaders must note that students’ personal and professional development (such as skills training) needs to be integrated within higher education programmes.  It cannot be assumed that certain skills such as time management and assertiveness are self-taught.</a:t>
            </a:r>
          </a:p>
          <a:p>
            <a:pPr marL="0" indent="0">
              <a:buNone/>
            </a:pPr>
            <a:endParaRPr lang="en-GB" dirty="0" smtClean="0"/>
          </a:p>
          <a:p>
            <a:r>
              <a:rPr lang="en-GB" dirty="0" smtClean="0"/>
              <a:t>Learning and teaching activities must not be a “one size fits all” matter but the particular student group’s needs must be taken into consideration. For instance, implementing a mid-module evaluation allows for the adaption of learning activities according to the feedback received from the students.</a:t>
            </a:r>
            <a:endParaRPr lang="en-GB" dirty="0"/>
          </a:p>
        </p:txBody>
      </p:sp>
    </p:spTree>
    <p:extLst>
      <p:ext uri="{BB962C8B-B14F-4D97-AF65-F5344CB8AC3E}">
        <p14:creationId xmlns:p14="http://schemas.microsoft.com/office/powerpoint/2010/main" val="384546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Reflexivity</a:t>
            </a:r>
            <a:endParaRPr lang="en-GB" dirty="0"/>
          </a:p>
        </p:txBody>
      </p:sp>
      <p:sp>
        <p:nvSpPr>
          <p:cNvPr id="3" name="Content Placeholder 2"/>
          <p:cNvSpPr>
            <a:spLocks noGrp="1"/>
          </p:cNvSpPr>
          <p:nvPr>
            <p:ph idx="1"/>
          </p:nvPr>
        </p:nvSpPr>
        <p:spPr>
          <a:xfrm>
            <a:off x="457200" y="1360171"/>
            <a:ext cx="6834220" cy="3623309"/>
          </a:xfrm>
        </p:spPr>
        <p:txBody>
          <a:bodyPr>
            <a:normAutofit fontScale="62500" lnSpcReduction="20000"/>
          </a:bodyPr>
          <a:lstStyle/>
          <a:p>
            <a:r>
              <a:rPr lang="en-GB" dirty="0" smtClean="0"/>
              <a:t>This study is conducted with Psychology students.  Studies with other samples would generate an understanding with other student groups.</a:t>
            </a:r>
          </a:p>
          <a:p>
            <a:r>
              <a:rPr lang="en-GB" dirty="0" smtClean="0"/>
              <a:t>The focus groups were led by Psychology lecturers who taught and assessed the participants at the time of the study, which might have influenced the data.</a:t>
            </a:r>
          </a:p>
          <a:p>
            <a:r>
              <a:rPr lang="en-GB" dirty="0" smtClean="0"/>
              <a:t>All participants were actively engaged on the programme, attending lectures/seminars regularly and submitting all their assessments when due.  Therefore this study does not necessarily provide insight on how the weaker students can be supported.</a:t>
            </a:r>
            <a:endParaRPr lang="en-GB" dirty="0"/>
          </a:p>
        </p:txBody>
      </p:sp>
    </p:spTree>
    <p:extLst>
      <p:ext uri="{BB962C8B-B14F-4D97-AF65-F5344CB8AC3E}">
        <p14:creationId xmlns:p14="http://schemas.microsoft.com/office/powerpoint/2010/main" val="66006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i="1" dirty="0" smtClean="0"/>
              <a:t>Thank you</a:t>
            </a:r>
          </a:p>
          <a:p>
            <a:pPr marL="0" indent="0" algn="ctr">
              <a:buNone/>
            </a:pPr>
            <a:endParaRPr lang="en-GB" i="1" dirty="0" smtClean="0"/>
          </a:p>
          <a:p>
            <a:pPr marL="0" indent="0" algn="ctr">
              <a:buNone/>
            </a:pPr>
            <a:r>
              <a:rPr lang="en-GB" i="1" dirty="0"/>
              <a:t>A</a:t>
            </a:r>
            <a:r>
              <a:rPr lang="en-GB" i="1" dirty="0" smtClean="0"/>
              <a:t>ny Questions or comments?</a:t>
            </a:r>
            <a:endParaRPr lang="en-GB" i="1" dirty="0"/>
          </a:p>
        </p:txBody>
      </p:sp>
    </p:spTree>
    <p:extLst>
      <p:ext uri="{BB962C8B-B14F-4D97-AF65-F5344CB8AC3E}">
        <p14:creationId xmlns:p14="http://schemas.microsoft.com/office/powerpoint/2010/main" val="34121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background</a:t>
            </a:r>
            <a:endParaRPr lang="en-GB" dirty="0"/>
          </a:p>
        </p:txBody>
      </p:sp>
      <p:sp>
        <p:nvSpPr>
          <p:cNvPr id="3" name="Content Placeholder 2"/>
          <p:cNvSpPr>
            <a:spLocks noGrp="1"/>
          </p:cNvSpPr>
          <p:nvPr>
            <p:ph idx="1"/>
          </p:nvPr>
        </p:nvSpPr>
        <p:spPr>
          <a:xfrm>
            <a:off x="457200" y="1200151"/>
            <a:ext cx="7063740" cy="3166109"/>
          </a:xfrm>
        </p:spPr>
        <p:txBody>
          <a:bodyPr>
            <a:normAutofit fontScale="77500" lnSpcReduction="20000"/>
          </a:bodyPr>
          <a:lstStyle/>
          <a:p>
            <a:r>
              <a:rPr lang="en-GB" dirty="0" smtClean="0"/>
              <a:t>Intellectual ability is the most recognised predictor of cognitive ability (</a:t>
            </a:r>
            <a:r>
              <a:rPr lang="en-GB" dirty="0" err="1" smtClean="0"/>
              <a:t>Neisser</a:t>
            </a:r>
            <a:r>
              <a:rPr lang="en-GB" dirty="0" smtClean="0"/>
              <a:t> et al., 1996).</a:t>
            </a:r>
          </a:p>
          <a:p>
            <a:r>
              <a:rPr lang="en-GB" dirty="0" smtClean="0"/>
              <a:t>Achievement motivation is also considered as an important predictor within academic settings (</a:t>
            </a:r>
            <a:r>
              <a:rPr lang="en-GB" dirty="0" err="1" smtClean="0"/>
              <a:t>Dweck</a:t>
            </a:r>
            <a:r>
              <a:rPr lang="en-GB" dirty="0" smtClean="0"/>
              <a:t>, 1986).</a:t>
            </a:r>
          </a:p>
          <a:p>
            <a:r>
              <a:rPr lang="en-GB" dirty="0" smtClean="0"/>
              <a:t>Certain personality traits (such as emotionality and conscientiousness) correlate positively with good student grades (</a:t>
            </a:r>
            <a:r>
              <a:rPr lang="en-GB" dirty="0" err="1" smtClean="0"/>
              <a:t>Mahaela</a:t>
            </a:r>
            <a:r>
              <a:rPr lang="en-GB" dirty="0" smtClean="0"/>
              <a:t>, 2015).</a:t>
            </a:r>
          </a:p>
          <a:p>
            <a:endParaRPr lang="en-GB" dirty="0"/>
          </a:p>
        </p:txBody>
      </p:sp>
    </p:spTree>
    <p:extLst>
      <p:ext uri="{BB962C8B-B14F-4D97-AF65-F5344CB8AC3E}">
        <p14:creationId xmlns:p14="http://schemas.microsoft.com/office/powerpoint/2010/main" val="3785973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idx="1"/>
          </p:nvPr>
        </p:nvSpPr>
        <p:spPr>
          <a:xfrm>
            <a:off x="457200" y="1200151"/>
            <a:ext cx="6834220" cy="3200399"/>
          </a:xfrm>
        </p:spPr>
        <p:txBody>
          <a:bodyPr>
            <a:normAutofit fontScale="62500" lnSpcReduction="20000"/>
          </a:bodyPr>
          <a:lstStyle/>
          <a:p>
            <a:r>
              <a:rPr lang="en-GB" dirty="0"/>
              <a:t>Research on the topic is scarce and mostly from a quantitative approach, using survey methodology</a:t>
            </a:r>
            <a:r>
              <a:rPr lang="en-GB" dirty="0" smtClean="0"/>
              <a:t>.</a:t>
            </a:r>
          </a:p>
          <a:p>
            <a:r>
              <a:rPr lang="en-GB" dirty="0" smtClean="0"/>
              <a:t>A qualitative study with 79 1</a:t>
            </a:r>
            <a:r>
              <a:rPr lang="en-GB" baseline="30000" dirty="0" smtClean="0"/>
              <a:t>st</a:t>
            </a:r>
            <a:r>
              <a:rPr lang="en-GB" dirty="0" smtClean="0"/>
              <a:t> year Psychology students in South Africa uses the Self-Determination Theory (Deci &amp; Ryan, 1985, 2008) as its theoretical framework (Naude et al., 2016).  They conclude that students need to move from an external to an internal locus of control in order to facilitate success.</a:t>
            </a:r>
          </a:p>
          <a:p>
            <a:r>
              <a:rPr lang="en-GB" dirty="0" smtClean="0"/>
              <a:t>The current study is conducted with students at the end of their Level 5 or 6, the rationale being that these participants would have had at least two years of experience as university students.</a:t>
            </a:r>
          </a:p>
          <a:p>
            <a:endParaRPr lang="en-GB" dirty="0" smtClean="0"/>
          </a:p>
        </p:txBody>
      </p:sp>
    </p:spTree>
    <p:extLst>
      <p:ext uri="{BB962C8B-B14F-4D97-AF65-F5344CB8AC3E}">
        <p14:creationId xmlns:p14="http://schemas.microsoft.com/office/powerpoint/2010/main" val="28743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a:xfrm>
            <a:off x="457200" y="1108711"/>
            <a:ext cx="7143008" cy="3463289"/>
          </a:xfrm>
        </p:spPr>
        <p:txBody>
          <a:bodyPr>
            <a:normAutofit fontScale="77500" lnSpcReduction="20000"/>
          </a:bodyPr>
          <a:lstStyle/>
          <a:p>
            <a:pPr marL="0" indent="0">
              <a:buNone/>
            </a:pPr>
            <a:r>
              <a:rPr lang="en-US" dirty="0" smtClean="0"/>
              <a:t>As </a:t>
            </a:r>
            <a:r>
              <a:rPr lang="en-US" dirty="0"/>
              <a:t>academics, we spend time and energy trying to find ways to help our students enhance their academic performance, and looking for ways to support their learning.  The outcome of this study is aimed at informing our practice when planning teaching and learning activities</a:t>
            </a:r>
            <a:r>
              <a:rPr lang="en-US" dirty="0" smtClean="0"/>
              <a:t>.</a:t>
            </a:r>
          </a:p>
          <a:p>
            <a:pPr marL="0" indent="0">
              <a:buNone/>
            </a:pPr>
            <a:endParaRPr lang="en-US" dirty="0"/>
          </a:p>
          <a:p>
            <a:pPr marL="0" indent="0">
              <a:buNone/>
            </a:pPr>
            <a:r>
              <a:rPr lang="en-US" dirty="0" smtClean="0"/>
              <a:t>This </a:t>
            </a:r>
            <a:r>
              <a:rPr lang="en-US" dirty="0"/>
              <a:t>study considers students as our research partners who have the expert knowledge of what factors </a:t>
            </a:r>
            <a:r>
              <a:rPr lang="en-US" dirty="0" smtClean="0"/>
              <a:t>contribute to their </a:t>
            </a:r>
            <a:r>
              <a:rPr lang="en-US" dirty="0"/>
              <a:t>academic success</a:t>
            </a:r>
            <a:r>
              <a:rPr lang="en-US" dirty="0" smtClean="0"/>
              <a:t>.</a:t>
            </a:r>
          </a:p>
        </p:txBody>
      </p:sp>
    </p:spTree>
    <p:extLst>
      <p:ext uri="{BB962C8B-B14F-4D97-AF65-F5344CB8AC3E}">
        <p14:creationId xmlns:p14="http://schemas.microsoft.com/office/powerpoint/2010/main" val="30079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Questions</a:t>
            </a:r>
            <a:endParaRPr lang="en-GB" dirty="0"/>
          </a:p>
        </p:txBody>
      </p:sp>
      <p:sp>
        <p:nvSpPr>
          <p:cNvPr id="3" name="Content Placeholder 2"/>
          <p:cNvSpPr>
            <a:spLocks noGrp="1"/>
          </p:cNvSpPr>
          <p:nvPr>
            <p:ph idx="1"/>
          </p:nvPr>
        </p:nvSpPr>
        <p:spPr>
          <a:xfrm>
            <a:off x="457200" y="1200151"/>
            <a:ext cx="7498080" cy="2886261"/>
          </a:xfrm>
        </p:spPr>
        <p:txBody>
          <a:bodyPr/>
          <a:lstStyle/>
          <a:p>
            <a:pPr marL="0" indent="0">
              <a:buNone/>
            </a:pPr>
            <a:r>
              <a:rPr lang="en-US" sz="2500" i="1" dirty="0"/>
              <a:t>How do university students define academic success</a:t>
            </a:r>
            <a:r>
              <a:rPr lang="en-US" sz="2500" i="1" dirty="0" smtClean="0"/>
              <a:t>?</a:t>
            </a:r>
          </a:p>
          <a:p>
            <a:pPr marL="0" indent="0">
              <a:buNone/>
            </a:pPr>
            <a:endParaRPr lang="en-US" sz="2500" i="1" dirty="0"/>
          </a:p>
          <a:p>
            <a:pPr marL="0" indent="0">
              <a:buNone/>
            </a:pPr>
            <a:r>
              <a:rPr lang="en-US" sz="2500" i="1" dirty="0"/>
              <a:t>What factors do students perceive as facilitators of their academic success?</a:t>
            </a:r>
          </a:p>
          <a:p>
            <a:pPr marL="0" indent="0">
              <a:buNone/>
            </a:pPr>
            <a:endParaRPr lang="en-GB" dirty="0"/>
          </a:p>
        </p:txBody>
      </p:sp>
    </p:spTree>
    <p:extLst>
      <p:ext uri="{BB962C8B-B14F-4D97-AF65-F5344CB8AC3E}">
        <p14:creationId xmlns:p14="http://schemas.microsoft.com/office/powerpoint/2010/main" val="278076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a:xfrm>
            <a:off x="457200" y="1200151"/>
            <a:ext cx="7178040" cy="3223259"/>
          </a:xfrm>
        </p:spPr>
        <p:txBody>
          <a:bodyPr>
            <a:normAutofit fontScale="70000" lnSpcReduction="20000"/>
          </a:bodyPr>
          <a:lstStyle/>
          <a:p>
            <a:r>
              <a:rPr lang="en-GB" dirty="0" smtClean="0"/>
              <a:t>3 Focus groups of 1-1.5 hour each were conducted in a seminar room in the Psychology Department.</a:t>
            </a:r>
          </a:p>
          <a:p>
            <a:r>
              <a:rPr lang="en-GB" dirty="0" smtClean="0"/>
              <a:t>The focus groups were all led by the same two researchers.</a:t>
            </a:r>
          </a:p>
          <a:p>
            <a:r>
              <a:rPr lang="en-GB" dirty="0" smtClean="0"/>
              <a:t>A semi-structured interview guide was used</a:t>
            </a:r>
          </a:p>
          <a:p>
            <a:r>
              <a:rPr lang="en-GB" dirty="0" smtClean="0"/>
              <a:t>Each session was audio recorded for transcription purposes.</a:t>
            </a:r>
          </a:p>
          <a:p>
            <a:r>
              <a:rPr lang="en-GB" dirty="0" smtClean="0"/>
              <a:t>Thematic analysis was conducted (Braun &amp; Clarke, 2008), taking an inductive approach.</a:t>
            </a:r>
          </a:p>
          <a:p>
            <a:endParaRPr lang="en-GB" dirty="0"/>
          </a:p>
        </p:txBody>
      </p:sp>
    </p:spTree>
    <p:extLst>
      <p:ext uri="{BB962C8B-B14F-4D97-AF65-F5344CB8AC3E}">
        <p14:creationId xmlns:p14="http://schemas.microsoft.com/office/powerpoint/2010/main" val="405690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
            </a:r>
            <a:r>
              <a:rPr lang="en-GB" dirty="0" smtClean="0"/>
              <a:t>articipants</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16 Psychology students (5 male; 11 females)</a:t>
            </a:r>
          </a:p>
          <a:p>
            <a:pPr marL="0" indent="0">
              <a:buNone/>
            </a:pPr>
            <a:endParaRPr lang="en-GB" dirty="0" smtClean="0"/>
          </a:p>
          <a:p>
            <a:pPr marL="0" indent="0">
              <a:buNone/>
            </a:pPr>
            <a:r>
              <a:rPr lang="en-GB" dirty="0" smtClean="0"/>
              <a:t>19 to 53 years of age (Mean: 29; Mode 19)  </a:t>
            </a:r>
          </a:p>
          <a:p>
            <a:pPr marL="0" indent="0">
              <a:buNone/>
            </a:pPr>
            <a:endParaRPr lang="en-GB" dirty="0"/>
          </a:p>
          <a:p>
            <a:pPr marL="0" indent="0">
              <a:buNone/>
            </a:pPr>
            <a:r>
              <a:rPr lang="en-GB" dirty="0"/>
              <a:t>13 Home students, 2 EU, 1 International </a:t>
            </a:r>
            <a:r>
              <a:rPr lang="en-GB" dirty="0" smtClean="0"/>
              <a:t>student</a:t>
            </a:r>
          </a:p>
          <a:p>
            <a:pPr marL="0" indent="0">
              <a:buNone/>
            </a:pPr>
            <a:endParaRPr lang="en-GB" dirty="0"/>
          </a:p>
          <a:p>
            <a:pPr marL="0" indent="0">
              <a:buNone/>
            </a:pPr>
            <a:r>
              <a:rPr lang="en-GB" dirty="0" smtClean="0"/>
              <a:t>Average grade: 4 </a:t>
            </a:r>
            <a:r>
              <a:rPr lang="en-GB" dirty="0"/>
              <a:t>first </a:t>
            </a:r>
            <a:r>
              <a:rPr lang="en-GB" dirty="0" smtClean="0"/>
              <a:t>class; </a:t>
            </a:r>
            <a:r>
              <a:rPr lang="en-GB" dirty="0"/>
              <a:t>11  </a:t>
            </a:r>
            <a:r>
              <a:rPr lang="en-GB" dirty="0" smtClean="0"/>
              <a:t>2:1;  and 1  </a:t>
            </a:r>
            <a:r>
              <a:rPr lang="en-GB" dirty="0"/>
              <a:t>2:2 </a:t>
            </a:r>
            <a:r>
              <a:rPr lang="en-GB" dirty="0" smtClean="0"/>
              <a:t>grade</a:t>
            </a:r>
            <a:endParaRPr lang="en-GB" dirty="0"/>
          </a:p>
          <a:p>
            <a:pPr marL="0" indent="0">
              <a:buNone/>
            </a:pPr>
            <a:endParaRPr lang="en-GB" dirty="0" smtClean="0"/>
          </a:p>
          <a:p>
            <a:pPr marL="0" indent="0">
              <a:buNone/>
            </a:pPr>
            <a:r>
              <a:rPr lang="en-GB" dirty="0" smtClean="0"/>
              <a:t>All students were given points for participation (Research Participation Scheme).  </a:t>
            </a:r>
            <a:endParaRPr lang="en-GB" dirty="0"/>
          </a:p>
        </p:txBody>
      </p:sp>
    </p:spTree>
    <p:extLst>
      <p:ext uri="{BB962C8B-B14F-4D97-AF65-F5344CB8AC3E}">
        <p14:creationId xmlns:p14="http://schemas.microsoft.com/office/powerpoint/2010/main" val="2642976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academic success?</a:t>
            </a:r>
            <a:endParaRPr lang="en-GB" dirty="0"/>
          </a:p>
        </p:txBody>
      </p:sp>
      <p:sp>
        <p:nvSpPr>
          <p:cNvPr id="3" name="Content Placeholder 2"/>
          <p:cNvSpPr>
            <a:spLocks noGrp="1"/>
          </p:cNvSpPr>
          <p:nvPr>
            <p:ph idx="1"/>
          </p:nvPr>
        </p:nvSpPr>
        <p:spPr>
          <a:xfrm>
            <a:off x="457200" y="1200151"/>
            <a:ext cx="6972300" cy="2886261"/>
          </a:xfrm>
        </p:spPr>
        <p:txBody>
          <a:bodyPr>
            <a:normAutofit/>
          </a:bodyPr>
          <a:lstStyle/>
          <a:p>
            <a:pPr marL="0" indent="0">
              <a:buNone/>
            </a:pPr>
            <a:r>
              <a:rPr lang="en-GB" sz="2000" dirty="0" smtClean="0"/>
              <a:t>A summary of the participants’ understanding of academic success is:</a:t>
            </a:r>
          </a:p>
          <a:p>
            <a:pPr marL="0" indent="0">
              <a:buNone/>
            </a:pPr>
            <a:r>
              <a:rPr lang="en-GB" sz="2000" i="1" dirty="0" smtClean="0"/>
              <a:t>gaining </a:t>
            </a:r>
            <a:r>
              <a:rPr lang="en-GB" sz="2000" i="1" dirty="0"/>
              <a:t>skills and knowledge</a:t>
            </a:r>
            <a:r>
              <a:rPr lang="en-GB" sz="2000" dirty="0"/>
              <a:t> through the university learning </a:t>
            </a:r>
            <a:r>
              <a:rPr lang="en-GB" sz="2000" dirty="0" smtClean="0"/>
              <a:t>process, </a:t>
            </a:r>
            <a:r>
              <a:rPr lang="en-GB" sz="2000" dirty="0"/>
              <a:t>giving priority to </a:t>
            </a:r>
            <a:r>
              <a:rPr lang="en-GB" sz="2000" i="1" dirty="0"/>
              <a:t>personal development</a:t>
            </a:r>
            <a:r>
              <a:rPr lang="en-GB" sz="2000" dirty="0"/>
              <a:t> and the professional achievement of a </a:t>
            </a:r>
            <a:r>
              <a:rPr lang="en-GB" sz="2000" i="1" dirty="0"/>
              <a:t>university qualification</a:t>
            </a:r>
            <a:r>
              <a:rPr lang="en-GB" sz="2000" dirty="0" smtClean="0"/>
              <a:t>.</a:t>
            </a:r>
          </a:p>
          <a:p>
            <a:pPr marL="0" indent="0">
              <a:buNone/>
            </a:pPr>
            <a:endParaRPr lang="en-GB" sz="2000" dirty="0"/>
          </a:p>
          <a:p>
            <a:pPr marL="0" indent="0">
              <a:buNone/>
            </a:pPr>
            <a:endParaRPr lang="en-GB" sz="2000" dirty="0"/>
          </a:p>
        </p:txBody>
      </p:sp>
      <p:sp>
        <p:nvSpPr>
          <p:cNvPr id="4" name="Rounded Rectangular Callout 3"/>
          <p:cNvSpPr/>
          <p:nvPr/>
        </p:nvSpPr>
        <p:spPr>
          <a:xfrm>
            <a:off x="613410" y="3177540"/>
            <a:ext cx="2423160" cy="172593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i="1" dirty="0" smtClean="0"/>
              <a:t>…to feel happy in that environment and to feel that you are achieving and growing as an individual as well</a:t>
            </a:r>
            <a:r>
              <a:rPr lang="en-GB" dirty="0" smtClean="0"/>
              <a:t>.</a:t>
            </a:r>
            <a:endParaRPr lang="en-GB" dirty="0"/>
          </a:p>
        </p:txBody>
      </p:sp>
      <p:sp>
        <p:nvSpPr>
          <p:cNvPr id="5" name="Rounded Rectangular Callout 4"/>
          <p:cNvSpPr/>
          <p:nvPr/>
        </p:nvSpPr>
        <p:spPr>
          <a:xfrm>
            <a:off x="3360420" y="3166110"/>
            <a:ext cx="2423160" cy="1725930"/>
          </a:xfrm>
          <a:prstGeom prst="wedgeRoundRectCallout">
            <a:avLst/>
          </a:prstGeom>
          <a:gradFill>
            <a:gsLst>
              <a:gs pos="39000">
                <a:srgbClr val="634587"/>
              </a:gs>
              <a:gs pos="90000">
                <a:schemeClr val="accent4">
                  <a:tint val="50000"/>
                  <a:shade val="100000"/>
                  <a:satMod val="350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i="1" dirty="0" smtClean="0"/>
              <a:t>I think it’s getting as much information and applying it in life as much as you could, more than doing good at an exam…</a:t>
            </a:r>
            <a:endParaRPr lang="en-GB" i="1" dirty="0"/>
          </a:p>
        </p:txBody>
      </p:sp>
      <p:sp>
        <p:nvSpPr>
          <p:cNvPr id="6" name="Rounded Rectangular Callout 5"/>
          <p:cNvSpPr/>
          <p:nvPr/>
        </p:nvSpPr>
        <p:spPr>
          <a:xfrm>
            <a:off x="6107430" y="3166110"/>
            <a:ext cx="2423160" cy="1725930"/>
          </a:xfrm>
          <a:prstGeom prst="wedgeRoundRectCallout">
            <a:avLst/>
          </a:prstGeom>
          <a:solidFill>
            <a:schemeClr val="accent6">
              <a:lumMod val="20000"/>
              <a:lumOff val="8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i="1" dirty="0" smtClean="0">
                <a:solidFill>
                  <a:schemeClr val="tx1"/>
                </a:solidFill>
              </a:rPr>
              <a:t>…understanding yourself, knowing who you are and your place in the world and how you impact on other people… </a:t>
            </a:r>
            <a:endParaRPr lang="en-GB" i="1" dirty="0">
              <a:solidFill>
                <a:schemeClr val="tx1"/>
              </a:solidFill>
            </a:endParaRPr>
          </a:p>
        </p:txBody>
      </p:sp>
    </p:spTree>
    <p:extLst>
      <p:ext uri="{BB962C8B-B14F-4D97-AF65-F5344CB8AC3E}">
        <p14:creationId xmlns:p14="http://schemas.microsoft.com/office/powerpoint/2010/main" val="1160340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88381"/>
          </a:xfrm>
        </p:spPr>
        <p:txBody>
          <a:bodyPr>
            <a:noAutofit/>
          </a:bodyPr>
          <a:lstStyle/>
          <a:p>
            <a:r>
              <a:rPr lang="en-GB" sz="3200" dirty="0" smtClean="0"/>
              <a:t>Focus Group Exercise</a:t>
            </a:r>
            <a:endParaRPr lang="en-GB" sz="3200" dirty="0"/>
          </a:p>
        </p:txBody>
      </p:sp>
      <p:pic>
        <p:nvPicPr>
          <p:cNvPr id="4" name="Content Placeholder 3"/>
          <p:cNvPicPr>
            <a:picLocks noGrp="1" noChangeAspect="1"/>
          </p:cNvPicPr>
          <p:nvPr>
            <p:ph idx="1"/>
          </p:nvPr>
        </p:nvPicPr>
        <p:blipFill rotWithShape="1">
          <a:blip r:embed="rId3"/>
          <a:srcRect l="11280" r="4264"/>
          <a:stretch/>
        </p:blipFill>
        <p:spPr>
          <a:xfrm>
            <a:off x="365760" y="594360"/>
            <a:ext cx="8641080" cy="4689171"/>
          </a:xfrm>
          <a:prstGeom prst="rect">
            <a:avLst/>
          </a:prstGeom>
          <a:ln>
            <a:solidFill>
              <a:schemeClr val="tx1">
                <a:alpha val="94000"/>
              </a:schemeClr>
            </a:solidFill>
          </a:ln>
        </p:spPr>
      </p:pic>
      <p:sp>
        <p:nvSpPr>
          <p:cNvPr id="5" name="Rounded Rectangle 4"/>
          <p:cNvSpPr/>
          <p:nvPr/>
        </p:nvSpPr>
        <p:spPr>
          <a:xfrm>
            <a:off x="3451860" y="2548890"/>
            <a:ext cx="1337310" cy="777240"/>
          </a:xfrm>
          <a:prstGeom prst="round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4483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1043</Words>
  <Application>Microsoft Office PowerPoint</Application>
  <PresentationFormat>On-screen Show (16:9)</PresentationFormat>
  <Paragraphs>92</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Factors facilitating academic success: a student perspective</vt:lpstr>
      <vt:lpstr>Research background</vt:lpstr>
      <vt:lpstr>Rationale</vt:lpstr>
      <vt:lpstr>Aims</vt:lpstr>
      <vt:lpstr>Research Questions</vt:lpstr>
      <vt:lpstr>Method</vt:lpstr>
      <vt:lpstr>Participants</vt:lpstr>
      <vt:lpstr>What is academic success?</vt:lpstr>
      <vt:lpstr>Focus Group Exercise</vt:lpstr>
      <vt:lpstr>Thematic Analysis</vt:lpstr>
      <vt:lpstr>Theme 1: Internal Factors</vt:lpstr>
      <vt:lpstr>Theme 2: External Factors</vt:lpstr>
      <vt:lpstr>Discussion</vt:lpstr>
      <vt:lpstr>Implications</vt:lpstr>
      <vt:lpstr>Reflexivity</vt:lpstr>
      <vt:lpstr>PowerPoint Presentation</vt:lpstr>
    </vt:vector>
  </TitlesOfParts>
  <Company>University of West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Obruk</dc:creator>
  <cp:lastModifiedBy>Moira Cachia</cp:lastModifiedBy>
  <cp:revision>89</cp:revision>
  <cp:lastPrinted>2015-06-26T13:07:19Z</cp:lastPrinted>
  <dcterms:created xsi:type="dcterms:W3CDTF">2014-01-08T13:16:43Z</dcterms:created>
  <dcterms:modified xsi:type="dcterms:W3CDTF">2016-07-06T09:28:28Z</dcterms:modified>
</cp:coreProperties>
</file>