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1" r:id="rId4"/>
    <p:sldId id="270" r:id="rId5"/>
    <p:sldId id="280" r:id="rId6"/>
    <p:sldId id="269" r:id="rId7"/>
    <p:sldId id="276" r:id="rId8"/>
    <p:sldId id="273" r:id="rId9"/>
    <p:sldId id="266" r:id="rId10"/>
    <p:sldId id="278" r:id="rId11"/>
    <p:sldId id="268" r:id="rId12"/>
    <p:sldId id="271" r:id="rId13"/>
    <p:sldId id="267" r:id="rId14"/>
    <p:sldId id="258" r:id="rId15"/>
    <p:sldId id="261" r:id="rId16"/>
    <p:sldId id="260" r:id="rId17"/>
    <p:sldId id="259" r:id="rId18"/>
    <p:sldId id="272" r:id="rId19"/>
    <p:sldId id="275" r:id="rId20"/>
    <p:sldId id="279" r:id="rId21"/>
    <p:sldId id="262" r:id="rId22"/>
    <p:sldId id="282" r:id="rId23"/>
    <p:sldId id="263" r:id="rId24"/>
    <p:sldId id="283" r:id="rId25"/>
    <p:sldId id="264" r:id="rId26"/>
  </p:sldIdLst>
  <p:sldSz cx="9144000" cy="5143500" type="screen16x9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45E"/>
    <a:srgbClr val="990099"/>
    <a:srgbClr val="3027EB"/>
    <a:srgbClr val="BD0089"/>
    <a:srgbClr val="FF99FF"/>
    <a:srgbClr val="7B0068"/>
    <a:srgbClr val="00A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4223" autoAdjust="0"/>
  </p:normalViewPr>
  <p:slideViewPr>
    <p:cSldViewPr snapToGrid="0" snapToObjects="1">
      <p:cViewPr varScale="1">
        <p:scale>
          <a:sx n="76" d="100"/>
          <a:sy n="76" d="100"/>
        </p:scale>
        <p:origin x="1416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1E86-E777-4C29-98BA-1ED0A576EAA2}" type="datetimeFigureOut">
              <a:rPr lang="en-GB" smtClean="0"/>
              <a:pPr/>
              <a:t>09/08/2019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D52E7-651E-4AF5-ABB5-40132813143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50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8750E-A8E7-4A6E-88A5-4427862015D8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EDCE8-4052-493A-90CE-CD74BA2A7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7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6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38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11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94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06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0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50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29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782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3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116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31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21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717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58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57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36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6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97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8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76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DCE8-4052-493A-90CE-CD74BA2A74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2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324075"/>
            <a:ext cx="7086600" cy="1102519"/>
          </a:xfrm>
        </p:spPr>
        <p:txBody>
          <a:bodyPr/>
          <a:lstStyle>
            <a:lvl1pPr algn="l">
              <a:defRPr>
                <a:solidFill>
                  <a:srgbClr val="BD0089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85800" y="2426594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36483" y="2422313"/>
            <a:ext cx="9593249" cy="3596626"/>
            <a:chOff x="436483" y="2422313"/>
            <a:chExt cx="9593249" cy="3596626"/>
          </a:xfrm>
        </p:grpSpPr>
        <p:cxnSp>
          <p:nvCxnSpPr>
            <p:cNvPr id="30" name="Straight Connector 29"/>
            <p:cNvCxnSpPr>
              <a:stCxn id="32" idx="2"/>
            </p:cNvCxnSpPr>
            <p:nvPr/>
          </p:nvCxnSpPr>
          <p:spPr>
            <a:xfrm>
              <a:off x="436483" y="4577796"/>
              <a:ext cx="5996623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6433106" y="2422313"/>
              <a:ext cx="3596626" cy="35966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36483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306" y="2516528"/>
            <a:ext cx="3407963" cy="3407963"/>
          </a:xfrm>
          <a:prstGeom prst="rect">
            <a:avLst/>
          </a:prstGeom>
        </p:spPr>
      </p:pic>
      <p:pic>
        <p:nvPicPr>
          <p:cNvPr id="5" name="Picture 4" descr="UWL+School_NURSING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92" y="304187"/>
            <a:ext cx="2522823" cy="537717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207D1-1D0E-C74E-8E44-B6F0F01210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200151"/>
            <a:ext cx="6834220" cy="2886261"/>
          </a:xfrm>
        </p:spPr>
        <p:txBody>
          <a:bodyPr/>
          <a:lstStyle>
            <a:lvl1pPr>
              <a:defRPr>
                <a:solidFill>
                  <a:srgbClr val="404040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404040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404040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404040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40404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439337" y="3967736"/>
            <a:ext cx="9244817" cy="2143933"/>
            <a:chOff x="439337" y="3967736"/>
            <a:chExt cx="9244817" cy="2143933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7540221" y="396773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888" y="4054046"/>
            <a:ext cx="1971312" cy="1971312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154988" y="4757738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90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51979" y="3994944"/>
            <a:ext cx="7772400" cy="1021556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BD0089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30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051930"/>
            <a:ext cx="4038600" cy="2545556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051930"/>
            <a:ext cx="4038600" cy="2545556"/>
          </a:xfrm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404040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04040"/>
                </a:solidFill>
                <a:latin typeface="Arial"/>
                <a:cs typeface="Arial"/>
              </a:defRPr>
            </a:lvl3pPr>
            <a:lvl4pPr>
              <a:defRPr sz="1600">
                <a:solidFill>
                  <a:srgbClr val="404040"/>
                </a:solidFill>
                <a:latin typeface="Arial"/>
                <a:cs typeface="Arial"/>
              </a:defRPr>
            </a:lvl4pPr>
            <a:lvl5pPr>
              <a:defRPr sz="1600">
                <a:solidFill>
                  <a:srgbClr val="404040"/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>
                <a:solidFill>
                  <a:srgbClr val="7B0068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1631156"/>
            <a:ext cx="4040188" cy="2826018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B0068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6" y="1631156"/>
            <a:ext cx="4041775" cy="2826018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3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3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3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3575050" y="204788"/>
            <a:ext cx="5111750" cy="4110389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457201" y="1076327"/>
            <a:ext cx="3008313" cy="32388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4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BD0089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1792288" y="4025503"/>
            <a:ext cx="5486400" cy="45533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39337" y="3522656"/>
            <a:ext cx="8958661" cy="2143933"/>
            <a:chOff x="439337" y="3522656"/>
            <a:chExt cx="8958661" cy="214393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851979" y="4577796"/>
              <a:ext cx="6439441" cy="15979"/>
            </a:xfrm>
            <a:prstGeom prst="line">
              <a:avLst/>
            </a:prstGeom>
            <a:ln>
              <a:solidFill>
                <a:srgbClr val="7B0068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254065" y="3522656"/>
              <a:ext cx="2143933" cy="214393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39337" y="4397796"/>
              <a:ext cx="360000" cy="360000"/>
            </a:xfrm>
            <a:prstGeom prst="ellipse">
              <a:avLst/>
            </a:prstGeom>
            <a:solidFill>
              <a:schemeClr val="bg1"/>
            </a:solidFill>
            <a:ln w="57150" cmpd="sng">
              <a:solidFill>
                <a:srgbClr val="7B006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MASTER_Nursing_Pattern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2" y="3613962"/>
            <a:ext cx="1971312" cy="19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8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207D1-1D0E-C74E-8E44-B6F0F01210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9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566" y="1148577"/>
            <a:ext cx="7086600" cy="1070516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What are lifelong learning skills?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latin typeface="Arial" pitchFamily="34" charset="0"/>
                <a:cs typeface="Arial" pitchFamily="34" charset="0"/>
              </a:rPr>
            </a:br>
            <a:r>
              <a:rPr lang="en-GB" sz="3200" b="1" dirty="0">
                <a:latin typeface="Arial" pitchFamily="34" charset="0"/>
                <a:cs typeface="Arial" pitchFamily="34" charset="0"/>
              </a:rPr>
              <a:t>“</a:t>
            </a:r>
            <a:r>
              <a:rPr lang="en-GB" sz="3600" b="1" dirty="0">
                <a:latin typeface="Arial" pitchFamily="34" charset="0"/>
                <a:cs typeface="Arial" pitchFamily="34" charset="0"/>
              </a:rPr>
              <a:t>When does learning end?”</a:t>
            </a:r>
            <a:br>
              <a:rPr lang="en-GB" sz="3600" b="1" dirty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2609385"/>
            <a:ext cx="7086600" cy="741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Dr Swapna Williamson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Associate Professor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3546088"/>
            <a:ext cx="7086600" cy="108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3546089"/>
            <a:ext cx="62985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North London </a:t>
            </a:r>
            <a:r>
              <a:rPr lang="en-GB" sz="1400" b="1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GB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VOICE</a:t>
            </a:r>
          </a:p>
          <a:p>
            <a:r>
              <a:rPr lang="en-US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400" b="1" baseline="30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09:00– 04:00 pm </a:t>
            </a:r>
          </a:p>
          <a:p>
            <a:r>
              <a:rPr lang="en-US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Auditorium 2</a:t>
            </a:r>
            <a:r>
              <a:rPr lang="en-US" sz="1400" b="1" baseline="30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floor Events Centre, Stewart House,</a:t>
            </a:r>
          </a:p>
          <a:p>
            <a:r>
              <a:rPr lang="en-US" sz="1400" b="1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32 Russell Square, WC1B 5DN</a:t>
            </a:r>
          </a:p>
        </p:txBody>
      </p:sp>
    </p:spTree>
    <p:extLst>
      <p:ext uri="{BB962C8B-B14F-4D97-AF65-F5344CB8AC3E}">
        <p14:creationId xmlns:p14="http://schemas.microsoft.com/office/powerpoint/2010/main" val="152259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615"/>
            <a:ext cx="8229600" cy="54461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In the current healthcare context: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004412" cy="3481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BD0089"/>
                </a:solidFill>
              </a:rPr>
              <a:t>Healthcare Support Workers are required to: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Continue to learn to update their knowledge and skills to address the diverse and complex needs of patients as well as meeting the ever-changing demands within healthcare workforces. </a:t>
            </a:r>
          </a:p>
          <a:p>
            <a:pPr>
              <a:buNone/>
            </a:pPr>
            <a:endParaRPr lang="en-US" sz="2400" dirty="0" smtClean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Keep abreast with the recent development of care strategies based on best available evidence.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5186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759"/>
            <a:ext cx="8229600" cy="47832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Training </a:t>
            </a:r>
            <a:r>
              <a:rPr lang="en-US" sz="2400" b="1" dirty="0"/>
              <a:t>and </a:t>
            </a:r>
            <a:r>
              <a:rPr lang="en-US" sz="2400" b="1" dirty="0" smtClean="0"/>
              <a:t>development of </a:t>
            </a:r>
            <a:r>
              <a:rPr lang="en-US" sz="2400" b="1" dirty="0"/>
              <a:t>HCSW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978148"/>
            <a:ext cx="8018059" cy="3648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solidFill>
                  <a:srgbClr val="3027EB"/>
                </a:solidFill>
              </a:rPr>
              <a:t> </a:t>
            </a:r>
            <a:r>
              <a:rPr lang="en-US" sz="9600" dirty="0" smtClean="0">
                <a:solidFill>
                  <a:srgbClr val="3027EB"/>
                </a:solidFill>
              </a:rPr>
              <a:t>Recommendation1.3: Cavendish Review, 2013 states:</a:t>
            </a:r>
          </a:p>
          <a:p>
            <a:pPr marL="0" indent="0">
              <a:buNone/>
            </a:pPr>
            <a:endParaRPr lang="en-US" sz="8000" dirty="0" smtClean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US" sz="9600" dirty="0" smtClean="0">
                <a:solidFill>
                  <a:srgbClr val="3027EB"/>
                </a:solidFill>
              </a:rPr>
              <a:t>Common </a:t>
            </a:r>
            <a:r>
              <a:rPr lang="en-US" sz="9600" dirty="0">
                <a:solidFill>
                  <a:srgbClr val="3027EB"/>
                </a:solidFill>
              </a:rPr>
              <a:t>training standards across health and social </a:t>
            </a:r>
            <a:r>
              <a:rPr lang="en-US" sz="9600" dirty="0" smtClean="0">
                <a:solidFill>
                  <a:srgbClr val="3027EB"/>
                </a:solidFill>
              </a:rPr>
              <a:t>care</a:t>
            </a:r>
          </a:p>
          <a:p>
            <a:pPr marL="0" indent="0">
              <a:buNone/>
            </a:pPr>
            <a:r>
              <a:rPr lang="en-US" sz="9600" dirty="0" smtClean="0">
                <a:solidFill>
                  <a:srgbClr val="3027EB"/>
                </a:solidFill>
              </a:rPr>
              <a:t>“</a:t>
            </a:r>
            <a:r>
              <a:rPr lang="en-US" sz="9600" dirty="0">
                <a:solidFill>
                  <a:srgbClr val="3027EB"/>
                </a:solidFill>
              </a:rPr>
              <a:t>Certificate of Fundamental Care” before </a:t>
            </a:r>
            <a:r>
              <a:rPr lang="en-US" sz="9600" dirty="0" smtClean="0">
                <a:solidFill>
                  <a:srgbClr val="3027EB"/>
                </a:solidFill>
              </a:rPr>
              <a:t>working </a:t>
            </a:r>
          </a:p>
          <a:p>
            <a:pPr marL="0" indent="0">
              <a:buNone/>
            </a:pPr>
            <a:r>
              <a:rPr lang="en-US" sz="9600" dirty="0" smtClean="0">
                <a:solidFill>
                  <a:srgbClr val="3027EB"/>
                </a:solidFill>
              </a:rPr>
              <a:t>  unsupervised. </a:t>
            </a:r>
            <a:r>
              <a:rPr lang="en-US" sz="7200" dirty="0" smtClean="0">
                <a:solidFill>
                  <a:srgbClr val="3027EB"/>
                </a:solidFill>
              </a:rPr>
              <a:t>       </a:t>
            </a:r>
          </a:p>
          <a:p>
            <a:pPr marL="0" indent="0">
              <a:buNone/>
            </a:pPr>
            <a:r>
              <a:rPr lang="en-US" sz="7200" dirty="0" smtClean="0">
                <a:solidFill>
                  <a:srgbClr val="3027EB"/>
                </a:solidFill>
              </a:rPr>
              <a:t>                                    </a:t>
            </a:r>
            <a:endParaRPr lang="en-US" sz="7200" dirty="0">
              <a:solidFill>
                <a:srgbClr val="3027EB"/>
              </a:solidFill>
            </a:endParaRPr>
          </a:p>
          <a:p>
            <a:pPr marL="0" lvl="1" indent="0">
              <a:buFont typeface="Wingdings" pitchFamily="2" charset="2"/>
              <a:buChar char="Ø"/>
            </a:pPr>
            <a:r>
              <a:rPr lang="en-US" sz="9600" dirty="0">
                <a:solidFill>
                  <a:srgbClr val="3027EB"/>
                </a:solidFill>
              </a:rPr>
              <a:t>   to progress to their </a:t>
            </a:r>
            <a:r>
              <a:rPr lang="en-US" sz="9600" dirty="0" smtClean="0">
                <a:solidFill>
                  <a:srgbClr val="3027EB"/>
                </a:solidFill>
              </a:rPr>
              <a:t>potential.</a:t>
            </a:r>
            <a:endParaRPr lang="en-US" sz="9600" dirty="0">
              <a:solidFill>
                <a:srgbClr val="3027EB"/>
              </a:solidFill>
            </a:endParaRPr>
          </a:p>
          <a:p>
            <a:pPr marL="0" lvl="1" indent="0">
              <a:buFont typeface="Wingdings" pitchFamily="2" charset="2"/>
              <a:buChar char="Ø"/>
            </a:pPr>
            <a:r>
              <a:rPr lang="en-US" sz="9600" dirty="0">
                <a:solidFill>
                  <a:srgbClr val="3027EB"/>
                </a:solidFill>
              </a:rPr>
              <a:t>   to draw on </a:t>
            </a:r>
            <a:r>
              <a:rPr lang="en-US" sz="9600" dirty="0" smtClean="0">
                <a:solidFill>
                  <a:srgbClr val="3027EB"/>
                </a:solidFill>
              </a:rPr>
              <a:t>core </a:t>
            </a:r>
            <a:r>
              <a:rPr lang="en-US" sz="9600" dirty="0">
                <a:solidFill>
                  <a:srgbClr val="3027EB"/>
                </a:solidFill>
              </a:rPr>
              <a:t>knowledge, values and </a:t>
            </a:r>
            <a:r>
              <a:rPr lang="en-US" sz="9600" dirty="0" smtClean="0">
                <a:solidFill>
                  <a:srgbClr val="3027EB"/>
                </a:solidFill>
              </a:rPr>
              <a:t>approaches to </a:t>
            </a:r>
          </a:p>
          <a:p>
            <a:pPr marL="0" lvl="1" indent="0">
              <a:buNone/>
            </a:pPr>
            <a:r>
              <a:rPr lang="en-US" sz="9600" dirty="0" smtClean="0">
                <a:solidFill>
                  <a:srgbClr val="3027EB"/>
                </a:solidFill>
              </a:rPr>
              <a:t>      care.</a:t>
            </a:r>
            <a:endParaRPr lang="en-US" sz="9600" dirty="0">
              <a:solidFill>
                <a:srgbClr val="3027EB"/>
              </a:solidFill>
            </a:endParaRPr>
          </a:p>
          <a:p>
            <a:pPr marL="0" lvl="1" indent="0">
              <a:buFont typeface="Wingdings" pitchFamily="2" charset="2"/>
              <a:buChar char="Ø"/>
            </a:pPr>
            <a:r>
              <a:rPr lang="en-US" sz="9600" dirty="0">
                <a:solidFill>
                  <a:srgbClr val="3027EB"/>
                </a:solidFill>
              </a:rPr>
              <a:t>   to improve the knowledge and skills of the </a:t>
            </a:r>
            <a:r>
              <a:rPr lang="en-US" sz="9600" dirty="0" smtClean="0">
                <a:solidFill>
                  <a:srgbClr val="3027EB"/>
                </a:solidFill>
              </a:rPr>
              <a:t>HCSW.</a:t>
            </a:r>
            <a:endParaRPr lang="en-US" sz="9600" dirty="0">
              <a:solidFill>
                <a:srgbClr val="3027EB"/>
              </a:solidFill>
            </a:endParaRPr>
          </a:p>
          <a:p>
            <a:pPr marL="287338" lvl="1" indent="-287338">
              <a:buNone/>
            </a:pPr>
            <a:r>
              <a:rPr lang="en-US" sz="8000" dirty="0" smtClean="0">
                <a:solidFill>
                  <a:srgbClr val="3027EB"/>
                </a:solidFill>
              </a:rPr>
              <a:t/>
            </a:r>
            <a:br>
              <a:rPr lang="en-US" sz="8000" dirty="0" smtClean="0">
                <a:solidFill>
                  <a:srgbClr val="3027EB"/>
                </a:solidFill>
              </a:rPr>
            </a:br>
            <a:r>
              <a:rPr lang="en-US" sz="8000" dirty="0" smtClean="0">
                <a:solidFill>
                  <a:srgbClr val="3027EB"/>
                </a:solidFill>
              </a:rPr>
              <a:t>                                          </a:t>
            </a:r>
            <a:endParaRPr lang="en-US" sz="6400" dirty="0" smtClean="0">
              <a:solidFill>
                <a:srgbClr val="3027EB"/>
              </a:solidFill>
            </a:endParaRPr>
          </a:p>
          <a:p>
            <a:pPr lvl="1" indent="-687388">
              <a:buNone/>
            </a:pPr>
            <a:endParaRPr lang="en-US" sz="22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81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71" y="1"/>
            <a:ext cx="8040027" cy="475012"/>
          </a:xfrm>
        </p:spPr>
        <p:txBody>
          <a:bodyPr>
            <a:normAutofit fontScale="90000"/>
          </a:bodyPr>
          <a:lstStyle/>
          <a:p>
            <a:pPr lvl="0" algn="r"/>
            <a:r>
              <a:rPr lang="en-GB" sz="11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VOICE - </a:t>
            </a:r>
            <a:r>
              <a:rPr lang="en-US" sz="11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1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1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1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3027EB"/>
                </a:solidFill>
              </a:rPr>
              <a:t/>
            </a:r>
            <a:br>
              <a:rPr lang="en-US" sz="1800" dirty="0" smtClean="0">
                <a:solidFill>
                  <a:srgbClr val="3027EB"/>
                </a:solidFill>
              </a:rPr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771" y="926275"/>
            <a:ext cx="7582830" cy="3586347"/>
          </a:xfrm>
        </p:spPr>
        <p:txBody>
          <a:bodyPr>
            <a:normAutofit/>
          </a:bodyPr>
          <a:lstStyle/>
          <a:p>
            <a:pPr marL="55563" indent="-55563">
              <a:buNone/>
            </a:pPr>
            <a:r>
              <a:rPr lang="en-US" sz="2200" dirty="0" smtClean="0">
                <a:solidFill>
                  <a:srgbClr val="3027EB"/>
                </a:solidFill>
              </a:rPr>
              <a:t>HCSWs </a:t>
            </a:r>
            <a:r>
              <a:rPr lang="en-US" sz="2200" dirty="0">
                <a:solidFill>
                  <a:srgbClr val="3027EB"/>
                </a:solidFill>
              </a:rPr>
              <a:t>are subject to the Code of Conduct (Skills for Care, Skills for Health 2013). </a:t>
            </a:r>
          </a:p>
          <a:p>
            <a:pPr marL="55563" indent="-55563">
              <a:buNone/>
            </a:pPr>
            <a:endParaRPr lang="en-US" sz="2200" dirty="0">
              <a:solidFill>
                <a:srgbClr val="3027EB"/>
              </a:solidFill>
            </a:endParaRPr>
          </a:p>
          <a:p>
            <a:pPr marL="55563" indent="-55563">
              <a:buNone/>
            </a:pPr>
            <a:r>
              <a:rPr lang="en-US" sz="2200" dirty="0">
                <a:solidFill>
                  <a:srgbClr val="BD0089"/>
                </a:solidFill>
              </a:rPr>
              <a:t>Standard 6 in the </a:t>
            </a:r>
            <a:r>
              <a:rPr lang="en-US" sz="2200" dirty="0" smtClean="0">
                <a:solidFill>
                  <a:srgbClr val="BD0089"/>
                </a:solidFill>
              </a:rPr>
              <a:t>Code </a:t>
            </a:r>
            <a:r>
              <a:rPr lang="en-US" sz="2200" dirty="0">
                <a:solidFill>
                  <a:srgbClr val="BD0089"/>
                </a:solidFill>
              </a:rPr>
              <a:t>of </a:t>
            </a:r>
            <a:r>
              <a:rPr lang="en-US" sz="2200" dirty="0" smtClean="0">
                <a:solidFill>
                  <a:srgbClr val="BD0089"/>
                </a:solidFill>
              </a:rPr>
              <a:t>Conduct </a:t>
            </a:r>
            <a:r>
              <a:rPr lang="en-US" sz="2200" dirty="0">
                <a:solidFill>
                  <a:srgbClr val="BD0089"/>
                </a:solidFill>
              </a:rPr>
              <a:t>requires: </a:t>
            </a:r>
          </a:p>
          <a:p>
            <a:pPr marL="55563" indent="-55563">
              <a:buNone/>
            </a:pPr>
            <a:r>
              <a:rPr lang="en-US" sz="2200" dirty="0">
                <a:solidFill>
                  <a:srgbClr val="3027EB"/>
                </a:solidFill>
              </a:rPr>
              <a:t>“As </a:t>
            </a:r>
            <a:r>
              <a:rPr lang="en-US" sz="2200" dirty="0" smtClean="0">
                <a:solidFill>
                  <a:srgbClr val="3027EB"/>
                </a:solidFill>
              </a:rPr>
              <a:t>a </a:t>
            </a:r>
            <a:r>
              <a:rPr lang="en-US" sz="2200" dirty="0">
                <a:solidFill>
                  <a:srgbClr val="3027EB"/>
                </a:solidFill>
              </a:rPr>
              <a:t>Healthcare Support </a:t>
            </a:r>
            <a:r>
              <a:rPr lang="en-US" sz="2200" dirty="0" smtClean="0">
                <a:solidFill>
                  <a:srgbClr val="3027EB"/>
                </a:solidFill>
              </a:rPr>
              <a:t>Worker ………in </a:t>
            </a:r>
            <a:r>
              <a:rPr lang="en-US" sz="2200" dirty="0">
                <a:solidFill>
                  <a:srgbClr val="3027EB"/>
                </a:solidFill>
              </a:rPr>
              <a:t>England you must:</a:t>
            </a:r>
          </a:p>
          <a:p>
            <a:pPr marL="55563" indent="-55563">
              <a:buNone/>
            </a:pPr>
            <a:r>
              <a:rPr lang="en-US" sz="2200" dirty="0">
                <a:solidFill>
                  <a:srgbClr val="3027EB"/>
                </a:solidFill>
              </a:rPr>
              <a:t> Strive to improve the quality of healthcare, care and support through </a:t>
            </a:r>
            <a:r>
              <a:rPr lang="en-US" sz="2200" b="1" dirty="0">
                <a:solidFill>
                  <a:srgbClr val="990099"/>
                </a:solidFill>
              </a:rPr>
              <a:t>continuing professional development</a:t>
            </a:r>
            <a:r>
              <a:rPr lang="en-US" sz="2200" dirty="0"/>
              <a:t>.”</a:t>
            </a:r>
          </a:p>
          <a:p>
            <a:pPr marL="55563" indent="-55563">
              <a:buNone/>
            </a:pPr>
            <a:endParaRPr lang="en-US" sz="2400" dirty="0"/>
          </a:p>
          <a:p>
            <a:pPr marL="55563" indent="-55563">
              <a:buNone/>
            </a:pPr>
            <a:endParaRPr lang="en-US" sz="2400" dirty="0"/>
          </a:p>
          <a:p>
            <a:pPr marL="55563" indent="-55563">
              <a:buNone/>
            </a:pPr>
            <a:endParaRPr lang="en-US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6771" y="286603"/>
            <a:ext cx="8229600" cy="464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Code of Conduct for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Healthcare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Support Workers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957"/>
            <a:ext cx="8229600" cy="387796"/>
          </a:xfrm>
        </p:spPr>
        <p:txBody>
          <a:bodyPr>
            <a:normAutofit fontScale="90000"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en-GB" sz="2700" b="1" dirty="0">
                <a:solidFill>
                  <a:srgbClr val="BD0089"/>
                </a:solidFill>
                <a:latin typeface="Arial" pitchFamily="34" charset="0"/>
                <a:cs typeface="Arial" pitchFamily="34" charset="0"/>
              </a:rPr>
              <a:t>Adult learning</a:t>
            </a:r>
            <a:endParaRPr lang="en-US" sz="3200" dirty="0">
              <a:solidFill>
                <a:srgbClr val="BD00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651"/>
            <a:ext cx="7267433" cy="3470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3027EB"/>
                </a:solidFill>
              </a:rPr>
              <a:t>Characteristics of adult learners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Self-concept, self-awareness</a:t>
            </a:r>
            <a:endParaRPr lang="en-US" sz="2400" dirty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Readiness to learn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Goal directed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Life experience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Intrinsically </a:t>
            </a:r>
            <a:r>
              <a:rPr lang="en-US" sz="2400" dirty="0" smtClean="0">
                <a:solidFill>
                  <a:srgbClr val="3027EB"/>
                </a:solidFill>
              </a:rPr>
              <a:t>motivated (</a:t>
            </a:r>
            <a:r>
              <a:rPr lang="en-US" sz="2400" dirty="0" smtClean="0">
                <a:solidFill>
                  <a:srgbClr val="BD0089"/>
                </a:solidFill>
              </a:rPr>
              <a:t>extrinsic motivation does influence intrinsic motivation</a:t>
            </a:r>
            <a:r>
              <a:rPr lang="en-US" sz="2400" dirty="0" smtClean="0">
                <a:solidFill>
                  <a:srgbClr val="3027EB"/>
                </a:solidFill>
              </a:rPr>
              <a:t>)</a:t>
            </a:r>
            <a:endParaRPr lang="en-US" sz="2400" dirty="0">
              <a:solidFill>
                <a:srgbClr val="3027EB"/>
              </a:solidFill>
            </a:endParaRPr>
          </a:p>
          <a:p>
            <a:pPr>
              <a:buNone/>
            </a:pPr>
            <a:r>
              <a:rPr lang="en-US" sz="2000" dirty="0">
                <a:solidFill>
                  <a:srgbClr val="3027EB"/>
                </a:solidFill>
              </a:rPr>
              <a:t>                                                                    (Knowles 1984)</a:t>
            </a:r>
          </a:p>
          <a:p>
            <a:pPr>
              <a:buNone/>
            </a:pPr>
            <a:endParaRPr lang="en-US" sz="2000" dirty="0">
              <a:solidFill>
                <a:srgbClr val="3027EB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3027EB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00723"/>
            <a:ext cx="8229600" cy="312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"/>
            <a:ext cx="8229600" cy="51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758"/>
            <a:ext cx="8229600" cy="321863"/>
          </a:xfrm>
        </p:spPr>
        <p:txBody>
          <a:bodyPr>
            <a:noAutofit/>
          </a:bodyPr>
          <a:lstStyle/>
          <a:p>
            <a:r>
              <a:rPr lang="en-GB" sz="2400" b="1" dirty="0"/>
              <a:t>Learning types</a:t>
            </a:r>
            <a:r>
              <a:rPr lang="en-GB" sz="2400" dirty="0"/>
              <a:t>: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42" y="750627"/>
            <a:ext cx="8229600" cy="4554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dirty="0">
                <a:solidFill>
                  <a:srgbClr val="BD0089"/>
                </a:solidFill>
              </a:rPr>
              <a:t>Formal </a:t>
            </a:r>
            <a:r>
              <a:rPr lang="en-US" sz="2200" b="1" dirty="0" smtClean="0">
                <a:solidFill>
                  <a:srgbClr val="BD0089"/>
                </a:solidFill>
              </a:rPr>
              <a:t>learning/Institution-led learning:</a:t>
            </a:r>
            <a:r>
              <a:rPr lang="en-US" sz="2200" b="1" dirty="0" smtClean="0">
                <a:solidFill>
                  <a:srgbClr val="3027EB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7EB"/>
                </a:solidFill>
              </a:rPr>
              <a:t>Classroom </a:t>
            </a:r>
            <a:r>
              <a:rPr lang="en-US" sz="2200" dirty="0">
                <a:solidFill>
                  <a:srgbClr val="3027EB"/>
                </a:solidFill>
              </a:rPr>
              <a:t>based learning which follows a set of  </a:t>
            </a:r>
            <a:r>
              <a:rPr lang="en-US" sz="2200" dirty="0" smtClean="0">
                <a:solidFill>
                  <a:srgbClr val="3027EB"/>
                </a:solidFill>
              </a:rPr>
              <a:t>syllabus/curriculum. </a:t>
            </a:r>
            <a:endParaRPr lang="en-US" sz="2200" dirty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7EB"/>
                </a:solidFill>
              </a:rPr>
              <a:t>Innovative and future-led education involving transferable skills.      </a:t>
            </a:r>
            <a:endParaRPr lang="en-US" sz="2200" dirty="0">
              <a:solidFill>
                <a:srgbClr val="3027EB"/>
              </a:solidFill>
            </a:endParaRPr>
          </a:p>
          <a:p>
            <a:pPr>
              <a:buNone/>
            </a:pPr>
            <a:r>
              <a:rPr lang="en-US" sz="2200" b="1" dirty="0" smtClean="0">
                <a:solidFill>
                  <a:srgbClr val="BD0089"/>
                </a:solidFill>
              </a:rPr>
              <a:t>Informal </a:t>
            </a:r>
            <a:r>
              <a:rPr lang="en-US" sz="2200" b="1" dirty="0">
                <a:solidFill>
                  <a:srgbClr val="BD0089"/>
                </a:solidFill>
              </a:rPr>
              <a:t>learning </a:t>
            </a:r>
            <a:r>
              <a:rPr lang="en-US" sz="2200" dirty="0">
                <a:solidFill>
                  <a:srgbClr val="3027EB"/>
                </a:solidFill>
              </a:rPr>
              <a:t>– learning </a:t>
            </a:r>
            <a:r>
              <a:rPr lang="en-US" sz="2200" dirty="0" smtClean="0">
                <a:solidFill>
                  <a:srgbClr val="3027EB"/>
                </a:solidFill>
              </a:rPr>
              <a:t>also outside </a:t>
            </a:r>
            <a:r>
              <a:rPr lang="en-US" sz="2200" dirty="0">
                <a:solidFill>
                  <a:srgbClr val="3027EB"/>
                </a:solidFill>
              </a:rPr>
              <a:t>the classroom</a:t>
            </a:r>
            <a:r>
              <a:rPr lang="en-US" sz="2200" dirty="0" smtClean="0">
                <a:solidFill>
                  <a:srgbClr val="3027EB"/>
                </a:solidFill>
              </a:rPr>
              <a:t>.</a:t>
            </a:r>
            <a:endParaRPr lang="en-US" sz="2200" dirty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US" sz="2200" b="1" u="sng" dirty="0" smtClean="0">
                <a:solidFill>
                  <a:srgbClr val="BD0089"/>
                </a:solidFill>
              </a:rPr>
              <a:t>Self-directed </a:t>
            </a:r>
            <a:r>
              <a:rPr lang="en-US" sz="2200" b="1" u="sng" dirty="0">
                <a:solidFill>
                  <a:srgbClr val="BD0089"/>
                </a:solidFill>
              </a:rPr>
              <a:t>learning</a:t>
            </a:r>
            <a:r>
              <a:rPr lang="en-US" sz="2200" b="1" dirty="0">
                <a:solidFill>
                  <a:srgbClr val="BD0089"/>
                </a:solidFill>
              </a:rPr>
              <a:t>*** </a:t>
            </a:r>
            <a:r>
              <a:rPr lang="en-US" sz="2200" dirty="0" smtClean="0">
                <a:solidFill>
                  <a:srgbClr val="3027EB"/>
                </a:solidFill>
              </a:rPr>
              <a:t>-</a:t>
            </a:r>
            <a:r>
              <a:rPr lang="en-US" sz="2200" dirty="0">
                <a:solidFill>
                  <a:srgbClr val="BD0089"/>
                </a:solidFill>
              </a:rPr>
              <a:t> </a:t>
            </a:r>
            <a:r>
              <a:rPr lang="en-US" sz="2200" dirty="0" smtClean="0">
                <a:solidFill>
                  <a:srgbClr val="3027EB"/>
                </a:solidFill>
              </a:rPr>
              <a:t>the </a:t>
            </a:r>
            <a:r>
              <a:rPr lang="en-US" sz="2200" dirty="0">
                <a:solidFill>
                  <a:srgbClr val="3027EB"/>
                </a:solidFill>
              </a:rPr>
              <a:t>onus remains with the individual to continue to update knowledge and skills as </a:t>
            </a:r>
            <a:r>
              <a:rPr lang="en-US" sz="2200" dirty="0" smtClean="0">
                <a:solidFill>
                  <a:srgbClr val="3027EB"/>
                </a:solidFill>
              </a:rPr>
              <a:t>an </a:t>
            </a:r>
            <a:r>
              <a:rPr lang="en-US" sz="2200" dirty="0">
                <a:solidFill>
                  <a:srgbClr val="3027EB"/>
                </a:solidFill>
              </a:rPr>
              <a:t>adult </a:t>
            </a:r>
            <a:r>
              <a:rPr lang="en-US" sz="2200" dirty="0" smtClean="0">
                <a:solidFill>
                  <a:srgbClr val="3027EB"/>
                </a:solidFill>
              </a:rPr>
              <a:t>learner through </a:t>
            </a:r>
            <a:r>
              <a:rPr lang="en-US" sz="2200" dirty="0" smtClean="0">
                <a:solidFill>
                  <a:srgbClr val="BD0089"/>
                </a:solidFill>
              </a:rPr>
              <a:t>reflection</a:t>
            </a:r>
            <a:r>
              <a:rPr lang="en-US" sz="2200" dirty="0">
                <a:solidFill>
                  <a:srgbClr val="3027EB"/>
                </a:solidFill>
              </a:rPr>
              <a:t> </a:t>
            </a:r>
            <a:r>
              <a:rPr lang="en-US" sz="2200" dirty="0" smtClean="0">
                <a:solidFill>
                  <a:srgbClr val="3027EB"/>
                </a:solidFill>
              </a:rPr>
              <a:t>– </a:t>
            </a:r>
            <a:r>
              <a:rPr lang="en-US" sz="2200" dirty="0" smtClean="0">
                <a:solidFill>
                  <a:srgbClr val="BD0089"/>
                </a:solidFill>
              </a:rPr>
              <a:t>facilitated by teacher/instructor</a:t>
            </a:r>
            <a:r>
              <a:rPr lang="en-US" sz="2200" dirty="0" smtClean="0">
                <a:solidFill>
                  <a:srgbClr val="3027EB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027EB"/>
                </a:solidFill>
              </a:rPr>
              <a:t> </a:t>
            </a:r>
            <a:r>
              <a:rPr lang="en-US" sz="2400" dirty="0" smtClean="0">
                <a:solidFill>
                  <a:srgbClr val="3027EB"/>
                </a:solidFill>
              </a:rPr>
              <a:t>                    </a:t>
            </a:r>
            <a:r>
              <a:rPr lang="en-US" sz="2000" dirty="0" smtClean="0">
                <a:solidFill>
                  <a:srgbClr val="3027EB"/>
                </a:solidFill>
              </a:rPr>
              <a:t>(Brockett &amp; Hiemstra 1991, </a:t>
            </a:r>
            <a:r>
              <a:rPr lang="en-US" sz="2000" dirty="0">
                <a:solidFill>
                  <a:srgbClr val="3027EB"/>
                </a:solidFill>
              </a:rPr>
              <a:t>Williamson </a:t>
            </a:r>
            <a:r>
              <a:rPr lang="en-US" sz="2000" dirty="0" smtClean="0">
                <a:solidFill>
                  <a:srgbClr val="3027EB"/>
                </a:solidFill>
              </a:rPr>
              <a:t>2007</a:t>
            </a:r>
            <a:r>
              <a:rPr lang="en-US" sz="2000" dirty="0">
                <a:solidFill>
                  <a:srgbClr val="3027EB"/>
                </a:solidFill>
              </a:rPr>
              <a:t>)</a:t>
            </a:r>
            <a:endParaRPr lang="en-US" sz="2000" dirty="0" smtClean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3027EB"/>
                </a:solidFill>
              </a:rPr>
              <a:t> </a:t>
            </a:r>
            <a:r>
              <a:rPr lang="en-US" sz="2400" dirty="0" smtClean="0">
                <a:solidFill>
                  <a:srgbClr val="3027EB"/>
                </a:solidFill>
              </a:rPr>
              <a:t>                              </a:t>
            </a:r>
            <a:endParaRPr lang="en-US" sz="24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5018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674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142"/>
            <a:ext cx="8229599" cy="546410"/>
          </a:xfrm>
        </p:spPr>
        <p:txBody>
          <a:bodyPr>
            <a:noAutofit/>
          </a:bodyPr>
          <a:lstStyle/>
          <a:p>
            <a:r>
              <a:rPr lang="en-GB" sz="2400" b="1" dirty="0"/>
              <a:t>Reflective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5551"/>
            <a:ext cx="8486775" cy="35750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3027EB"/>
                </a:solidFill>
              </a:rPr>
              <a:t>Reflective learning is an active </a:t>
            </a:r>
            <a:r>
              <a:rPr lang="en-US" sz="2400" dirty="0" smtClean="0">
                <a:solidFill>
                  <a:srgbClr val="3027EB"/>
                </a:solidFill>
              </a:rPr>
              <a:t>learning process </a:t>
            </a:r>
            <a:r>
              <a:rPr lang="en-US" sz="2400" dirty="0">
                <a:solidFill>
                  <a:srgbClr val="3027EB"/>
                </a:solidFill>
              </a:rPr>
              <a:t>to monitor, evaluate and revise own practice continuously, update knowledge and </a:t>
            </a:r>
            <a:r>
              <a:rPr lang="en-US" sz="2400" dirty="0" smtClean="0">
                <a:solidFill>
                  <a:srgbClr val="3027EB"/>
                </a:solidFill>
              </a:rPr>
              <a:t>skills.                            (Schön,1987)                                                                                     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400" dirty="0">
                <a:solidFill>
                  <a:srgbClr val="BD0089"/>
                </a:solidFill>
              </a:rPr>
              <a:t>Reflective Process</a:t>
            </a:r>
          </a:p>
          <a:p>
            <a:pPr marL="400050" indent="-40005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3027EB"/>
                </a:solidFill>
              </a:rPr>
              <a:t>Self-assessment/monitoring </a:t>
            </a:r>
            <a:r>
              <a:rPr lang="en-GB" sz="2400" dirty="0">
                <a:solidFill>
                  <a:srgbClr val="3027EB"/>
                </a:solidFill>
              </a:rPr>
              <a:t>to recognise the areas requiring further </a:t>
            </a:r>
            <a:r>
              <a:rPr lang="en-GB" sz="2400" dirty="0" smtClean="0">
                <a:solidFill>
                  <a:srgbClr val="3027EB"/>
                </a:solidFill>
              </a:rPr>
              <a:t>development</a:t>
            </a:r>
            <a:endParaRPr lang="en-GB" sz="2400" dirty="0">
              <a:solidFill>
                <a:srgbClr val="3027EB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400" dirty="0">
                <a:solidFill>
                  <a:srgbClr val="3027EB"/>
                </a:solidFill>
              </a:rPr>
              <a:t>  Metacognition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400" dirty="0">
                <a:solidFill>
                  <a:srgbClr val="3027EB"/>
                </a:solidFill>
              </a:rPr>
              <a:t>  Maintaining a portfolio of evidence of learning</a:t>
            </a:r>
          </a:p>
          <a:p>
            <a:pPr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79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rgbClr val="3027E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54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167" y="355102"/>
            <a:ext cx="8268878" cy="627538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Learning in the workplace – goals …</a:t>
            </a:r>
            <a:r>
              <a:rPr lang="en-GB" sz="2400" b="1" dirty="0"/>
              <a:t/>
            </a:r>
            <a:br>
              <a:rPr lang="en-GB" sz="2400" b="1" dirty="0"/>
            </a:br>
            <a:endParaRPr lang="en-GB" sz="2000" b="1" dirty="0">
              <a:solidFill>
                <a:srgbClr val="3027E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381" y="1187355"/>
            <a:ext cx="7985234" cy="3573594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Create a +ve learning </a:t>
            </a:r>
            <a:r>
              <a:rPr lang="en-US" sz="2400" dirty="0">
                <a:solidFill>
                  <a:srgbClr val="3027EB"/>
                </a:solidFill>
              </a:rPr>
              <a:t>culture at </a:t>
            </a:r>
            <a:r>
              <a:rPr lang="en-US" sz="2400" dirty="0" smtClean="0">
                <a:solidFill>
                  <a:srgbClr val="3027EB"/>
                </a:solidFill>
              </a:rPr>
              <a:t>practice level. 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Facilitate appropriate skill mix. 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Share </a:t>
            </a:r>
            <a:r>
              <a:rPr lang="en-US" sz="2400" dirty="0">
                <a:solidFill>
                  <a:srgbClr val="3027EB"/>
                </a:solidFill>
              </a:rPr>
              <a:t>good </a:t>
            </a:r>
            <a:r>
              <a:rPr lang="en-US" sz="2400" dirty="0" smtClean="0">
                <a:solidFill>
                  <a:srgbClr val="3027EB"/>
                </a:solidFill>
              </a:rPr>
              <a:t>practice - oral presentations/publishing.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Learn </a:t>
            </a:r>
            <a:r>
              <a:rPr lang="en-US" sz="2400" dirty="0">
                <a:solidFill>
                  <a:srgbClr val="3027EB"/>
                </a:solidFill>
              </a:rPr>
              <a:t>from </a:t>
            </a:r>
            <a:r>
              <a:rPr lang="en-US" sz="2400" dirty="0" smtClean="0">
                <a:solidFill>
                  <a:srgbClr val="3027EB"/>
                </a:solidFill>
              </a:rPr>
              <a:t>errors. 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Encourage </a:t>
            </a:r>
            <a:r>
              <a:rPr lang="en-US" sz="2400" dirty="0">
                <a:solidFill>
                  <a:srgbClr val="3027EB"/>
                </a:solidFill>
              </a:rPr>
              <a:t>attendance for in-house </a:t>
            </a:r>
            <a:r>
              <a:rPr lang="en-US" sz="2400" dirty="0" smtClean="0">
                <a:solidFill>
                  <a:srgbClr val="3027EB"/>
                </a:solidFill>
              </a:rPr>
              <a:t>training.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Encourage </a:t>
            </a:r>
            <a:r>
              <a:rPr lang="en-US" sz="2400" dirty="0">
                <a:solidFill>
                  <a:srgbClr val="3027EB"/>
                </a:solidFill>
              </a:rPr>
              <a:t>- </a:t>
            </a:r>
            <a:r>
              <a:rPr lang="en-US" sz="2400" dirty="0" smtClean="0">
                <a:solidFill>
                  <a:srgbClr val="3027EB"/>
                </a:solidFill>
              </a:rPr>
              <a:t>seminars/workshops/conferences.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>
                <a:solidFill>
                  <a:srgbClr val="3027EB"/>
                </a:solidFill>
              </a:rPr>
              <a:t>   </a:t>
            </a:r>
            <a:r>
              <a:rPr lang="en-US" sz="2400" dirty="0" smtClean="0">
                <a:solidFill>
                  <a:srgbClr val="3027EB"/>
                </a:solidFill>
              </a:rPr>
              <a:t>Improve service by reflecting on and in practice.</a:t>
            </a:r>
            <a:endParaRPr lang="en-US" sz="2400" dirty="0">
              <a:solidFill>
                <a:srgbClr val="3027EB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65764"/>
            <a:ext cx="8229600" cy="468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198" y="46344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622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166" y="512956"/>
            <a:ext cx="8084634" cy="702527"/>
          </a:xfrm>
        </p:spPr>
        <p:txBody>
          <a:bodyPr>
            <a:noAutofit/>
          </a:bodyPr>
          <a:lstStyle/>
          <a:p>
            <a:r>
              <a:rPr lang="en-GB" sz="2400" b="1" dirty="0"/>
              <a:t>Learning </a:t>
            </a:r>
            <a:r>
              <a:rPr lang="en-GB" sz="2400" b="1" dirty="0" smtClean="0"/>
              <a:t>in the workplace - approaches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5483"/>
            <a:ext cx="7861610" cy="3685867"/>
          </a:xfrm>
        </p:spPr>
        <p:txBody>
          <a:bodyPr>
            <a:noAutofit/>
          </a:bodyPr>
          <a:lstStyle/>
          <a:p>
            <a:pPr marL="857250" lvl="2" indent="-457200">
              <a:buFont typeface="Wingdings" pitchFamily="2" charset="2"/>
              <a:buChar char="Ø"/>
            </a:pPr>
            <a:r>
              <a:rPr lang="en-US" dirty="0">
                <a:solidFill>
                  <a:srgbClr val="3027EB"/>
                </a:solidFill>
              </a:rPr>
              <a:t>Individual learning – reflective and active </a:t>
            </a:r>
            <a:r>
              <a:rPr lang="en-US" dirty="0" smtClean="0">
                <a:solidFill>
                  <a:srgbClr val="3027EB"/>
                </a:solidFill>
              </a:rPr>
              <a:t>learning.</a:t>
            </a:r>
            <a:endParaRPr lang="en-US" dirty="0">
              <a:solidFill>
                <a:srgbClr val="3027EB"/>
              </a:solidFill>
            </a:endParaRPr>
          </a:p>
          <a:p>
            <a:pPr marL="857250" lvl="2" indent="-457200">
              <a:buFont typeface="Wingdings" pitchFamily="2" charset="2"/>
              <a:buChar char="Ø"/>
            </a:pPr>
            <a:r>
              <a:rPr lang="en-US" dirty="0">
                <a:solidFill>
                  <a:srgbClr val="3027EB"/>
                </a:solidFill>
              </a:rPr>
              <a:t>Inter-professional team learning –to recognise, share and value the healthcare professionals’ roles and </a:t>
            </a:r>
            <a:r>
              <a:rPr lang="en-US" dirty="0" smtClean="0">
                <a:solidFill>
                  <a:srgbClr val="3027EB"/>
                </a:solidFill>
              </a:rPr>
              <a:t>responsibilities.</a:t>
            </a:r>
            <a:endParaRPr lang="en-US" dirty="0">
              <a:solidFill>
                <a:srgbClr val="3027EB"/>
              </a:solidFill>
            </a:endParaRPr>
          </a:p>
          <a:p>
            <a:pPr marL="857250" lvl="2" indent="-457200">
              <a:buFont typeface="Wingdings" pitchFamily="2" charset="2"/>
              <a:buChar char="Ø"/>
            </a:pPr>
            <a:r>
              <a:rPr lang="en-US" dirty="0">
                <a:solidFill>
                  <a:srgbClr val="3027EB"/>
                </a:solidFill>
              </a:rPr>
              <a:t>Collaborative and collective learning to impact on organisational </a:t>
            </a:r>
            <a:r>
              <a:rPr lang="en-US" dirty="0" smtClean="0">
                <a:solidFill>
                  <a:srgbClr val="3027EB"/>
                </a:solidFill>
              </a:rPr>
              <a:t>performance.</a:t>
            </a:r>
            <a:endParaRPr lang="en-US" dirty="0">
              <a:solidFill>
                <a:srgbClr val="3027EB"/>
              </a:solidFill>
            </a:endParaRPr>
          </a:p>
          <a:p>
            <a:pPr marL="857250" lvl="2" indent="-457200">
              <a:buFont typeface="Wingdings" pitchFamily="2" charset="2"/>
              <a:buChar char="Ø"/>
            </a:pPr>
            <a:r>
              <a:rPr lang="en-US" dirty="0">
                <a:solidFill>
                  <a:srgbClr val="3027EB"/>
                </a:solidFill>
              </a:rPr>
              <a:t>Patient/service user involvement in </a:t>
            </a:r>
            <a:r>
              <a:rPr lang="en-US" dirty="0" smtClean="0">
                <a:solidFill>
                  <a:srgbClr val="3027EB"/>
                </a:solidFill>
              </a:rPr>
              <a:t>learning.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endParaRPr lang="en-US" sz="2000" dirty="0"/>
          </a:p>
          <a:p>
            <a:pPr marL="457200" lvl="1" indent="-45720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GB" sz="20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00723"/>
            <a:ext cx="8229600" cy="312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"/>
            <a:ext cx="8229600" cy="5129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08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6" y="205979"/>
            <a:ext cx="8073484" cy="418489"/>
          </a:xfrm>
        </p:spPr>
        <p:txBody>
          <a:bodyPr>
            <a:normAutofit fontScale="90000"/>
          </a:bodyPr>
          <a:lstStyle/>
          <a:p>
            <a:pPr lvl="0"/>
            <a:r>
              <a:rPr lang="en-GB" sz="2000" dirty="0"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316" y="791569"/>
            <a:ext cx="8312320" cy="3957851"/>
          </a:xfrm>
        </p:spPr>
        <p:txBody>
          <a:bodyPr>
            <a:normAutofit fontScale="92500" lnSpcReduction="20000"/>
          </a:bodyPr>
          <a:lstStyle/>
          <a:p>
            <a:pPr marL="401638" indent="-401638">
              <a:buFont typeface="Wingdings" pitchFamily="2" charset="2"/>
              <a:buChar char="Ø"/>
            </a:pPr>
            <a:r>
              <a:rPr lang="en-US" sz="2600" dirty="0">
                <a:solidFill>
                  <a:srgbClr val="3027EB"/>
                </a:solidFill>
              </a:rPr>
              <a:t>Set the standard and </a:t>
            </a:r>
            <a:r>
              <a:rPr lang="en-US" sz="2600" dirty="0" smtClean="0">
                <a:solidFill>
                  <a:srgbClr val="3027EB"/>
                </a:solidFill>
              </a:rPr>
              <a:t>demonstrate leadership skills critical </a:t>
            </a:r>
            <a:r>
              <a:rPr lang="en-US" sz="2600" dirty="0">
                <a:solidFill>
                  <a:srgbClr val="3027EB"/>
                </a:solidFill>
              </a:rPr>
              <a:t>to </a:t>
            </a:r>
            <a:r>
              <a:rPr lang="en-US" sz="2600" dirty="0" smtClean="0">
                <a:solidFill>
                  <a:srgbClr val="3027EB"/>
                </a:solidFill>
              </a:rPr>
              <a:t>provide safe and quality patient care</a:t>
            </a:r>
            <a:endParaRPr lang="en-US" sz="2600" dirty="0">
              <a:solidFill>
                <a:srgbClr val="3027EB"/>
              </a:solidFill>
            </a:endParaRPr>
          </a:p>
          <a:p>
            <a:pPr marL="401638" indent="-401638">
              <a:buFont typeface="Wingdings" pitchFamily="2" charset="2"/>
              <a:buChar char="Ø"/>
            </a:pPr>
            <a:r>
              <a:rPr lang="en-US" sz="2600" dirty="0">
                <a:solidFill>
                  <a:srgbClr val="3027EB"/>
                </a:solidFill>
              </a:rPr>
              <a:t>Value the </a:t>
            </a:r>
            <a:r>
              <a:rPr lang="en-US" sz="2600" dirty="0" smtClean="0">
                <a:solidFill>
                  <a:srgbClr val="3027EB"/>
                </a:solidFill>
              </a:rPr>
              <a:t>HCSW as </a:t>
            </a:r>
            <a:r>
              <a:rPr lang="en-US" sz="2600" dirty="0">
                <a:solidFill>
                  <a:srgbClr val="3027EB"/>
                </a:solidFill>
              </a:rPr>
              <a:t>a strategic </a:t>
            </a:r>
            <a:r>
              <a:rPr lang="en-US" sz="2600" dirty="0" smtClean="0">
                <a:solidFill>
                  <a:srgbClr val="3027EB"/>
                </a:solidFill>
              </a:rPr>
              <a:t>resource to </a:t>
            </a:r>
            <a:r>
              <a:rPr lang="en-US" sz="2600" dirty="0">
                <a:solidFill>
                  <a:srgbClr val="3027EB"/>
                </a:solidFill>
              </a:rPr>
              <a:t>the NHS and social </a:t>
            </a:r>
            <a:r>
              <a:rPr lang="en-US" sz="2600" dirty="0" smtClean="0">
                <a:solidFill>
                  <a:srgbClr val="3027EB"/>
                </a:solidFill>
              </a:rPr>
              <a:t>care.</a:t>
            </a:r>
            <a:endParaRPr lang="en-US" sz="2600" dirty="0">
              <a:solidFill>
                <a:srgbClr val="3027EB"/>
              </a:solidFill>
            </a:endParaRPr>
          </a:p>
          <a:p>
            <a:pPr marL="401638" indent="-401638"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3027EB"/>
                </a:solidFill>
              </a:rPr>
              <a:t>Value and create a good team working environment for all staff. </a:t>
            </a:r>
          </a:p>
          <a:p>
            <a:pPr marL="401638" indent="-401638">
              <a:buFont typeface="Wingdings" pitchFamily="2" charset="2"/>
              <a:buChar char="Ø"/>
            </a:pPr>
            <a:r>
              <a:rPr lang="en-US" sz="2600" dirty="0">
                <a:solidFill>
                  <a:srgbClr val="3027EB"/>
                </a:solidFill>
              </a:rPr>
              <a:t>I</a:t>
            </a:r>
            <a:r>
              <a:rPr lang="en-US" sz="2600" dirty="0" smtClean="0">
                <a:solidFill>
                  <a:srgbClr val="3027EB"/>
                </a:solidFill>
              </a:rPr>
              <a:t>dentify </a:t>
            </a:r>
            <a:r>
              <a:rPr lang="en-US" sz="2600" dirty="0">
                <a:solidFill>
                  <a:srgbClr val="3027EB"/>
                </a:solidFill>
              </a:rPr>
              <a:t>the learning needs of the </a:t>
            </a:r>
            <a:r>
              <a:rPr lang="en-US" sz="2600" dirty="0" smtClean="0">
                <a:solidFill>
                  <a:srgbClr val="3027EB"/>
                </a:solidFill>
              </a:rPr>
              <a:t>HCSW and monitor progress.</a:t>
            </a:r>
            <a:endParaRPr lang="en-US" sz="2600" dirty="0">
              <a:solidFill>
                <a:srgbClr val="3027EB"/>
              </a:solidFill>
            </a:endParaRPr>
          </a:p>
          <a:p>
            <a:pPr marL="401638" indent="-401638">
              <a:buFont typeface="Wingdings" pitchFamily="2" charset="2"/>
              <a:buChar char="Ø"/>
            </a:pPr>
            <a:r>
              <a:rPr lang="en-US" sz="2600" dirty="0">
                <a:solidFill>
                  <a:srgbClr val="3027EB"/>
                </a:solidFill>
              </a:rPr>
              <a:t>Motivate and support </a:t>
            </a:r>
            <a:r>
              <a:rPr lang="en-US" sz="2600" dirty="0" smtClean="0">
                <a:solidFill>
                  <a:srgbClr val="3027EB"/>
                </a:solidFill>
              </a:rPr>
              <a:t>the HCSW to learn and progress.</a:t>
            </a:r>
            <a:endParaRPr lang="en-US" sz="2600" dirty="0">
              <a:solidFill>
                <a:srgbClr val="3027EB"/>
              </a:solidFill>
            </a:endParaRPr>
          </a:p>
          <a:p>
            <a:pPr marL="401638" indent="-401638">
              <a:buFont typeface="Wingdings" pitchFamily="2" charset="2"/>
              <a:buChar char="Ø"/>
            </a:pPr>
            <a:r>
              <a:rPr lang="en-US" sz="2600" dirty="0">
                <a:solidFill>
                  <a:srgbClr val="3027EB"/>
                </a:solidFill>
              </a:rPr>
              <a:t>Lead and supervise learning in clinical </a:t>
            </a:r>
            <a:r>
              <a:rPr lang="en-US" sz="2600" dirty="0" smtClean="0">
                <a:solidFill>
                  <a:srgbClr val="3027EB"/>
                </a:solidFill>
              </a:rPr>
              <a:t>practice and provide feedback.</a:t>
            </a:r>
            <a:endParaRPr lang="en-US" sz="2600" dirty="0">
              <a:solidFill>
                <a:srgbClr val="3027EB"/>
              </a:solidFill>
            </a:endParaRPr>
          </a:p>
          <a:p>
            <a:pPr marL="747713" indent="-234950">
              <a:buNone/>
            </a:pPr>
            <a:endParaRPr lang="en-US" sz="2800" dirty="0">
              <a:solidFill>
                <a:srgbClr val="BD0089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8759"/>
            <a:ext cx="8229600" cy="482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role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of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line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manager/clinical learning facilitator: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FAFD8E-CC39-3544-8688-671A88C8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08758"/>
            <a:ext cx="8229600" cy="34633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Thinking point: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978FBC-A926-1A4C-9AE8-C4FA531FD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655093"/>
            <a:ext cx="8087711" cy="41625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990099"/>
                </a:solidFill>
              </a:rPr>
              <a:t>1.  Where </a:t>
            </a:r>
            <a:r>
              <a:rPr lang="en-US" sz="2400" dirty="0">
                <a:solidFill>
                  <a:srgbClr val="990099"/>
                </a:solidFill>
              </a:rPr>
              <a:t>does your </a:t>
            </a:r>
            <a:r>
              <a:rPr lang="en-US" sz="2400" dirty="0" smtClean="0">
                <a:solidFill>
                  <a:srgbClr val="990099"/>
                </a:solidFill>
              </a:rPr>
              <a:t>role </a:t>
            </a:r>
            <a:r>
              <a:rPr lang="en-US" sz="2400" dirty="0">
                <a:solidFill>
                  <a:srgbClr val="990099"/>
                </a:solidFill>
              </a:rPr>
              <a:t>sit? </a:t>
            </a:r>
            <a:endParaRPr lang="en-US" sz="2400" dirty="0" smtClean="0">
              <a:solidFill>
                <a:srgbClr val="990099"/>
              </a:solidFill>
            </a:endParaRPr>
          </a:p>
          <a:p>
            <a:pPr indent="227013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 Self-awareness as HCSW role.</a:t>
            </a:r>
          </a:p>
          <a:p>
            <a:pPr indent="227013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 Self- assess to identify own learning needs.</a:t>
            </a:r>
          </a:p>
          <a:p>
            <a:pPr indent="227013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 Participate and identify learning opportunities.</a:t>
            </a:r>
            <a:endParaRPr lang="en-US" sz="2400" dirty="0">
              <a:solidFill>
                <a:srgbClr val="3027EB"/>
              </a:solidFill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990099"/>
                </a:solidFill>
              </a:rPr>
              <a:t>Discussion point</a:t>
            </a:r>
          </a:p>
          <a:p>
            <a:pPr marL="736600" indent="-395288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How to facilitate developing lifelong learning skills?</a:t>
            </a:r>
          </a:p>
          <a:p>
            <a:pPr marL="736600" indent="-395288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Are there any learning tools of developing and maintaining lifelong learning skills?</a:t>
            </a:r>
          </a:p>
          <a:p>
            <a:pPr marL="736600" indent="-395288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Who should provide support and guidance?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1" y="1"/>
            <a:ext cx="8229598" cy="47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19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839"/>
            <a:ext cx="8229600" cy="462027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990099"/>
                </a:solidFill>
              </a:rPr>
              <a:t>       The session will focus on:</a:t>
            </a:r>
            <a:endParaRPr lang="en-US" sz="2400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93" y="713678"/>
            <a:ext cx="7273602" cy="4008448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GB" sz="2400" dirty="0" smtClean="0">
                <a:solidFill>
                  <a:srgbClr val="3027EB"/>
                </a:solidFill>
              </a:rPr>
              <a:t>Aim and Objectives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GB" sz="2400" dirty="0" smtClean="0">
                <a:solidFill>
                  <a:srgbClr val="3027EB"/>
                </a:solidFill>
              </a:rPr>
              <a:t>Learning in healthcare context</a:t>
            </a:r>
            <a:endParaRPr lang="en-GB" sz="2400" dirty="0">
              <a:solidFill>
                <a:srgbClr val="3027EB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 startAt="3"/>
            </a:pPr>
            <a:r>
              <a:rPr lang="en-GB" sz="2400" dirty="0" smtClean="0">
                <a:solidFill>
                  <a:srgbClr val="3027EB"/>
                </a:solidFill>
              </a:rPr>
              <a:t>Adult </a:t>
            </a:r>
            <a:r>
              <a:rPr lang="en-GB" sz="2400" dirty="0">
                <a:solidFill>
                  <a:srgbClr val="3027EB"/>
                </a:solidFill>
              </a:rPr>
              <a:t>learning 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3027EB"/>
                </a:solidFill>
              </a:rPr>
              <a:t>4.   Learning in the workplace</a:t>
            </a:r>
            <a:endParaRPr lang="en-GB" sz="2400" dirty="0">
              <a:solidFill>
                <a:srgbClr val="3027EB"/>
              </a:solidFill>
            </a:endParaRP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 startAt="5"/>
            </a:pPr>
            <a:r>
              <a:rPr lang="en-GB" sz="2400" dirty="0" smtClean="0">
                <a:solidFill>
                  <a:srgbClr val="3027EB"/>
                </a:solidFill>
              </a:rPr>
              <a:t>Thinking points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 startAt="5"/>
            </a:pPr>
            <a:r>
              <a:rPr lang="en-GB" sz="2400" dirty="0" smtClean="0">
                <a:solidFill>
                  <a:srgbClr val="3027EB"/>
                </a:solidFill>
              </a:rPr>
              <a:t>Lifelong learning skills development tools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AutoNum type="arabicPeriod" startAt="5"/>
            </a:pPr>
            <a:r>
              <a:rPr lang="en-GB" sz="2400" dirty="0" smtClean="0">
                <a:solidFill>
                  <a:srgbClr val="3027EB"/>
                </a:solidFill>
              </a:rPr>
              <a:t>Conclusion</a:t>
            </a:r>
            <a:endParaRPr lang="en-GB" sz="2400" dirty="0">
              <a:solidFill>
                <a:srgbClr val="3027EB"/>
              </a:solidFill>
            </a:endParaRPr>
          </a:p>
          <a:p>
            <a:pPr lvl="0">
              <a:buNone/>
            </a:pPr>
            <a:endParaRPr lang="en-GB" sz="2800" dirty="0">
              <a:solidFill>
                <a:srgbClr val="3027EB"/>
              </a:solidFill>
            </a:endParaRPr>
          </a:p>
          <a:p>
            <a:pPr lvl="0"/>
            <a:endParaRPr lang="en-GB" dirty="0">
              <a:solidFill>
                <a:srgbClr val="3027EB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56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36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759"/>
            <a:ext cx="8229600" cy="55105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Lifelong learning skills development tools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59809"/>
            <a:ext cx="7963470" cy="34528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BD0089"/>
                </a:solidFill>
              </a:rPr>
              <a:t>Self-directed learning readiness scale (SDLRS) </a:t>
            </a:r>
          </a:p>
          <a:p>
            <a:pPr>
              <a:buNone/>
            </a:pPr>
            <a:r>
              <a:rPr lang="en-US" sz="2000" dirty="0" smtClean="0">
                <a:solidFill>
                  <a:srgbClr val="3027EB"/>
                </a:solidFill>
              </a:rPr>
              <a:t>                                                               (</a:t>
            </a:r>
            <a:r>
              <a:rPr lang="en-US" sz="2000" dirty="0">
                <a:solidFill>
                  <a:srgbClr val="3027EB"/>
                </a:solidFill>
              </a:rPr>
              <a:t>Guglielmino, 1977) </a:t>
            </a:r>
            <a:endParaRPr lang="en-US" sz="2000" dirty="0" smtClean="0">
              <a:solidFill>
                <a:srgbClr val="3027EB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3027EB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BD0089"/>
                </a:solidFill>
              </a:rPr>
              <a:t>Self-rating scale of self-directed learning (SRSSDL)</a:t>
            </a:r>
          </a:p>
          <a:p>
            <a:pPr>
              <a:buNone/>
            </a:pPr>
            <a:r>
              <a:rPr lang="en-US" sz="2400" dirty="0" smtClean="0">
                <a:solidFill>
                  <a:srgbClr val="3027EB"/>
                </a:solidFill>
              </a:rPr>
              <a:t>                                                        </a:t>
            </a:r>
            <a:r>
              <a:rPr lang="en-US" sz="2000" dirty="0" smtClean="0">
                <a:solidFill>
                  <a:srgbClr val="3027EB"/>
                </a:solidFill>
              </a:rPr>
              <a:t>(Williamson 2007)</a:t>
            </a:r>
          </a:p>
          <a:p>
            <a:pPr marL="860425" indent="-860425">
              <a:buNone/>
            </a:pPr>
            <a:r>
              <a:rPr lang="en-US" sz="2400" b="1" dirty="0" smtClean="0">
                <a:solidFill>
                  <a:srgbClr val="3027EB"/>
                </a:solidFill>
              </a:rPr>
              <a:t>Note:  </a:t>
            </a:r>
            <a:r>
              <a:rPr lang="en-US" sz="2400" dirty="0" smtClean="0">
                <a:solidFill>
                  <a:srgbClr val="3027EB"/>
                </a:solidFill>
              </a:rPr>
              <a:t>Both learning tools have been used world-wide by higher </a:t>
            </a:r>
            <a:r>
              <a:rPr lang="en-US" sz="2400" dirty="0">
                <a:solidFill>
                  <a:srgbClr val="3027EB"/>
                </a:solidFill>
              </a:rPr>
              <a:t>education </a:t>
            </a:r>
            <a:r>
              <a:rPr lang="en-US" sz="2400" dirty="0" smtClean="0">
                <a:solidFill>
                  <a:srgbClr val="3027EB"/>
                </a:solidFill>
              </a:rPr>
              <a:t>academics to facilitate students’ self-directed lifelong skills across the disciplines.</a:t>
            </a:r>
            <a:endParaRPr lang="en-US" sz="24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363"/>
            <a:ext cx="8229600" cy="304017"/>
          </a:xfrm>
        </p:spPr>
        <p:txBody>
          <a:bodyPr>
            <a:noAutofit/>
          </a:bodyPr>
          <a:lstStyle/>
          <a:p>
            <a:r>
              <a:rPr lang="en-GB" sz="24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682389"/>
            <a:ext cx="8413845" cy="4026089"/>
          </a:xfrm>
        </p:spPr>
        <p:txBody>
          <a:bodyPr>
            <a:normAutofit fontScale="92500" lnSpcReduction="10000"/>
          </a:bodyPr>
          <a:lstStyle/>
          <a:p>
            <a:pPr marL="403225" indent="-403225"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Learning is a continuous process and it never ends.</a:t>
            </a:r>
          </a:p>
          <a:p>
            <a:pPr marL="395288" indent="-395288"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We </a:t>
            </a:r>
            <a:r>
              <a:rPr lang="en-US" sz="2300" dirty="0">
                <a:solidFill>
                  <a:srgbClr val="3027EB"/>
                </a:solidFill>
              </a:rPr>
              <a:t>live in an ever-changing </a:t>
            </a:r>
            <a:r>
              <a:rPr lang="en-US" sz="2300" dirty="0" smtClean="0">
                <a:solidFill>
                  <a:srgbClr val="3027EB"/>
                </a:solidFill>
              </a:rPr>
              <a:t>work/health </a:t>
            </a:r>
            <a:r>
              <a:rPr lang="en-US" sz="2300" dirty="0">
                <a:solidFill>
                  <a:srgbClr val="3027EB"/>
                </a:solidFill>
              </a:rPr>
              <a:t>and social care environment. HCSWs </a:t>
            </a:r>
            <a:r>
              <a:rPr lang="en-US" sz="2300" dirty="0" smtClean="0">
                <a:solidFill>
                  <a:srgbClr val="3027EB"/>
                </a:solidFill>
              </a:rPr>
              <a:t>are an </a:t>
            </a:r>
            <a:r>
              <a:rPr lang="en-US" sz="2300" dirty="0">
                <a:solidFill>
                  <a:srgbClr val="3027EB"/>
                </a:solidFill>
              </a:rPr>
              <a:t>integral part of healthcare </a:t>
            </a:r>
            <a:r>
              <a:rPr lang="en-US" sz="2300" dirty="0" smtClean="0">
                <a:solidFill>
                  <a:srgbClr val="3027EB"/>
                </a:solidFill>
              </a:rPr>
              <a:t>workforce; they should be valued.</a:t>
            </a:r>
          </a:p>
          <a:p>
            <a:pPr marL="395288" indent="-395288"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It is important that all service providers – directly and indirectly involved in the provision of care need to adapt and keep abreast with the advancements in healthcare in order to provide research informed patient care and be a role model to others in the workplace.</a:t>
            </a:r>
            <a:endParaRPr lang="en-US" sz="2300" dirty="0">
              <a:solidFill>
                <a:srgbClr val="3027EB"/>
              </a:solidFill>
            </a:endParaRPr>
          </a:p>
          <a:p>
            <a:pPr marL="341313" indent="-341313"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Continuous </a:t>
            </a:r>
            <a:r>
              <a:rPr lang="en-US" sz="2300" dirty="0">
                <a:solidFill>
                  <a:srgbClr val="3027EB"/>
                </a:solidFill>
              </a:rPr>
              <a:t>reflection on </a:t>
            </a:r>
            <a:r>
              <a:rPr lang="en-US" sz="2300" dirty="0" smtClean="0">
                <a:solidFill>
                  <a:srgbClr val="3027EB"/>
                </a:solidFill>
              </a:rPr>
              <a:t>one’s own learning </a:t>
            </a:r>
            <a:r>
              <a:rPr lang="en-US" sz="2300" dirty="0">
                <a:solidFill>
                  <a:srgbClr val="3027EB"/>
                </a:solidFill>
              </a:rPr>
              <a:t>experiences, strengths and weaknesses, self-monitoring, </a:t>
            </a:r>
            <a:r>
              <a:rPr lang="en-US" sz="2300" dirty="0" smtClean="0">
                <a:solidFill>
                  <a:srgbClr val="3027EB"/>
                </a:solidFill>
              </a:rPr>
              <a:t>improvement, evaluation </a:t>
            </a:r>
            <a:r>
              <a:rPr lang="en-US" sz="2300" dirty="0">
                <a:solidFill>
                  <a:srgbClr val="3027EB"/>
                </a:solidFill>
              </a:rPr>
              <a:t>and change will result in self-directed lifelong learning. </a:t>
            </a:r>
            <a:endParaRPr lang="en-US" sz="2300" b="1" dirty="0">
              <a:solidFill>
                <a:srgbClr val="3027EB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99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451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Worker 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December 2018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012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08170"/>
          </a:xfrm>
        </p:spPr>
        <p:txBody>
          <a:bodyPr>
            <a:normAutofit fontScale="90000"/>
          </a:bodyPr>
          <a:lstStyle/>
          <a:p>
            <a:pPr lvl="0" algn="r"/>
            <a:r>
              <a:rPr lang="en-GB" sz="18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VOICE - </a:t>
            </a:r>
            <a:r>
              <a:rPr lang="en-US" sz="18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8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8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8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3027EB"/>
                </a:solidFill>
              </a:rPr>
              <a:t/>
            </a:r>
            <a:br>
              <a:rPr lang="en-US" sz="1800" dirty="0" smtClean="0">
                <a:solidFill>
                  <a:srgbClr val="3027EB"/>
                </a:solidFill>
              </a:rPr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482084" cy="288626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990099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990099"/>
                </a:solidFill>
              </a:rPr>
              <a:t>“…once you stop learning you start dying”</a:t>
            </a:r>
          </a:p>
          <a:p>
            <a:pPr>
              <a:buNone/>
            </a:pPr>
            <a:endParaRPr lang="en-US" dirty="0" smtClean="0">
              <a:solidFill>
                <a:srgbClr val="3027EB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3027EB"/>
                </a:solidFill>
              </a:rPr>
              <a:t>                                               Albert Einstein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34"/>
            <a:ext cx="8229600" cy="270573"/>
          </a:xfrm>
        </p:spPr>
        <p:txBody>
          <a:bodyPr>
            <a:noAutofit/>
          </a:bodyPr>
          <a:lstStyle/>
          <a:p>
            <a:r>
              <a:rPr lang="en-GB" sz="2000" b="1" dirty="0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68" y="972065"/>
            <a:ext cx="8952932" cy="3572638"/>
          </a:xfrm>
        </p:spPr>
        <p:txBody>
          <a:bodyPr>
            <a:normAutofit fontScale="25000" lnSpcReduction="20000"/>
          </a:bodyPr>
          <a:lstStyle/>
          <a:p>
            <a:pPr>
              <a:tabLst>
                <a:tab pos="0" algn="l"/>
              </a:tabLst>
            </a:pPr>
            <a:r>
              <a:rPr lang="en-US" sz="8000" dirty="0" smtClean="0">
                <a:solidFill>
                  <a:srgbClr val="3027EB"/>
                </a:solidFill>
              </a:rPr>
              <a:t>Brockett</a:t>
            </a:r>
            <a:r>
              <a:rPr lang="en-US" sz="8000" dirty="0">
                <a:solidFill>
                  <a:srgbClr val="3027EB"/>
                </a:solidFill>
              </a:rPr>
              <a:t>, R. G. &amp; Hiemstra, R. (1991) A conceptual framework for understanding self-direction in adult learning in </a:t>
            </a:r>
            <a:r>
              <a:rPr lang="en-US" sz="8000" i="1" dirty="0" smtClean="0">
                <a:solidFill>
                  <a:srgbClr val="3027EB"/>
                </a:solidFill>
              </a:rPr>
              <a:t>Self-  Direction </a:t>
            </a:r>
            <a:r>
              <a:rPr lang="en-US" sz="8000" i="1" dirty="0">
                <a:solidFill>
                  <a:srgbClr val="3027EB"/>
                </a:solidFill>
              </a:rPr>
              <a:t>in Adult Learning: Perspectives on Theory, Research, and Practice</a:t>
            </a:r>
            <a:r>
              <a:rPr lang="en-US" sz="8000" dirty="0">
                <a:solidFill>
                  <a:srgbClr val="3027EB"/>
                </a:solidFill>
              </a:rPr>
              <a:t>, London UK: </a:t>
            </a:r>
            <a:r>
              <a:rPr lang="en-US" sz="8000" dirty="0" smtClean="0">
                <a:solidFill>
                  <a:srgbClr val="3027EB"/>
                </a:solidFill>
              </a:rPr>
              <a:t>Routledge.</a:t>
            </a:r>
          </a:p>
          <a:p>
            <a:pPr>
              <a:tabLst>
                <a:tab pos="0" algn="l"/>
              </a:tabLst>
            </a:pPr>
            <a:r>
              <a:rPr lang="en-US" sz="8000" dirty="0" smtClean="0">
                <a:solidFill>
                  <a:srgbClr val="3027EB"/>
                </a:solidFill>
              </a:rPr>
              <a:t>Cavendish</a:t>
            </a:r>
            <a:r>
              <a:rPr lang="en-US" sz="8000" dirty="0">
                <a:solidFill>
                  <a:srgbClr val="3027EB"/>
                </a:solidFill>
              </a:rPr>
              <a:t>, C (2013) The Cavendish Review: An Independent Review into </a:t>
            </a:r>
            <a:r>
              <a:rPr lang="en-US" sz="8000" dirty="0" smtClean="0">
                <a:solidFill>
                  <a:srgbClr val="3027EB"/>
                </a:solidFill>
              </a:rPr>
              <a:t>Healthcare </a:t>
            </a:r>
            <a:r>
              <a:rPr lang="en-US" sz="8000" dirty="0">
                <a:solidFill>
                  <a:srgbClr val="3027EB"/>
                </a:solidFill>
              </a:rPr>
              <a:t>Assistants </a:t>
            </a:r>
            <a:r>
              <a:rPr lang="en-US" sz="8000" dirty="0" smtClean="0">
                <a:solidFill>
                  <a:srgbClr val="3027EB"/>
                </a:solidFill>
              </a:rPr>
              <a:t>and </a:t>
            </a:r>
            <a:r>
              <a:rPr lang="en-US" sz="8000" dirty="0">
                <a:solidFill>
                  <a:srgbClr val="3027EB"/>
                </a:solidFill>
              </a:rPr>
              <a:t>Support Workers in the NHS and social care </a:t>
            </a:r>
            <a:r>
              <a:rPr lang="en-US" sz="8000" dirty="0" smtClean="0">
                <a:solidFill>
                  <a:srgbClr val="3027EB"/>
                </a:solidFill>
              </a:rPr>
              <a:t>settings.</a:t>
            </a:r>
          </a:p>
          <a:p>
            <a:pPr>
              <a:tabLst>
                <a:tab pos="0" algn="l"/>
              </a:tabLst>
            </a:pPr>
            <a:r>
              <a:rPr lang="en-GB" sz="8000" dirty="0" smtClean="0">
                <a:solidFill>
                  <a:srgbClr val="3027EB"/>
                </a:solidFill>
              </a:rPr>
              <a:t>Guglielmino </a:t>
            </a:r>
            <a:r>
              <a:rPr lang="en-GB" sz="8000" dirty="0">
                <a:solidFill>
                  <a:srgbClr val="3027EB"/>
                </a:solidFill>
              </a:rPr>
              <a:t>M (1977) </a:t>
            </a:r>
            <a:r>
              <a:rPr lang="en-GB" sz="8000" i="1" dirty="0">
                <a:solidFill>
                  <a:srgbClr val="3027EB"/>
                </a:solidFill>
              </a:rPr>
              <a:t>Development of the Self-directed Learning Readiness Scale</a:t>
            </a:r>
            <a:r>
              <a:rPr lang="en-GB" sz="8000" dirty="0">
                <a:solidFill>
                  <a:srgbClr val="3027EB"/>
                </a:solidFill>
              </a:rPr>
              <a:t>. Doctoral</a:t>
            </a:r>
            <a:r>
              <a:rPr lang="en-GB" sz="8000" i="1" dirty="0">
                <a:solidFill>
                  <a:srgbClr val="3027EB"/>
                </a:solidFill>
              </a:rPr>
              <a:t> </a:t>
            </a:r>
            <a:r>
              <a:rPr lang="en-GB" sz="8000" dirty="0">
                <a:solidFill>
                  <a:srgbClr val="3027EB"/>
                </a:solidFill>
              </a:rPr>
              <a:t>dissertation, </a:t>
            </a:r>
            <a:r>
              <a:rPr lang="en-GB" sz="8000" dirty="0" smtClean="0">
                <a:solidFill>
                  <a:srgbClr val="3027EB"/>
                </a:solidFill>
              </a:rPr>
              <a:t>University of </a:t>
            </a:r>
            <a:r>
              <a:rPr lang="en-GB" sz="8000" dirty="0">
                <a:solidFill>
                  <a:srgbClr val="3027EB"/>
                </a:solidFill>
              </a:rPr>
              <a:t>Georgia. Dissertation Abstracts International. 38, 6467A</a:t>
            </a:r>
            <a:r>
              <a:rPr lang="en-GB" sz="8000" dirty="0" smtClean="0">
                <a:solidFill>
                  <a:srgbClr val="3027EB"/>
                </a:solidFill>
              </a:rPr>
              <a:t>.</a:t>
            </a:r>
          </a:p>
          <a:p>
            <a:pPr>
              <a:tabLst>
                <a:tab pos="0" algn="l"/>
              </a:tabLst>
            </a:pPr>
            <a:r>
              <a:rPr lang="en-US" sz="8000" dirty="0" smtClean="0">
                <a:solidFill>
                  <a:srgbClr val="3027EB"/>
                </a:solidFill>
              </a:rPr>
              <a:t>Knowles</a:t>
            </a:r>
            <a:r>
              <a:rPr lang="en-US" sz="8000" dirty="0">
                <a:solidFill>
                  <a:srgbClr val="3027EB"/>
                </a:solidFill>
              </a:rPr>
              <a:t>, M. (1984)  Andragogy in Action. San Francisco: </a:t>
            </a:r>
            <a:r>
              <a:rPr lang="en-US" sz="8000" dirty="0" smtClean="0">
                <a:solidFill>
                  <a:srgbClr val="3027EB"/>
                </a:solidFill>
              </a:rPr>
              <a:t>Jossey-Bass</a:t>
            </a:r>
            <a:r>
              <a:rPr lang="en-US" sz="8000" dirty="0">
                <a:solidFill>
                  <a:srgbClr val="3027EB"/>
                </a:solidFill>
              </a:rPr>
              <a:t>.</a:t>
            </a:r>
            <a:r>
              <a:rPr lang="en-GB" sz="8000" dirty="0">
                <a:solidFill>
                  <a:srgbClr val="3027EB"/>
                </a:solidFill>
              </a:rPr>
              <a:t> </a:t>
            </a:r>
            <a:endParaRPr lang="en-US" sz="8000" dirty="0" smtClean="0">
              <a:solidFill>
                <a:srgbClr val="3027EB"/>
              </a:solidFill>
            </a:endParaRPr>
          </a:p>
          <a:p>
            <a:pPr marL="395288" indent="-395288">
              <a:buNone/>
            </a:pPr>
            <a:endParaRPr lang="en-GB" sz="4800" dirty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US" sz="7200" dirty="0" smtClean="0">
                <a:solidFill>
                  <a:srgbClr val="3027EB"/>
                </a:solidFill>
              </a:rPr>
              <a:t>  </a:t>
            </a:r>
            <a:endParaRPr lang="en-US" sz="7200" dirty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US" sz="7200" dirty="0">
                <a:solidFill>
                  <a:srgbClr val="3027EB"/>
                </a:solidFill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3027EB"/>
                </a:solidFill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206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VOICE - 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34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784"/>
            <a:ext cx="8229600" cy="32754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References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3870"/>
            <a:ext cx="8229600" cy="3590959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3027EB"/>
                </a:solidFill>
              </a:rPr>
              <a:t> Schön, D.(1987) Educating the Reflective Practitioner. San Francisco: Jossey Bass</a:t>
            </a:r>
          </a:p>
          <a:p>
            <a:r>
              <a:rPr lang="en-US" sz="2000" dirty="0" smtClean="0">
                <a:solidFill>
                  <a:srgbClr val="3027EB"/>
                </a:solidFill>
              </a:rPr>
              <a:t>Skills for Care, Skills for Health (2013) Code of Conduct for Healthcare Support Workers and Adult Social Care Workers in England.</a:t>
            </a:r>
          </a:p>
          <a:p>
            <a:r>
              <a:rPr lang="en-US" sz="2000" dirty="0" smtClean="0">
                <a:solidFill>
                  <a:srgbClr val="3027EB"/>
                </a:solidFill>
              </a:rPr>
              <a:t> Stuart CC (2013) Assessment, Supervision and Support in Clinical Practice. London: Churchill Livingstone.</a:t>
            </a:r>
          </a:p>
          <a:p>
            <a:pPr fontAlgn="base"/>
            <a:r>
              <a:rPr lang="en-US" sz="2000" dirty="0" smtClean="0">
                <a:solidFill>
                  <a:srgbClr val="3027EB"/>
                </a:solidFill>
              </a:rPr>
              <a:t> </a:t>
            </a:r>
            <a:r>
              <a:rPr lang="en-GB" sz="2000" dirty="0" smtClean="0">
                <a:solidFill>
                  <a:srgbClr val="3027EB"/>
                </a:solidFill>
              </a:rPr>
              <a:t>Williamson SN (2007) The Development of Self-Rating Scale of  Self-Directed Learning. </a:t>
            </a:r>
            <a:r>
              <a:rPr lang="en-GB" sz="2000" i="1" dirty="0" smtClean="0">
                <a:solidFill>
                  <a:srgbClr val="3027EB"/>
                </a:solidFill>
              </a:rPr>
              <a:t>Nurse Researcher</a:t>
            </a:r>
            <a:r>
              <a:rPr lang="en-GB" sz="2000" dirty="0" smtClean="0">
                <a:solidFill>
                  <a:srgbClr val="3027EB"/>
                </a:solidFill>
              </a:rPr>
              <a:t>. 14(2) 65 – 72.</a:t>
            </a:r>
          </a:p>
          <a:p>
            <a:pPr>
              <a:buNone/>
            </a:pPr>
            <a:endParaRPr lang="en-US" sz="2000" dirty="0" smtClean="0">
              <a:solidFill>
                <a:srgbClr val="3027EB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206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VOICE - 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772"/>
            <a:ext cx="7421526" cy="31720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3027EB"/>
                </a:solidFill>
              </a:rPr>
              <a:t>                   </a:t>
            </a:r>
            <a:r>
              <a:rPr lang="en-GB" b="1" dirty="0">
                <a:solidFill>
                  <a:srgbClr val="3027EB"/>
                </a:solidFill>
              </a:rPr>
              <a:t>Any Questions?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65927"/>
            <a:ext cx="71417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VOICE - 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rgbClr val="3027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5909"/>
            <a:ext cx="7963469" cy="152026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Aim: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700" dirty="0" smtClean="0">
                <a:solidFill>
                  <a:srgbClr val="3027EB"/>
                </a:solidFill>
              </a:rPr>
              <a:t>To gain an insight into the concept of learning, lifelong learning skills in healthcare and their significance in personal and professional development</a:t>
            </a:r>
            <a:r>
              <a:rPr lang="en-US" sz="2400" dirty="0" smtClean="0">
                <a:solidFill>
                  <a:srgbClr val="3027EB"/>
                </a:solidFill>
              </a:rPr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73891"/>
            <a:ext cx="8413845" cy="28862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990099"/>
                </a:solidFill>
              </a:rPr>
              <a:t>Objectives:</a:t>
            </a:r>
          </a:p>
          <a:p>
            <a:pPr marL="53975" indent="-539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Discuss the core lifelong learning skills and their impact </a:t>
            </a:r>
          </a:p>
          <a:p>
            <a:pPr marL="53975" indent="-53975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3027EB"/>
                </a:solidFill>
              </a:rPr>
              <a:t>     on personal and professional development. </a:t>
            </a:r>
          </a:p>
          <a:p>
            <a:pPr marL="53975" indent="-53975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Apply and adapt lifelong learning skills in the workplace.</a:t>
            </a:r>
          </a:p>
          <a:p>
            <a:pPr marL="53975" indent="-53975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7EB"/>
                </a:solidFill>
              </a:rPr>
              <a:t>  Motivate and inspire others as role models.</a:t>
            </a:r>
          </a:p>
          <a:p>
            <a:pPr>
              <a:buNone/>
            </a:pPr>
            <a:endParaRPr lang="en-US" sz="24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545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5013"/>
          </a:xfrm>
        </p:spPr>
        <p:txBody>
          <a:bodyPr>
            <a:normAutofit fontScale="90000"/>
          </a:bodyPr>
          <a:lstStyle/>
          <a:p>
            <a:pPr lvl="0"/>
            <a:r>
              <a:rPr lang="en-GB" sz="2000" dirty="0">
                <a:latin typeface="Arial" pitchFamily="34" charset="0"/>
                <a:cs typeface="Arial" pitchFamily="34" charset="0"/>
              </a:rPr>
              <a:t/>
            </a:r>
            <a:br>
              <a:rPr lang="en-GB" sz="2000" dirty="0">
                <a:latin typeface="Arial" pitchFamily="34" charset="0"/>
                <a:cs typeface="Arial" pitchFamily="34" charset="0"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509024"/>
            <a:ext cx="8229600" cy="181765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4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Consider the following points:</a:t>
            </a:r>
          </a:p>
          <a:p>
            <a:pPr lvl="0"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When </a:t>
            </a:r>
            <a:r>
              <a:rPr lang="en-GB" sz="24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does it start ?</a:t>
            </a:r>
            <a:endParaRPr lang="en-GB" sz="2400" b="1" dirty="0">
              <a:solidFill>
                <a:srgbClr val="3027EB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GB" sz="2400" dirty="0">
                <a:solidFill>
                  <a:srgbClr val="BD0089"/>
                </a:solidFill>
                <a:latin typeface="Arial" pitchFamily="34" charset="0"/>
                <a:cs typeface="Arial" pitchFamily="34" charset="0"/>
              </a:rPr>
              <a:t>When does it end?</a:t>
            </a:r>
          </a:p>
          <a:p>
            <a:pPr lvl="0">
              <a:buFont typeface="Wingdings" pitchFamily="2" charset="2"/>
              <a:buChar char="Ø"/>
            </a:pPr>
            <a:r>
              <a:rPr lang="en-GB" sz="24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Where and how do we learn?</a:t>
            </a:r>
            <a:endParaRPr lang="en-US" sz="2400" dirty="0">
              <a:solidFill>
                <a:srgbClr val="BD008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91737"/>
            <a:ext cx="8519532" cy="1400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srgbClr val="3027EB"/>
                </a:solidFill>
                <a:latin typeface="Arial" pitchFamily="34" charset="0"/>
                <a:ea typeface="+mj-ea"/>
                <a:cs typeface="Arial" pitchFamily="34" charset="0"/>
              </a:rPr>
              <a:t>Learning </a:t>
            </a:r>
            <a:r>
              <a:rPr lang="en-GB" sz="2400" dirty="0">
                <a:solidFill>
                  <a:srgbClr val="3027EB"/>
                </a:solidFill>
                <a:latin typeface="Arial" pitchFamily="34" charset="0"/>
                <a:ea typeface="+mj-ea"/>
                <a:cs typeface="Arial" pitchFamily="34" charset="0"/>
              </a:rPr>
              <a:t>is the process of acquisition of knowledge, skills, attitudes and values to draw out the potential of an individual and to achieve a desirable change in behaviour.   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1" y="475013"/>
            <a:ext cx="8229598" cy="316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D008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Learning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BD0089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"/>
            <a:ext cx="8229600" cy="47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5441"/>
            <a:ext cx="8229600" cy="487787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Lifelong learning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00151"/>
            <a:ext cx="7731457" cy="3235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3027EB"/>
                </a:solidFill>
              </a:rPr>
              <a:t>Lifelong learning is a process of formal and informal learning in pursuit of knowledge and skills throughout one’s life ensuring continuous development, reflecting and improving performance both personal and professional.</a:t>
            </a:r>
          </a:p>
          <a:p>
            <a:pPr marL="0" indent="0">
              <a:buNone/>
            </a:pPr>
            <a:endParaRPr lang="en-GB" sz="2400" dirty="0" smtClean="0">
              <a:solidFill>
                <a:srgbClr val="3027EB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BD0089"/>
                </a:solidFill>
              </a:rPr>
              <a:t>What are the lifelong learning skills for practitioners?</a:t>
            </a:r>
            <a:endParaRPr lang="en-GB" sz="2400" dirty="0">
              <a:solidFill>
                <a:srgbClr val="BD008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5044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BD0089"/>
                </a:solidFill>
                <a:latin typeface="Arial"/>
                <a:ea typeface="+mj-ea"/>
                <a:cs typeface="Arial"/>
              </a:defRPr>
            </a:lvl1pPr>
          </a:lstStyle>
          <a:p>
            <a:pPr algn="r"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 </a:t>
            </a:r>
            <a:endParaRPr lang="en-US" sz="1000" dirty="0">
              <a:solidFill>
                <a:srgbClr val="3027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356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7268"/>
            <a:ext cx="8229600" cy="379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lvl="1" indent="-342900">
              <a:buNone/>
            </a:pPr>
            <a:r>
              <a:rPr lang="en-GB" sz="2000" b="1" dirty="0">
                <a:solidFill>
                  <a:srgbClr val="BD0089"/>
                </a:solidFill>
                <a:latin typeface="Arial" pitchFamily="34" charset="0"/>
                <a:cs typeface="Arial" pitchFamily="34" charset="0"/>
              </a:rPr>
              <a:t>Workforce in healthcare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15428" y="960505"/>
            <a:ext cx="246094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Goals: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Providing safe care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Improving the quality care and patient experience.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636717" y="481544"/>
            <a:ext cx="4221914" cy="3912578"/>
            <a:chOff x="1550903" y="466199"/>
            <a:chExt cx="4493057" cy="4148536"/>
          </a:xfrm>
        </p:grpSpPr>
        <p:grpSp>
          <p:nvGrpSpPr>
            <p:cNvPr id="32" name="Group 31"/>
            <p:cNvGrpSpPr/>
            <p:nvPr/>
          </p:nvGrpSpPr>
          <p:grpSpPr>
            <a:xfrm>
              <a:off x="1550903" y="466199"/>
              <a:ext cx="4493057" cy="4148536"/>
              <a:chOff x="2118731" y="765558"/>
              <a:chExt cx="4348975" cy="3832121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118731" y="765558"/>
                <a:ext cx="4348975" cy="3832121"/>
                <a:chOff x="2118732" y="780037"/>
                <a:chExt cx="4059044" cy="3609461"/>
              </a:xfrm>
              <a:solidFill>
                <a:schemeClr val="accent5">
                  <a:lumMod val="60000"/>
                  <a:lumOff val="40000"/>
                  <a:alpha val="44000"/>
                </a:schemeClr>
              </a:solidFill>
            </p:grpSpPr>
            <p:sp>
              <p:nvSpPr>
                <p:cNvPr id="12" name="Oval 11"/>
                <p:cNvSpPr/>
                <p:nvPr/>
              </p:nvSpPr>
              <p:spPr>
                <a:xfrm>
                  <a:off x="2118732" y="780037"/>
                  <a:ext cx="4059044" cy="3609461"/>
                </a:xfrm>
                <a:prstGeom prst="ellipse">
                  <a:avLst/>
                </a:prstGeom>
                <a:solidFill>
                  <a:srgbClr val="F8A45E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2418762" y="1087817"/>
                  <a:ext cx="3468030" cy="2993900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2693448" y="1484442"/>
                  <a:ext cx="2904665" cy="247424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  <a:alpha val="86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3086950" y="1781501"/>
                  <a:ext cx="2163336" cy="191495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537939" y="2319454"/>
                  <a:ext cx="1268237" cy="945119"/>
                </a:xfrm>
                <a:prstGeom prst="ellipse">
                  <a:avLst/>
                </a:prstGeom>
                <a:solidFill>
                  <a:srgbClr val="FF99FF">
                    <a:alpha val="64706"/>
                  </a:srgbClr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Rectangle 23"/>
              <p:cNvSpPr/>
              <p:nvPr/>
            </p:nvSpPr>
            <p:spPr>
              <a:xfrm>
                <a:off x="3324655" y="2185640"/>
                <a:ext cx="2005628" cy="195464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800006"/>
                  </a:avLst>
                </a:prstTxWarp>
                <a:spAutoFit/>
              </a:bodyPr>
              <a:lstStyle/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S e r v </a:t>
                </a:r>
                <a:r>
                  <a:rPr lang="en-US" sz="1400" dirty="0" err="1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 c e   p r o v </a:t>
                </a:r>
                <a:r>
                  <a:rPr lang="en-US" sz="1400" dirty="0" err="1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 d e r s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971807" y="1715301"/>
                <a:ext cx="2665143" cy="19326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M    a     n    a    g    e    r    s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021692" y="1349501"/>
                <a:ext cx="2665143" cy="167227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E    x    e    c    u    t    </a:t>
                </a:r>
                <a:r>
                  <a:rPr lang="en-US" sz="1400" dirty="0" err="1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   v   e   s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639310" y="3076859"/>
                <a:ext cx="1358825" cy="435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Patient </a:t>
                </a:r>
              </a:p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&amp; </a:t>
                </a:r>
              </a:p>
              <a:p>
                <a:pPr algn="ctr"/>
                <a:r>
                  <a:rPr lang="en-US" sz="1400" dirty="0" smtClean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Service users</a:t>
                </a:r>
                <a:endParaRPr lang="en-US" sz="1400" dirty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453268" y="960388"/>
                <a:ext cx="3715745" cy="253927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/>
                </a:prstTxWarp>
                <a:spAutoFit/>
              </a:bodyPr>
              <a:lstStyle/>
              <a:p>
                <a:pPr algn="ctr"/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G o v e r n m e n t  a n d  R e g u l a t o r y  b o d </a:t>
                </a:r>
                <a:r>
                  <a:rPr lang="en-US" sz="1400" dirty="0" err="1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400" dirty="0">
                    <a:ln w="12700">
                      <a:solidFill>
                        <a:schemeClr val="tx1"/>
                      </a:solidFill>
                      <a:prstDash val="solid"/>
                    </a:ln>
                    <a:latin typeface="Arial" pitchFamily="34" charset="0"/>
                    <a:cs typeface="Arial" pitchFamily="34" charset="0"/>
                  </a:rPr>
                  <a:t> e s</a:t>
                </a:r>
              </a:p>
            </p:txBody>
          </p:sp>
        </p:grpSp>
        <p:sp>
          <p:nvSpPr>
            <p:cNvPr id="19" name="Rectangle 18"/>
            <p:cNvSpPr/>
            <p:nvPr/>
          </p:nvSpPr>
          <p:spPr>
            <a:xfrm rot="4095607">
              <a:off x="1183733" y="2845815"/>
              <a:ext cx="2973420" cy="480694"/>
            </a:xfrm>
            <a:prstGeom prst="rect">
              <a:avLst/>
            </a:prstGeom>
            <a:noFill/>
          </p:spPr>
          <p:txBody>
            <a:bodyPr vert="horz" wrap="none" lIns="1280160" tIns="45720" rIns="1097280" bIns="45720">
              <a:prstTxWarp prst="textArchUp">
                <a:avLst>
                  <a:gd name="adj" fmla="val 6442321"/>
                </a:avLst>
              </a:prstTxWarp>
              <a:spAutoFit/>
            </a:bodyPr>
            <a:lstStyle/>
            <a:p>
              <a:pPr algn="ctr"/>
              <a:r>
                <a:rPr lang="en-US" sz="1200" dirty="0" smtClean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rPr>
                <a:t>  Primary </a:t>
              </a:r>
              <a:r>
                <a:rPr lang="en-US" sz="1200" dirty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rPr>
                <a:t>care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rot="21448367">
              <a:off x="2231902" y="3573558"/>
              <a:ext cx="2973420" cy="480694"/>
            </a:xfrm>
            <a:prstGeom prst="rect">
              <a:avLst/>
            </a:prstGeom>
            <a:noFill/>
          </p:spPr>
          <p:txBody>
            <a:bodyPr vert="horz" wrap="none" lIns="1280160" tIns="45720" rIns="1097280" bIns="45720">
              <a:prstTxWarp prst="textArchUp">
                <a:avLst>
                  <a:gd name="adj" fmla="val 6442321"/>
                </a:avLst>
              </a:prstTxWarp>
              <a:spAutoFit/>
            </a:bodyPr>
            <a:lstStyle/>
            <a:p>
              <a:pPr algn="ctr"/>
              <a:r>
                <a:rPr lang="en-US" sz="1200" dirty="0" smtClean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rPr>
                <a:t>  Secondary </a:t>
              </a:r>
              <a:r>
                <a:rPr lang="en-US" sz="1200" dirty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rPr>
                <a:t>care</a:t>
              </a:r>
            </a:p>
          </p:txBody>
        </p:sp>
        <p:sp>
          <p:nvSpPr>
            <p:cNvPr id="21" name="Rectangle 20"/>
            <p:cNvSpPr/>
            <p:nvPr/>
          </p:nvSpPr>
          <p:spPr>
            <a:xfrm rot="18088096">
              <a:off x="3530698" y="3045786"/>
              <a:ext cx="2520202" cy="335811"/>
            </a:xfrm>
            <a:prstGeom prst="rect">
              <a:avLst/>
            </a:prstGeom>
            <a:noFill/>
          </p:spPr>
          <p:txBody>
            <a:bodyPr vert="horz" wrap="none" lIns="1280160" tIns="45720" rIns="1097280" bIns="45720">
              <a:prstTxWarp prst="textArchUp">
                <a:avLst>
                  <a:gd name="adj" fmla="val 6442321"/>
                </a:avLst>
              </a:prstTxWarp>
              <a:spAutoFit/>
            </a:bodyPr>
            <a:lstStyle/>
            <a:p>
              <a:pPr algn="ctr"/>
              <a:r>
                <a:rPr lang="en-US" sz="1200" dirty="0">
                  <a:ln w="12700">
                    <a:solidFill>
                      <a:schemeClr val="tx1"/>
                    </a:solidFill>
                    <a:prstDash val="solid"/>
                  </a:ln>
                  <a:latin typeface="Arial" pitchFamily="34" charset="0"/>
                  <a:cs typeface="Arial" pitchFamily="34" charset="0"/>
                </a:rPr>
                <a:t>Midwifery care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434436" y="2635430"/>
            <a:ext cx="244193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US" sz="1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support Workers</a:t>
            </a:r>
            <a:endParaRPr lang="en-US" sz="16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 rot="696564">
            <a:off x="4741498" y="2438155"/>
            <a:ext cx="1641109" cy="23112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187070" y="2235529"/>
            <a:ext cx="32622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464869" y="2437833"/>
            <a:ext cx="32622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948786" y="1967760"/>
            <a:ext cx="32622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927448" y="2732705"/>
            <a:ext cx="326227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943"/>
            <a:ext cx="8229600" cy="435161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Health Care Support Workers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887104"/>
            <a:ext cx="8229600" cy="39032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3027EB"/>
                </a:solidFill>
              </a:rPr>
              <a:t>Constitute 47 per cent of the total NHS workforce                 </a:t>
            </a:r>
          </a:p>
          <a:p>
            <a:pPr>
              <a:buNone/>
            </a:pPr>
            <a:r>
              <a:rPr lang="en-US" sz="2600" dirty="0" smtClean="0">
                <a:solidFill>
                  <a:srgbClr val="3027EB"/>
                </a:solidFill>
              </a:rPr>
              <a:t>                                       (Council of Deans of Health,2013)</a:t>
            </a:r>
          </a:p>
          <a:p>
            <a:pPr>
              <a:buFont typeface="Wingdings" pitchFamily="2" charset="2"/>
              <a:buChar char="Ø"/>
            </a:pPr>
            <a:endParaRPr lang="en-US" sz="2600" dirty="0" smtClean="0">
              <a:solidFill>
                <a:srgbClr val="3027EB"/>
              </a:solidFill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3027EB"/>
                </a:solidFill>
              </a:rPr>
              <a:t>Interest </a:t>
            </a:r>
            <a:r>
              <a:rPr lang="en-US" sz="2600" dirty="0">
                <a:solidFill>
                  <a:srgbClr val="3027EB"/>
                </a:solidFill>
              </a:rPr>
              <a:t>has </a:t>
            </a:r>
            <a:r>
              <a:rPr lang="en-US" sz="2600" dirty="0" smtClean="0">
                <a:solidFill>
                  <a:srgbClr val="3027EB"/>
                </a:solidFill>
              </a:rPr>
              <a:t>grown in the role of Health Care Support Workers and Care Assistants working in the Health care sector since the Cavendish review in 2013.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en-US" sz="2600" dirty="0" smtClean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3027EB"/>
                </a:solidFill>
              </a:rPr>
              <a:t>Better training opportunities and utilisation of skills of support workers can contribute to greater efficiency and reduction in healthcare costs. (Skills for Health, 2014)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1" y="142504"/>
            <a:ext cx="8229598" cy="309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are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Support Worker 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VOICE -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603"/>
            <a:ext cx="8229600" cy="518614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Roles &amp; responsibilities of HCSWs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5217"/>
            <a:ext cx="7969470" cy="4162568"/>
          </a:xfrm>
        </p:spPr>
        <p:txBody>
          <a:bodyPr>
            <a:noAutofit/>
          </a:bodyPr>
          <a:lstStyle/>
          <a:p>
            <a:pPr marL="463550" indent="-4095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Deliver hands-on </a:t>
            </a:r>
            <a:r>
              <a:rPr lang="en-US" sz="2300" dirty="0">
                <a:solidFill>
                  <a:srgbClr val="3027EB"/>
                </a:solidFill>
              </a:rPr>
              <a:t>care in hospitals, care homes and the homes of </a:t>
            </a:r>
            <a:r>
              <a:rPr lang="en-US" sz="2300" dirty="0" smtClean="0">
                <a:solidFill>
                  <a:srgbClr val="3027EB"/>
                </a:solidFill>
              </a:rPr>
              <a:t>individuals.</a:t>
            </a:r>
            <a:endParaRPr lang="en-US" sz="2300" dirty="0">
              <a:solidFill>
                <a:srgbClr val="3027EB"/>
              </a:solidFill>
            </a:endParaRPr>
          </a:p>
          <a:p>
            <a:pPr marL="463550" indent="-4095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Help </a:t>
            </a:r>
            <a:r>
              <a:rPr lang="en-US" sz="2300" dirty="0">
                <a:solidFill>
                  <a:srgbClr val="3027EB"/>
                </a:solidFill>
              </a:rPr>
              <a:t>people to live </a:t>
            </a:r>
            <a:r>
              <a:rPr lang="en-US" sz="2300" dirty="0" smtClean="0">
                <a:solidFill>
                  <a:srgbClr val="3027EB"/>
                </a:solidFill>
              </a:rPr>
              <a:t>independently and support </a:t>
            </a:r>
            <a:r>
              <a:rPr lang="en-US" sz="2300" dirty="0">
                <a:solidFill>
                  <a:srgbClr val="3027EB"/>
                </a:solidFill>
              </a:rPr>
              <a:t>the vulnerable </a:t>
            </a:r>
            <a:r>
              <a:rPr lang="en-US" sz="2300" dirty="0" smtClean="0">
                <a:solidFill>
                  <a:srgbClr val="3027EB"/>
                </a:solidFill>
              </a:rPr>
              <a:t>people, thus </a:t>
            </a:r>
            <a:r>
              <a:rPr lang="en-US" sz="2300" dirty="0">
                <a:solidFill>
                  <a:srgbClr val="3027EB"/>
                </a:solidFill>
              </a:rPr>
              <a:t>reducing </a:t>
            </a:r>
            <a:r>
              <a:rPr lang="en-US" sz="2300" dirty="0" smtClean="0">
                <a:solidFill>
                  <a:srgbClr val="3027EB"/>
                </a:solidFill>
              </a:rPr>
              <a:t>the financial strain </a:t>
            </a:r>
            <a:r>
              <a:rPr lang="en-US" sz="2300" dirty="0">
                <a:solidFill>
                  <a:srgbClr val="3027EB"/>
                </a:solidFill>
              </a:rPr>
              <a:t>on the </a:t>
            </a:r>
            <a:r>
              <a:rPr lang="en-US" sz="2300" dirty="0" smtClean="0">
                <a:solidFill>
                  <a:srgbClr val="3027EB"/>
                </a:solidFill>
              </a:rPr>
              <a:t>NHS.</a:t>
            </a:r>
            <a:endParaRPr lang="en-US" sz="2300" dirty="0">
              <a:solidFill>
                <a:srgbClr val="3027EB"/>
              </a:solidFill>
            </a:endParaRPr>
          </a:p>
          <a:p>
            <a:pPr marL="463550" indent="-4095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Take on more demands/challenging tasks i.e., caring for more </a:t>
            </a:r>
            <a:r>
              <a:rPr lang="en-US" sz="2300" dirty="0">
                <a:solidFill>
                  <a:srgbClr val="3027EB"/>
                </a:solidFill>
              </a:rPr>
              <a:t>frail elderly </a:t>
            </a:r>
            <a:r>
              <a:rPr lang="en-US" sz="2300" dirty="0" smtClean="0">
                <a:solidFill>
                  <a:srgbClr val="3027EB"/>
                </a:solidFill>
              </a:rPr>
              <a:t>people.</a:t>
            </a:r>
            <a:endParaRPr lang="en-US" sz="2300" dirty="0">
              <a:solidFill>
                <a:srgbClr val="3027EB"/>
              </a:solidFill>
            </a:endParaRPr>
          </a:p>
          <a:p>
            <a:pPr marL="463550" indent="-409575">
              <a:spcBef>
                <a:spcPts val="0"/>
              </a:spcBef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3027EB"/>
                </a:solidFill>
              </a:rPr>
              <a:t>Ensure </a:t>
            </a:r>
            <a:r>
              <a:rPr lang="en-US" sz="2300" dirty="0">
                <a:solidFill>
                  <a:srgbClr val="3027EB"/>
                </a:solidFill>
              </a:rPr>
              <a:t>that </a:t>
            </a:r>
            <a:r>
              <a:rPr lang="en-US" sz="2300" dirty="0" smtClean="0">
                <a:solidFill>
                  <a:srgbClr val="3027EB"/>
                </a:solidFill>
              </a:rPr>
              <a:t>service-users are </a:t>
            </a:r>
            <a:r>
              <a:rPr lang="en-US" sz="2300" dirty="0">
                <a:solidFill>
                  <a:srgbClr val="3027EB"/>
                </a:solidFill>
              </a:rPr>
              <a:t>treated with </a:t>
            </a:r>
            <a:r>
              <a:rPr lang="en-US" sz="2300" dirty="0" smtClean="0">
                <a:solidFill>
                  <a:srgbClr val="3027EB"/>
                </a:solidFill>
              </a:rPr>
              <a:t>care, respect, dignity </a:t>
            </a:r>
            <a:r>
              <a:rPr lang="en-US" sz="2300" dirty="0">
                <a:solidFill>
                  <a:srgbClr val="3027EB"/>
                </a:solidFill>
              </a:rPr>
              <a:t>and compassion </a:t>
            </a:r>
            <a:r>
              <a:rPr lang="en-US" sz="2300" dirty="0" smtClean="0">
                <a:solidFill>
                  <a:srgbClr val="3027EB"/>
                </a:solidFill>
              </a:rPr>
              <a:t>in </a:t>
            </a:r>
            <a:r>
              <a:rPr lang="en-US" sz="2300" dirty="0">
                <a:solidFill>
                  <a:srgbClr val="3027EB"/>
                </a:solidFill>
              </a:rPr>
              <a:t>the NHS and social care </a:t>
            </a:r>
            <a:r>
              <a:rPr lang="en-US" sz="2300" dirty="0" smtClean="0">
                <a:solidFill>
                  <a:srgbClr val="3027EB"/>
                </a:solidFill>
              </a:rPr>
              <a:t>setting           </a:t>
            </a:r>
            <a:r>
              <a:rPr lang="en-US" sz="1600" dirty="0" smtClean="0">
                <a:solidFill>
                  <a:srgbClr val="3027EB"/>
                </a:solidFill>
              </a:rPr>
              <a:t>(Excerpt from the Independent Review: Cavendish, 2013)</a:t>
            </a:r>
            <a:endParaRPr lang="en-US" sz="1600" dirty="0">
              <a:solidFill>
                <a:srgbClr val="3027EB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1" y="0"/>
            <a:ext cx="8229598" cy="45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C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are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Support Worker 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VOICE -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7E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8758"/>
            <a:ext cx="8425543" cy="572187"/>
          </a:xfrm>
        </p:spPr>
        <p:txBody>
          <a:bodyPr>
            <a:no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2400" b="1" dirty="0">
                <a:solidFill>
                  <a:srgbClr val="3027EB"/>
                </a:solidFill>
              </a:rPr>
              <a:t> </a:t>
            </a:r>
            <a:r>
              <a:rPr lang="en-US" sz="2200" b="1" dirty="0"/>
              <a:t>Changing landscape of health and social care &amp; its impact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38600"/>
            <a:ext cx="8229601" cy="3903889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7400" dirty="0">
                <a:solidFill>
                  <a:srgbClr val="BD0089"/>
                </a:solidFill>
              </a:rPr>
              <a:t>Science &amp; Information technology</a:t>
            </a:r>
            <a:r>
              <a:rPr lang="en-US" sz="7400" dirty="0">
                <a:solidFill>
                  <a:srgbClr val="3027EB"/>
                </a:solidFill>
              </a:rPr>
              <a:t>– new health conditions, treatment modalities and technology-based </a:t>
            </a:r>
            <a:r>
              <a:rPr lang="en-US" sz="7400" dirty="0" smtClean="0">
                <a:solidFill>
                  <a:srgbClr val="3027EB"/>
                </a:solidFill>
              </a:rPr>
              <a:t>practice.</a:t>
            </a:r>
            <a:endParaRPr lang="en-US" sz="7400" dirty="0">
              <a:solidFill>
                <a:srgbClr val="BD0089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7400" dirty="0">
                <a:solidFill>
                  <a:srgbClr val="BD0089"/>
                </a:solidFill>
              </a:rPr>
              <a:t>Diversity</a:t>
            </a:r>
            <a:r>
              <a:rPr lang="en-US" sz="7400" dirty="0">
                <a:solidFill>
                  <a:srgbClr val="3027EB"/>
                </a:solidFill>
              </a:rPr>
              <a:t> - patients/service users are more knowledgeable </a:t>
            </a:r>
            <a:r>
              <a:rPr lang="en-US" sz="7400" dirty="0" smtClean="0">
                <a:solidFill>
                  <a:srgbClr val="3027EB"/>
                </a:solidFill>
              </a:rPr>
              <a:t>with </a:t>
            </a:r>
            <a:r>
              <a:rPr lang="en-US" sz="7400" dirty="0">
                <a:solidFill>
                  <a:srgbClr val="3027EB"/>
                </a:solidFill>
              </a:rPr>
              <a:t>high </a:t>
            </a:r>
            <a:r>
              <a:rPr lang="en-US" sz="7400" dirty="0" smtClean="0">
                <a:solidFill>
                  <a:srgbClr val="3027EB"/>
                </a:solidFill>
              </a:rPr>
              <a:t>expectations. </a:t>
            </a:r>
          </a:p>
          <a:p>
            <a:pPr>
              <a:buNone/>
            </a:pPr>
            <a:r>
              <a:rPr lang="en-US" sz="7400" dirty="0" smtClean="0">
                <a:solidFill>
                  <a:srgbClr val="3027EB"/>
                </a:solidFill>
              </a:rPr>
              <a:t>    Also the diversity of their </a:t>
            </a:r>
            <a:r>
              <a:rPr lang="en-US" sz="7400" dirty="0" smtClean="0">
                <a:solidFill>
                  <a:srgbClr val="BD0089"/>
                </a:solidFill>
              </a:rPr>
              <a:t>culture</a:t>
            </a:r>
            <a:r>
              <a:rPr lang="en-US" sz="7400" dirty="0" smtClean="0">
                <a:solidFill>
                  <a:srgbClr val="3027EB"/>
                </a:solidFill>
              </a:rPr>
              <a:t> </a:t>
            </a:r>
            <a:r>
              <a:rPr lang="en-US" sz="7400" dirty="0">
                <a:solidFill>
                  <a:srgbClr val="3027EB"/>
                </a:solidFill>
              </a:rPr>
              <a:t>and </a:t>
            </a:r>
            <a:r>
              <a:rPr lang="en-US" sz="7400" dirty="0" smtClean="0">
                <a:solidFill>
                  <a:srgbClr val="BD0089"/>
                </a:solidFill>
              </a:rPr>
              <a:t>ethnicity</a:t>
            </a:r>
            <a:r>
              <a:rPr lang="en-US" sz="7400" dirty="0" smtClean="0">
                <a:solidFill>
                  <a:srgbClr val="3027EB"/>
                </a:solidFill>
              </a:rPr>
              <a:t> continue to increase requiring more skilled and competent HCSWs.</a:t>
            </a:r>
            <a:endParaRPr lang="en-US" sz="7400" b="1" i="1" dirty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7400" dirty="0">
                <a:solidFill>
                  <a:srgbClr val="BD0089"/>
                </a:solidFill>
              </a:rPr>
              <a:t>Population is ageing </a:t>
            </a:r>
            <a:r>
              <a:rPr lang="en-US" sz="7400" dirty="0">
                <a:solidFill>
                  <a:srgbClr val="3027EB"/>
                </a:solidFill>
              </a:rPr>
              <a:t>– caring has become increasingly complex and </a:t>
            </a:r>
            <a:r>
              <a:rPr lang="en-US" sz="7400" dirty="0" smtClean="0">
                <a:solidFill>
                  <a:srgbClr val="3027EB"/>
                </a:solidFill>
              </a:rPr>
              <a:t>challenging.</a:t>
            </a:r>
            <a:endParaRPr lang="en-US" sz="7400" dirty="0">
              <a:solidFill>
                <a:srgbClr val="3027EB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7400" dirty="0">
                <a:solidFill>
                  <a:srgbClr val="BD0089"/>
                </a:solidFill>
              </a:rPr>
              <a:t>Research-informed patient care </a:t>
            </a:r>
            <a:r>
              <a:rPr lang="en-US" sz="7400" dirty="0">
                <a:solidFill>
                  <a:srgbClr val="3027EB"/>
                </a:solidFill>
              </a:rPr>
              <a:t>– evidence-based </a:t>
            </a:r>
            <a:r>
              <a:rPr lang="en-US" sz="7400" dirty="0" smtClean="0">
                <a:solidFill>
                  <a:srgbClr val="3027EB"/>
                </a:solidFill>
              </a:rPr>
              <a:t>practice.</a:t>
            </a:r>
            <a:endParaRPr lang="en-US" sz="8000" b="1" dirty="0">
              <a:solidFill>
                <a:srgbClr val="3027EB"/>
              </a:solidFill>
            </a:endParaRPr>
          </a:p>
          <a:p>
            <a:pPr>
              <a:buNone/>
            </a:pPr>
            <a:r>
              <a:rPr lang="en-US" sz="2000" dirty="0" smtClean="0"/>
              <a:t>     </a:t>
            </a:r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"/>
            <a:ext cx="8229600" cy="308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Health Care </a:t>
            </a:r>
            <a:r>
              <a:rPr lang="en-GB" sz="1000" dirty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Support Worker 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VOICE - 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1000" baseline="30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December 2018</a:t>
            </a:r>
            <a:r>
              <a:rPr lang="en-GB" sz="1000" dirty="0" smtClean="0">
                <a:solidFill>
                  <a:srgbClr val="3027EB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027EB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</TotalTime>
  <Words>1730</Words>
  <Application>Microsoft Office PowerPoint</Application>
  <PresentationFormat>On-screen Show (16:9)</PresentationFormat>
  <Paragraphs>250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What are lifelong learning skills? “When does learning end?” </vt:lpstr>
      <vt:lpstr>       The session will focus on:</vt:lpstr>
      <vt:lpstr> Aim:  To gain an insight into the concept of learning, lifelong learning skills in healthcare and their significance in personal and professional development. </vt:lpstr>
      <vt:lpstr> </vt:lpstr>
      <vt:lpstr>Lifelong learning</vt:lpstr>
      <vt:lpstr>Health Care Support Worker VOICE - 7th December 2018 </vt:lpstr>
      <vt:lpstr>Health Care Support Workers </vt:lpstr>
      <vt:lpstr>Roles &amp; responsibilities of HCSWs</vt:lpstr>
      <vt:lpstr>  Changing landscape of health and social care &amp; its impact  </vt:lpstr>
      <vt:lpstr>In the current healthcare context:</vt:lpstr>
      <vt:lpstr>Training and development of HCSW</vt:lpstr>
      <vt:lpstr>Health Care Support Worker VOICE - 7th December 2018  </vt:lpstr>
      <vt:lpstr>Adult learning</vt:lpstr>
      <vt:lpstr>Learning types:</vt:lpstr>
      <vt:lpstr>Reflective learning</vt:lpstr>
      <vt:lpstr> Learning in the workplace – goals … </vt:lpstr>
      <vt:lpstr>Learning in the workplace - approaches</vt:lpstr>
      <vt:lpstr>  </vt:lpstr>
      <vt:lpstr>Thinking point:</vt:lpstr>
      <vt:lpstr>Lifelong learning skills development tools</vt:lpstr>
      <vt:lpstr>Conclusion</vt:lpstr>
      <vt:lpstr>Health Care Support Worker VOICE - 7th December 2018  </vt:lpstr>
      <vt:lpstr>References:</vt:lpstr>
      <vt:lpstr>References</vt:lpstr>
      <vt:lpstr>PowerPoint Presentation</vt:lpstr>
    </vt:vector>
  </TitlesOfParts>
  <Company>University of West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Obruk</dc:creator>
  <cp:lastModifiedBy>Camille Regnault</cp:lastModifiedBy>
  <cp:revision>392</cp:revision>
  <cp:lastPrinted>2018-11-30T10:26:39Z</cp:lastPrinted>
  <dcterms:created xsi:type="dcterms:W3CDTF">2014-01-08T13:16:43Z</dcterms:created>
  <dcterms:modified xsi:type="dcterms:W3CDTF">2019-08-09T09:05:55Z</dcterms:modified>
</cp:coreProperties>
</file>