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2"/>
  </p:notesMasterIdLst>
  <p:handoutMasterIdLst>
    <p:handoutMasterId r:id="rId23"/>
  </p:handoutMasterIdLst>
  <p:sldIdLst>
    <p:sldId id="256" r:id="rId2"/>
    <p:sldId id="279" r:id="rId3"/>
    <p:sldId id="257" r:id="rId4"/>
    <p:sldId id="288" r:id="rId5"/>
    <p:sldId id="266" r:id="rId6"/>
    <p:sldId id="290" r:id="rId7"/>
    <p:sldId id="289" r:id="rId8"/>
    <p:sldId id="281" r:id="rId9"/>
    <p:sldId id="269" r:id="rId10"/>
    <p:sldId id="268" r:id="rId11"/>
    <p:sldId id="270" r:id="rId12"/>
    <p:sldId id="282" r:id="rId13"/>
    <p:sldId id="285" r:id="rId14"/>
    <p:sldId id="283" r:id="rId15"/>
    <p:sldId id="286" r:id="rId16"/>
    <p:sldId id="260" r:id="rId17"/>
    <p:sldId id="274" r:id="rId18"/>
    <p:sldId id="291" r:id="rId19"/>
    <p:sldId id="287" r:id="rId20"/>
    <p:sldId id="292"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62" userDrawn="1">
          <p15:clr>
            <a:srgbClr val="A4A3A4"/>
          </p15:clr>
        </p15:guide>
        <p15:guide id="2" pos="2248" userDrawn="1">
          <p15:clr>
            <a:srgbClr val="A4A3A4"/>
          </p15:clr>
        </p15:guide>
        <p15:guide id="3" orient="horz" pos="3217" userDrawn="1">
          <p15:clr>
            <a:srgbClr val="A4A3A4"/>
          </p15:clr>
        </p15:guide>
        <p15:guide id="4" pos="2228" userDrawn="1">
          <p15:clr>
            <a:srgbClr val="A4A3A4"/>
          </p15:clr>
        </p15:guide>
        <p15:guide id="5" orient="horz" pos="2934" userDrawn="1">
          <p15:clr>
            <a:srgbClr val="A4A3A4"/>
          </p15:clr>
        </p15:guide>
        <p15:guide id="6" orient="horz" pos="3187" userDrawn="1">
          <p15:clr>
            <a:srgbClr val="A4A3A4"/>
          </p15:clr>
        </p15:guide>
        <p15:guide id="7" pos="2218" userDrawn="1">
          <p15:clr>
            <a:srgbClr val="A4A3A4"/>
          </p15:clr>
        </p15:guide>
        <p15:guide id="8" pos="2199" userDrawn="1">
          <p15:clr>
            <a:srgbClr val="A4A3A4"/>
          </p15:clr>
        </p15:guide>
        <p15:guide id="9" orient="horz" pos="2907" userDrawn="1">
          <p15:clr>
            <a:srgbClr val="A4A3A4"/>
          </p15:clr>
        </p15:guide>
        <p15:guide id="10" orient="horz" pos="3157" userDrawn="1">
          <p15:clr>
            <a:srgbClr val="A4A3A4"/>
          </p15:clr>
        </p15:guide>
        <p15:guide id="11" pos="2189" userDrawn="1">
          <p15:clr>
            <a:srgbClr val="A4A3A4"/>
          </p15:clr>
        </p15:guide>
        <p15:guide id="12" pos="2170" userDrawn="1">
          <p15:clr>
            <a:srgbClr val="A4A3A4"/>
          </p15:clr>
        </p15:guide>
        <p15:guide id="13" orient="horz" pos="2880">
          <p15:clr>
            <a:srgbClr val="A4A3A4"/>
          </p15:clr>
        </p15:guide>
        <p15:guide id="14" orient="horz" pos="3127">
          <p15:clr>
            <a:srgbClr val="A4A3A4"/>
          </p15:clr>
        </p15:guide>
        <p15:guide id="15" pos="2160">
          <p15:clr>
            <a:srgbClr val="A4A3A4"/>
          </p15:clr>
        </p15:guide>
        <p15:guide id="16"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us Ayliffe" initials="M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131" autoAdjust="0"/>
  </p:normalViewPr>
  <p:slideViewPr>
    <p:cSldViewPr>
      <p:cViewPr varScale="1">
        <p:scale>
          <a:sx n="109" d="100"/>
          <a:sy n="109" d="100"/>
        </p:scale>
        <p:origin x="1680" y="114"/>
      </p:cViewPr>
      <p:guideLst>
        <p:guide orient="horz" pos="2160"/>
        <p:guide pos="2880"/>
      </p:guideLst>
    </p:cSldViewPr>
  </p:slideViewPr>
  <p:notesTextViewPr>
    <p:cViewPr>
      <p:scale>
        <a:sx n="1" d="1"/>
        <a:sy n="1" d="1"/>
      </p:scale>
      <p:origin x="0" y="0"/>
    </p:cViewPr>
  </p:notesTextViewPr>
  <p:notesViewPr>
    <p:cSldViewPr>
      <p:cViewPr varScale="1">
        <p:scale>
          <a:sx n="82" d="100"/>
          <a:sy n="82" d="100"/>
        </p:scale>
        <p:origin x="3372" y="78"/>
      </p:cViewPr>
      <p:guideLst>
        <p:guide orient="horz" pos="2962"/>
        <p:guide pos="2248"/>
        <p:guide orient="horz" pos="3217"/>
        <p:guide pos="2228"/>
        <p:guide orient="horz" pos="2934"/>
        <p:guide orient="horz" pos="3187"/>
        <p:guide pos="2218"/>
        <p:guide pos="2199"/>
        <p:guide orient="horz" pos="2907"/>
        <p:guide orient="horz" pos="3157"/>
        <p:guide pos="2189"/>
        <p:guide pos="2170"/>
        <p:guide orient="horz" pos="2880"/>
        <p:guide orient="horz" pos="3127"/>
        <p:guide pos="216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5659" cy="496332"/>
          </a:xfrm>
          <a:prstGeom prst="rect">
            <a:avLst/>
          </a:prstGeom>
        </p:spPr>
        <p:txBody>
          <a:bodyPr vert="horz" lIns="91427" tIns="45714" rIns="91427" bIns="45714" rtlCol="0"/>
          <a:lstStyle>
            <a:lvl1pPr algn="l">
              <a:defRPr sz="1200"/>
            </a:lvl1pPr>
          </a:lstStyle>
          <a:p>
            <a:endParaRPr lang="en-US" dirty="0"/>
          </a:p>
        </p:txBody>
      </p:sp>
      <p:sp>
        <p:nvSpPr>
          <p:cNvPr id="3" name="Date Placeholder 2"/>
          <p:cNvSpPr>
            <a:spLocks noGrp="1"/>
          </p:cNvSpPr>
          <p:nvPr>
            <p:ph type="dt" sz="quarter" idx="1"/>
          </p:nvPr>
        </p:nvSpPr>
        <p:spPr>
          <a:xfrm>
            <a:off x="3850444" y="0"/>
            <a:ext cx="2945659" cy="496332"/>
          </a:xfrm>
          <a:prstGeom prst="rect">
            <a:avLst/>
          </a:prstGeom>
        </p:spPr>
        <p:txBody>
          <a:bodyPr vert="horz" lIns="91427" tIns="45714" rIns="91427" bIns="45714" rtlCol="0"/>
          <a:lstStyle>
            <a:lvl1pPr algn="r">
              <a:defRPr sz="1200"/>
            </a:lvl1pPr>
          </a:lstStyle>
          <a:p>
            <a:fld id="{E359DF5E-9AD2-4F83-AC07-4BB6AC770C5A}" type="datetimeFigureOut">
              <a:rPr lang="en-US" smtClean="0"/>
              <a:pPr/>
              <a:t>1/28/2015</a:t>
            </a:fld>
            <a:endParaRPr lang="en-US" dirty="0"/>
          </a:p>
        </p:txBody>
      </p:sp>
      <p:sp>
        <p:nvSpPr>
          <p:cNvPr id="4" name="Footer Placeholder 3"/>
          <p:cNvSpPr>
            <a:spLocks noGrp="1"/>
          </p:cNvSpPr>
          <p:nvPr>
            <p:ph type="ftr" sz="quarter" idx="2"/>
          </p:nvPr>
        </p:nvSpPr>
        <p:spPr>
          <a:xfrm>
            <a:off x="3" y="9428587"/>
            <a:ext cx="2945659" cy="496332"/>
          </a:xfrm>
          <a:prstGeom prst="rect">
            <a:avLst/>
          </a:prstGeom>
        </p:spPr>
        <p:txBody>
          <a:bodyPr vert="horz" lIns="91427" tIns="45714" rIns="91427" bIns="457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4" y="9428587"/>
            <a:ext cx="2945659" cy="496332"/>
          </a:xfrm>
          <a:prstGeom prst="rect">
            <a:avLst/>
          </a:prstGeom>
        </p:spPr>
        <p:txBody>
          <a:bodyPr vert="horz" lIns="91427" tIns="45714" rIns="91427" bIns="45714" rtlCol="0" anchor="b"/>
          <a:lstStyle>
            <a:lvl1pPr algn="r">
              <a:defRPr sz="1200"/>
            </a:lvl1pPr>
          </a:lstStyle>
          <a:p>
            <a:fld id="{62AB9E0E-6FE0-4D3D-9AEF-2C28D7A86115}" type="slidenum">
              <a:rPr lang="en-US" smtClean="0"/>
              <a:pPr/>
              <a:t>‹#›</a:t>
            </a:fld>
            <a:endParaRPr lang="en-US" dirty="0"/>
          </a:p>
        </p:txBody>
      </p:sp>
    </p:spTree>
    <p:extLst>
      <p:ext uri="{BB962C8B-B14F-4D97-AF65-F5344CB8AC3E}">
        <p14:creationId xmlns:p14="http://schemas.microsoft.com/office/powerpoint/2010/main" val="3824101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5659" cy="496332"/>
          </a:xfrm>
          <a:prstGeom prst="rect">
            <a:avLst/>
          </a:prstGeom>
        </p:spPr>
        <p:txBody>
          <a:bodyPr vert="horz" lIns="91427" tIns="45714" rIns="91427" bIns="45714" rtlCol="0"/>
          <a:lstStyle>
            <a:lvl1pPr algn="l">
              <a:defRPr sz="1200"/>
            </a:lvl1pPr>
          </a:lstStyle>
          <a:p>
            <a:endParaRPr lang="en-US" dirty="0"/>
          </a:p>
        </p:txBody>
      </p:sp>
      <p:sp>
        <p:nvSpPr>
          <p:cNvPr id="3" name="Date Placeholder 2"/>
          <p:cNvSpPr>
            <a:spLocks noGrp="1"/>
          </p:cNvSpPr>
          <p:nvPr>
            <p:ph type="dt" idx="1"/>
          </p:nvPr>
        </p:nvSpPr>
        <p:spPr>
          <a:xfrm>
            <a:off x="3850444" y="0"/>
            <a:ext cx="2945659" cy="496332"/>
          </a:xfrm>
          <a:prstGeom prst="rect">
            <a:avLst/>
          </a:prstGeom>
        </p:spPr>
        <p:txBody>
          <a:bodyPr vert="horz" lIns="91427" tIns="45714" rIns="91427" bIns="45714" rtlCol="0"/>
          <a:lstStyle>
            <a:lvl1pPr algn="r">
              <a:defRPr sz="1200"/>
            </a:lvl1pPr>
          </a:lstStyle>
          <a:p>
            <a:fld id="{A7FB80B7-F80D-4BDA-AADF-D8766DBFCCB8}" type="datetimeFigureOut">
              <a:rPr lang="en-US" smtClean="0"/>
              <a:pPr/>
              <a:t>1/28/2015</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7" tIns="45714" rIns="91427" bIns="45714" rtlCol="0" anchor="ctr"/>
          <a:lstStyle/>
          <a:p>
            <a:endParaRPr lang="en-US" dirty="0"/>
          </a:p>
        </p:txBody>
      </p:sp>
      <p:sp>
        <p:nvSpPr>
          <p:cNvPr id="5" name="Notes Placeholder 4"/>
          <p:cNvSpPr>
            <a:spLocks noGrp="1"/>
          </p:cNvSpPr>
          <p:nvPr>
            <p:ph type="body" sz="quarter" idx="3"/>
          </p:nvPr>
        </p:nvSpPr>
        <p:spPr>
          <a:xfrm>
            <a:off x="679768" y="4715157"/>
            <a:ext cx="5438140" cy="4466987"/>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9428587"/>
            <a:ext cx="2945659" cy="496332"/>
          </a:xfrm>
          <a:prstGeom prst="rect">
            <a:avLst/>
          </a:prstGeom>
        </p:spPr>
        <p:txBody>
          <a:bodyPr vert="horz" lIns="91427" tIns="45714" rIns="91427" bIns="457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4" y="9428587"/>
            <a:ext cx="2945659" cy="496332"/>
          </a:xfrm>
          <a:prstGeom prst="rect">
            <a:avLst/>
          </a:prstGeom>
        </p:spPr>
        <p:txBody>
          <a:bodyPr vert="horz" lIns="91427" tIns="45714" rIns="91427" bIns="45714" rtlCol="0" anchor="b"/>
          <a:lstStyle>
            <a:lvl1pPr algn="r">
              <a:defRPr sz="1200"/>
            </a:lvl1pPr>
          </a:lstStyle>
          <a:p>
            <a:fld id="{CE824922-CE56-4C0E-B11C-E877D1DDFB87}" type="slidenum">
              <a:rPr lang="en-US" smtClean="0"/>
              <a:pPr/>
              <a:t>‹#›</a:t>
            </a:fld>
            <a:endParaRPr lang="en-US" dirty="0"/>
          </a:p>
        </p:txBody>
      </p:sp>
    </p:spTree>
    <p:extLst>
      <p:ext uri="{BB962C8B-B14F-4D97-AF65-F5344CB8AC3E}">
        <p14:creationId xmlns:p14="http://schemas.microsoft.com/office/powerpoint/2010/main" val="2699223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Good morning everyone.</a:t>
            </a:r>
          </a:p>
          <a:p>
            <a:endParaRPr lang="en-GB" dirty="0"/>
          </a:p>
          <a:p>
            <a:r>
              <a:rPr lang="en-GB" dirty="0" smtClean="0"/>
              <a:t>My name is Michelle Jayman and I am from the School of Psychology, Social Work &amp; Human Sciences at the University of West London.</a:t>
            </a:r>
          </a:p>
          <a:p>
            <a:endParaRPr lang="en-GB" dirty="0" smtClean="0"/>
          </a:p>
          <a:p>
            <a:r>
              <a:rPr lang="en-GB" dirty="0" smtClean="0"/>
              <a:t>Today I’m going to  talk about my research which focuses on the emotional health of children and young people. I am evaluating the impact of a school-based intervention, P</a:t>
            </a:r>
            <a:r>
              <a:rPr lang="en-GB" i="1" dirty="0" smtClean="0"/>
              <a:t>yramid </a:t>
            </a:r>
            <a:r>
              <a:rPr lang="en-GB" dirty="0" smtClean="0"/>
              <a:t>Club, on the emotional health of pupils in early secondary education.  I am also interested in the effect, if any,  of Pyramid programmes on pupils’ school performance.</a:t>
            </a:r>
          </a:p>
          <a:p>
            <a:endParaRPr lang="en-GB" dirty="0"/>
          </a:p>
          <a:p>
            <a:r>
              <a:rPr lang="en-GB" dirty="0" smtClean="0"/>
              <a:t>I will start with some brief background to provide some context for the research and explain a little bit about the Pyramid intervention. I will be concentrating mainly on my preliminary findings and  discussing the potential implications.</a:t>
            </a:r>
            <a:endParaRPr lang="en-US" dirty="0"/>
          </a:p>
        </p:txBody>
      </p:sp>
      <p:sp>
        <p:nvSpPr>
          <p:cNvPr id="4" name="Slide Number Placeholder 3"/>
          <p:cNvSpPr>
            <a:spLocks noGrp="1"/>
          </p:cNvSpPr>
          <p:nvPr>
            <p:ph type="sldNum" sz="quarter" idx="10"/>
          </p:nvPr>
        </p:nvSpPr>
        <p:spPr/>
        <p:txBody>
          <a:bodyPr/>
          <a:lstStyle/>
          <a:p>
            <a:fld id="{CE824922-CE56-4C0E-B11C-E877D1DDFB87}" type="slidenum">
              <a:rPr lang="en-US" smtClean="0"/>
              <a:pPr/>
              <a:t>1</a:t>
            </a:fld>
            <a:endParaRPr lang="en-US" dirty="0"/>
          </a:p>
        </p:txBody>
      </p:sp>
    </p:spTree>
    <p:extLst>
      <p:ext uri="{BB962C8B-B14F-4D97-AF65-F5344CB8AC3E}">
        <p14:creationId xmlns:p14="http://schemas.microsoft.com/office/powerpoint/2010/main" val="3681932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dirty="0" smtClean="0"/>
          </a:p>
          <a:p>
            <a:r>
              <a:rPr lang="en-GB" dirty="0" smtClean="0"/>
              <a:t>Pilot study analysis completed in the Spring term 2014.</a:t>
            </a:r>
          </a:p>
          <a:p>
            <a:endParaRPr lang="en-GB" dirty="0"/>
          </a:p>
          <a:p>
            <a:r>
              <a:rPr lang="en-GB" dirty="0" smtClean="0"/>
              <a:t>The SDQ measure is the screening tool used to identify pupils suitable for Pyramid: 4 sub-scales are used to measure “difficulties” (Emotion, peer, conduct and hyperactivity). </a:t>
            </a:r>
            <a:r>
              <a:rPr lang="en-GB" dirty="0"/>
              <a:t> </a:t>
            </a:r>
            <a:r>
              <a:rPr lang="en-GB" dirty="0" smtClean="0"/>
              <a:t>The combined scores give a TD score.  Pro-social is measured as a strength. Pupils who score high on the emotion and peer sub-scales and low on the pro-social subscale are considered suitable for Pyramid. Scores are categorised into 3 bandings: Green represents a “normal” score; amber, a “borderline” score and red “abnormal” indicating a high need in this domain.</a:t>
            </a:r>
            <a:endParaRPr lang="en-GB" dirty="0"/>
          </a:p>
          <a:p>
            <a:endParaRPr lang="en-GB" dirty="0" smtClean="0"/>
          </a:p>
          <a:p>
            <a:r>
              <a:rPr lang="en-GB" dirty="0" smtClean="0"/>
              <a:t>To highlight some of the key points:</a:t>
            </a:r>
          </a:p>
          <a:p>
            <a:endParaRPr lang="en-GB" dirty="0"/>
          </a:p>
          <a:p>
            <a:r>
              <a:rPr lang="en-GB" dirty="0" smtClean="0"/>
              <a:t>Looking first at the teachers assessments: Prior to attending the club the teacher assessments identified the Pyramid group as high in emotional and peer difficulties (2 of the 3 main categories Pyramid children are selected on) and also in TDs. As you can see post-intervention the Pyramid group have moved out of the abnormal band to within the normal range of scores on all 3 items.</a:t>
            </a:r>
          </a:p>
          <a:p>
            <a:endParaRPr lang="en-GB" dirty="0"/>
          </a:p>
          <a:p>
            <a:r>
              <a:rPr lang="en-GB" dirty="0" smtClean="0"/>
              <a:t>Interestingly though, the Pyramid group self-report questionnaires identified a much lower need in emotional and peer categories which was within the normal range at baseline.  A much smaller difference is noted between pre and post club scores.  </a:t>
            </a:r>
            <a:endParaRPr lang="en-GB" dirty="0"/>
          </a:p>
          <a:p>
            <a:endParaRPr lang="en-GB" dirty="0" smtClean="0"/>
          </a:p>
          <a:p>
            <a:r>
              <a:rPr lang="en-GB" dirty="0" smtClean="0"/>
              <a:t>This is of course a very small sample (and looking at individual scores some pupils did self-report high or borderline needs in emotional and peer categories which showed a (slight) reduction post intervention). </a:t>
            </a:r>
            <a:endParaRPr lang="en-GB" dirty="0"/>
          </a:p>
          <a:p>
            <a:endParaRPr lang="en-GB" dirty="0"/>
          </a:p>
        </p:txBody>
      </p:sp>
      <p:sp>
        <p:nvSpPr>
          <p:cNvPr id="4" name="Slide Number Placeholder 3"/>
          <p:cNvSpPr>
            <a:spLocks noGrp="1"/>
          </p:cNvSpPr>
          <p:nvPr>
            <p:ph type="sldNum" sz="quarter" idx="10"/>
          </p:nvPr>
        </p:nvSpPr>
        <p:spPr/>
        <p:txBody>
          <a:bodyPr/>
          <a:lstStyle/>
          <a:p>
            <a:fld id="{CE824922-CE56-4C0E-B11C-E877D1DDFB87}" type="slidenum">
              <a:rPr lang="en-US" smtClean="0"/>
              <a:pPr/>
              <a:t>10</a:t>
            </a:fld>
            <a:endParaRPr lang="en-US" dirty="0"/>
          </a:p>
        </p:txBody>
      </p:sp>
    </p:spTree>
    <p:extLst>
      <p:ext uri="{BB962C8B-B14F-4D97-AF65-F5344CB8AC3E}">
        <p14:creationId xmlns:p14="http://schemas.microsoft.com/office/powerpoint/2010/main" val="3249500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Pyramid club members were asked some questions before the first club and at the end of Pyramid. These are some responses given by the</a:t>
            </a:r>
            <a:r>
              <a:rPr lang="en-GB" baseline="0" dirty="0" smtClean="0"/>
              <a:t> majority of participants </a:t>
            </a:r>
            <a:r>
              <a:rPr lang="en-GB" dirty="0" smtClean="0"/>
              <a:t>to a couple of them….</a:t>
            </a:r>
            <a:endParaRPr lang="en-GB" dirty="0"/>
          </a:p>
          <a:p>
            <a:endParaRPr lang="en-GB" dirty="0" smtClean="0"/>
          </a:p>
          <a:p>
            <a:r>
              <a:rPr lang="en-GB" dirty="0" smtClean="0"/>
              <a:t>Despite the fact the self-report SDQ results had not identified any specific needs, the responses to the pre-club questions suggest some anxieties…</a:t>
            </a:r>
          </a:p>
          <a:p>
            <a:endParaRPr lang="en-GB" dirty="0"/>
          </a:p>
          <a:p>
            <a:r>
              <a:rPr lang="en-GB" dirty="0" smtClean="0"/>
              <a:t>In addition, responses to post-club questions indicate that participants’ had experienced improvements in socio-emotional competencies….</a:t>
            </a:r>
          </a:p>
          <a:p>
            <a:endParaRPr lang="en-GB" dirty="0"/>
          </a:p>
          <a:p>
            <a:r>
              <a:rPr lang="en-GB" dirty="0" smtClean="0"/>
              <a:t>Focus group data from both pupils and group leaders appear to support the trends suggested from the TA SDQ results.</a:t>
            </a:r>
          </a:p>
          <a:p>
            <a:endParaRPr lang="en-GB" dirty="0"/>
          </a:p>
          <a:p>
            <a:r>
              <a:rPr lang="en-GB" dirty="0" smtClean="0"/>
              <a:t>Additional analysis of a further 3 schools at the individual school level identified similar findings:  TA assessments identified a great need pre-club and indicated improvements post-club whereas SR measures  suggested a much lower identified need and little change.  No inter-rater correlation was found.</a:t>
            </a:r>
          </a:p>
          <a:p>
            <a:endParaRPr lang="en-GB" dirty="0"/>
          </a:p>
          <a:p>
            <a:r>
              <a:rPr lang="en-GB" dirty="0" smtClean="0"/>
              <a:t>The correlation between informants is usually around 0.3 – so significant but modest.</a:t>
            </a:r>
          </a:p>
          <a:p>
            <a:r>
              <a:rPr lang="en-GB" dirty="0" smtClean="0"/>
              <a:t>(Ford, 2014).</a:t>
            </a:r>
          </a:p>
          <a:p>
            <a:endParaRPr lang="en-GB" dirty="0"/>
          </a:p>
          <a:p>
            <a:r>
              <a:rPr lang="en-GB" dirty="0" smtClean="0"/>
              <a:t>Goodman’s work on the SDQ pseudo-diagnostic algorithm suggests that it works best  with all informants  (i.e. they all contribute to the overall picture) but that teachers and parents predict better psychiatric disorder and either adult will do.</a:t>
            </a:r>
            <a:endParaRPr lang="en-GB" dirty="0"/>
          </a:p>
        </p:txBody>
      </p:sp>
      <p:sp>
        <p:nvSpPr>
          <p:cNvPr id="4" name="Slide Number Placeholder 3"/>
          <p:cNvSpPr>
            <a:spLocks noGrp="1"/>
          </p:cNvSpPr>
          <p:nvPr>
            <p:ph type="sldNum" sz="quarter" idx="10"/>
          </p:nvPr>
        </p:nvSpPr>
        <p:spPr/>
        <p:txBody>
          <a:bodyPr/>
          <a:lstStyle/>
          <a:p>
            <a:fld id="{CE824922-CE56-4C0E-B11C-E877D1DDFB87}" type="slidenum">
              <a:rPr lang="en-US" smtClean="0"/>
              <a:pPr/>
              <a:t>11</a:t>
            </a:fld>
            <a:endParaRPr lang="en-US" dirty="0"/>
          </a:p>
        </p:txBody>
      </p:sp>
    </p:spTree>
    <p:extLst>
      <p:ext uri="{BB962C8B-B14F-4D97-AF65-F5344CB8AC3E}">
        <p14:creationId xmlns:p14="http://schemas.microsoft.com/office/powerpoint/2010/main" val="1313876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Looking at the TA SDQ scores at baseline (before Pyramid) and again after Pyramid showed the following results ……….</a:t>
            </a:r>
            <a:endParaRPr lang="en-GB" dirty="0"/>
          </a:p>
        </p:txBody>
      </p:sp>
      <p:sp>
        <p:nvSpPr>
          <p:cNvPr id="4" name="Slide Number Placeholder 3"/>
          <p:cNvSpPr>
            <a:spLocks noGrp="1"/>
          </p:cNvSpPr>
          <p:nvPr>
            <p:ph type="sldNum" sz="quarter" idx="10"/>
          </p:nvPr>
        </p:nvSpPr>
        <p:spPr/>
        <p:txBody>
          <a:bodyPr/>
          <a:lstStyle/>
          <a:p>
            <a:fld id="{CE824922-CE56-4C0E-B11C-E877D1DDFB87}" type="slidenum">
              <a:rPr lang="en-US" smtClean="0"/>
              <a:pPr/>
              <a:t>12</a:t>
            </a:fld>
            <a:endParaRPr lang="en-US" dirty="0"/>
          </a:p>
        </p:txBody>
      </p:sp>
    </p:spTree>
    <p:extLst>
      <p:ext uri="{BB962C8B-B14F-4D97-AF65-F5344CB8AC3E}">
        <p14:creationId xmlns:p14="http://schemas.microsoft.com/office/powerpoint/2010/main" val="4282121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was also interested to see if there were any differences in the impact of Pyramid between the boys and the girls who attended the programme.  Results from a mixed model ANOVA identified……………………………………..</a:t>
            </a:r>
            <a:endParaRPr lang="en-GB" dirty="0"/>
          </a:p>
        </p:txBody>
      </p:sp>
      <p:sp>
        <p:nvSpPr>
          <p:cNvPr id="4" name="Slide Number Placeholder 3"/>
          <p:cNvSpPr>
            <a:spLocks noGrp="1"/>
          </p:cNvSpPr>
          <p:nvPr>
            <p:ph type="sldNum" sz="quarter" idx="10"/>
          </p:nvPr>
        </p:nvSpPr>
        <p:spPr/>
        <p:txBody>
          <a:bodyPr/>
          <a:lstStyle/>
          <a:p>
            <a:fld id="{CE824922-CE56-4C0E-B11C-E877D1DDFB87}" type="slidenum">
              <a:rPr lang="en-US" smtClean="0"/>
              <a:pPr/>
              <a:t>13</a:t>
            </a:fld>
            <a:endParaRPr lang="en-US" dirty="0"/>
          </a:p>
        </p:txBody>
      </p:sp>
    </p:spTree>
    <p:extLst>
      <p:ext uri="{BB962C8B-B14F-4D97-AF65-F5344CB8AC3E}">
        <p14:creationId xmlns:p14="http://schemas.microsoft.com/office/powerpoint/2010/main" val="309314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Responses given to pre and post Pyramid club questions demonstrated similar expectations before and similar self-assessments after attending….</a:t>
            </a:r>
          </a:p>
          <a:p>
            <a:endParaRPr lang="en-GB" dirty="0"/>
          </a:p>
          <a:p>
            <a:r>
              <a:rPr lang="en-GB" dirty="0" smtClean="0"/>
              <a:t>Some common themes were extrapolated from focus group data from all 4 participating schools ……..</a:t>
            </a:r>
            <a:endParaRPr lang="en-GB" dirty="0"/>
          </a:p>
        </p:txBody>
      </p:sp>
      <p:sp>
        <p:nvSpPr>
          <p:cNvPr id="4" name="Slide Number Placeholder 3"/>
          <p:cNvSpPr>
            <a:spLocks noGrp="1"/>
          </p:cNvSpPr>
          <p:nvPr>
            <p:ph type="sldNum" sz="quarter" idx="10"/>
          </p:nvPr>
        </p:nvSpPr>
        <p:spPr/>
        <p:txBody>
          <a:bodyPr/>
          <a:lstStyle/>
          <a:p>
            <a:fld id="{CE824922-CE56-4C0E-B11C-E877D1DDFB87}" type="slidenum">
              <a:rPr lang="en-US" smtClean="0"/>
              <a:pPr/>
              <a:t>14</a:t>
            </a:fld>
            <a:endParaRPr lang="en-US" dirty="0"/>
          </a:p>
        </p:txBody>
      </p:sp>
    </p:spTree>
    <p:extLst>
      <p:ext uri="{BB962C8B-B14F-4D97-AF65-F5344CB8AC3E}">
        <p14:creationId xmlns:p14="http://schemas.microsoft.com/office/powerpoint/2010/main" val="3123661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summarise the key findings from the analysis undertaken so far…..</a:t>
            </a:r>
          </a:p>
          <a:p>
            <a:endParaRPr lang="en-GB" dirty="0"/>
          </a:p>
          <a:p>
            <a:r>
              <a:rPr lang="en-GB" dirty="0" smtClean="0"/>
              <a:t>There are a number of reasons which may explain the discrepancies between SDQ results: Relatively small sample, despite </a:t>
            </a:r>
            <a:r>
              <a:rPr lang="en-GB" dirty="0"/>
              <a:t>the fact previous research has demonstrated satisfactory levels of cross-informant agreement, reliability for younger children was demonstrably less than for older ones; with the minimum age recommended for use of the SQQ self-report measures being 11 years.  The mean age of participants in the current study was 12 years and </a:t>
            </a:r>
            <a:r>
              <a:rPr lang="en-GB" dirty="0" smtClean="0"/>
              <a:t>4 </a:t>
            </a:r>
            <a:r>
              <a:rPr lang="en-GB" dirty="0"/>
              <a:t>month and as such is closer to the lower end of the spectrum for recommended use.  </a:t>
            </a:r>
            <a:endParaRPr lang="en-GB" dirty="0" smtClean="0"/>
          </a:p>
          <a:p>
            <a:endParaRPr lang="en-GB" dirty="0" smtClean="0"/>
          </a:p>
          <a:p>
            <a:r>
              <a:rPr lang="en-GB" dirty="0" smtClean="0"/>
              <a:t>Research </a:t>
            </a:r>
            <a:r>
              <a:rPr lang="en-GB" dirty="0"/>
              <a:t>by Mellor (2004) questions in particular, the reliability of the peer problems subscale across age groups.  In the current study, scores on this specific sub-scale were of particular relevance (along with emotional difficulties and pro-social strengths), as indicative of an individual’s suitability for Pyramid.  </a:t>
            </a:r>
            <a:endParaRPr lang="en-GB" dirty="0" smtClean="0"/>
          </a:p>
          <a:p>
            <a:endParaRPr lang="en-GB" dirty="0"/>
          </a:p>
          <a:p>
            <a:r>
              <a:rPr lang="en-GB" dirty="0" smtClean="0"/>
              <a:t>Inherent </a:t>
            </a:r>
            <a:r>
              <a:rPr lang="en-GB" dirty="0"/>
              <a:t>limitations of implementing self-report measures </a:t>
            </a:r>
            <a:r>
              <a:rPr lang="en-GB" dirty="0" smtClean="0"/>
              <a:t> </a:t>
            </a:r>
            <a:r>
              <a:rPr lang="en-GB" dirty="0"/>
              <a:t>include: social desirability bias; respondent’s potential lack of self-knowledge; and participants’ perception of a concept (as </a:t>
            </a:r>
            <a:r>
              <a:rPr lang="en-GB" dirty="0" smtClean="0"/>
              <a:t>opposed </a:t>
            </a:r>
            <a:r>
              <a:rPr lang="en-GB" dirty="0"/>
              <a:t>to direct observation of it). </a:t>
            </a:r>
            <a:endParaRPr lang="en-GB" dirty="0" smtClean="0"/>
          </a:p>
          <a:p>
            <a:endParaRPr lang="en-GB" dirty="0"/>
          </a:p>
          <a:p>
            <a:r>
              <a:rPr lang="en-GB" dirty="0"/>
              <a:t>Adolescents may be either more or less inclined to reveal anxieties or other internalising issues and Bierg-Nielsen et al (</a:t>
            </a:r>
            <a:r>
              <a:rPr lang="en-GB" dirty="0" smtClean="0"/>
              <a:t>2003</a:t>
            </a:r>
            <a:r>
              <a:rPr lang="en-GB" dirty="0"/>
              <a:t>)</a:t>
            </a:r>
            <a:r>
              <a:rPr lang="en-GB" dirty="0" smtClean="0"/>
              <a:t> </a:t>
            </a:r>
            <a:r>
              <a:rPr lang="en-GB" dirty="0"/>
              <a:t>suggest that cross-informant discrepancies may reflect subjective, partial truths, influenced by individual and situational factors</a:t>
            </a:r>
          </a:p>
        </p:txBody>
      </p:sp>
      <p:sp>
        <p:nvSpPr>
          <p:cNvPr id="4" name="Slide Number Placeholder 3"/>
          <p:cNvSpPr>
            <a:spLocks noGrp="1"/>
          </p:cNvSpPr>
          <p:nvPr>
            <p:ph type="sldNum" sz="quarter" idx="10"/>
          </p:nvPr>
        </p:nvSpPr>
        <p:spPr/>
        <p:txBody>
          <a:bodyPr/>
          <a:lstStyle/>
          <a:p>
            <a:fld id="{CE824922-CE56-4C0E-B11C-E877D1DDFB87}" type="slidenum">
              <a:rPr lang="en-US" smtClean="0"/>
              <a:pPr/>
              <a:t>15</a:t>
            </a:fld>
            <a:endParaRPr lang="en-US" dirty="0"/>
          </a:p>
        </p:txBody>
      </p:sp>
    </p:spTree>
    <p:extLst>
      <p:ext uri="{BB962C8B-B14F-4D97-AF65-F5344CB8AC3E}">
        <p14:creationId xmlns:p14="http://schemas.microsoft.com/office/powerpoint/2010/main" val="3837074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Notes:</a:t>
            </a:r>
          </a:p>
          <a:p>
            <a:endParaRPr lang="en-GB" dirty="0"/>
          </a:p>
          <a:p>
            <a:r>
              <a:rPr lang="en-GB" dirty="0" smtClean="0"/>
              <a:t>Children in England ranked </a:t>
            </a:r>
            <a:r>
              <a:rPr lang="en-GB" dirty="0"/>
              <a:t>ninth out of a sample of 11 countries  around the </a:t>
            </a:r>
            <a:r>
              <a:rPr lang="en-GB" dirty="0" smtClean="0"/>
              <a:t>world for subjective well-being.</a:t>
            </a:r>
          </a:p>
          <a:p>
            <a:endParaRPr lang="en-US" dirty="0" smtClean="0"/>
          </a:p>
          <a:p>
            <a:r>
              <a:rPr lang="en-GB" dirty="0"/>
              <a:t>Mental illness is the biggest health problem in rich countries, accounting for 23% of the overall burden of disease; bigger than cardiovascular disease (10%) or Cancer (5%) but fewer than a third in treatment in UK, US, and continental Europe</a:t>
            </a:r>
            <a:r>
              <a:rPr lang="en-GB" dirty="0" smtClean="0"/>
              <a:t>.</a:t>
            </a:r>
          </a:p>
          <a:p>
            <a:endParaRPr lang="en-GB" dirty="0"/>
          </a:p>
          <a:p>
            <a:r>
              <a:rPr lang="en-GB" dirty="0"/>
              <a:t>In a sample of over 4,000 young people aged 13 – 18 in the US perceived life satisfaction was found to be significantly related to poor mental health, suicide ideation and suicide behaviours (Valois et al, 2004).</a:t>
            </a:r>
          </a:p>
          <a:p>
            <a:endParaRPr lang="en-US" dirty="0"/>
          </a:p>
        </p:txBody>
      </p:sp>
      <p:sp>
        <p:nvSpPr>
          <p:cNvPr id="4" name="Slide Number Placeholder 3"/>
          <p:cNvSpPr>
            <a:spLocks noGrp="1"/>
          </p:cNvSpPr>
          <p:nvPr>
            <p:ph type="sldNum" sz="quarter" idx="10"/>
          </p:nvPr>
        </p:nvSpPr>
        <p:spPr/>
        <p:txBody>
          <a:bodyPr/>
          <a:lstStyle/>
          <a:p>
            <a:fld id="{CE824922-CE56-4C0E-B11C-E877D1DDFB87}" type="slidenum">
              <a:rPr lang="en-US" smtClean="0"/>
              <a:pPr/>
              <a:t>16</a:t>
            </a:fld>
            <a:endParaRPr lang="en-US" dirty="0"/>
          </a:p>
        </p:txBody>
      </p:sp>
    </p:spTree>
    <p:extLst>
      <p:ext uri="{BB962C8B-B14F-4D97-AF65-F5344CB8AC3E}">
        <p14:creationId xmlns:p14="http://schemas.microsoft.com/office/powerpoint/2010/main" val="2617836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E824922-CE56-4C0E-B11C-E877D1DDFB87}" type="slidenum">
              <a:rPr lang="en-US" smtClean="0"/>
              <a:pPr/>
              <a:t>17</a:t>
            </a:fld>
            <a:endParaRPr lang="en-US" dirty="0"/>
          </a:p>
        </p:txBody>
      </p:sp>
    </p:spTree>
    <p:extLst>
      <p:ext uri="{BB962C8B-B14F-4D97-AF65-F5344CB8AC3E}">
        <p14:creationId xmlns:p14="http://schemas.microsoft.com/office/powerpoint/2010/main" val="3226176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E824922-CE56-4C0E-B11C-E877D1DDFB87}" type="slidenum">
              <a:rPr lang="en-US" smtClean="0"/>
              <a:pPr/>
              <a:t>18</a:t>
            </a:fld>
            <a:endParaRPr lang="en-US" dirty="0"/>
          </a:p>
        </p:txBody>
      </p:sp>
    </p:spTree>
    <p:extLst>
      <p:ext uri="{BB962C8B-B14F-4D97-AF65-F5344CB8AC3E}">
        <p14:creationId xmlns:p14="http://schemas.microsoft.com/office/powerpoint/2010/main" val="3885716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E824922-CE56-4C0E-B11C-E877D1DDFB87}" type="slidenum">
              <a:rPr lang="en-US" smtClean="0"/>
              <a:pPr/>
              <a:t>19</a:t>
            </a:fld>
            <a:endParaRPr lang="en-US" dirty="0"/>
          </a:p>
        </p:txBody>
      </p:sp>
    </p:spTree>
    <p:extLst>
      <p:ext uri="{BB962C8B-B14F-4D97-AF65-F5344CB8AC3E}">
        <p14:creationId xmlns:p14="http://schemas.microsoft.com/office/powerpoint/2010/main" val="2141402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smtClean="0"/>
              <a:t>I will begin with some brief background and my rationale for developing this particular piece of research, in relation to existing work in this field and the wider research context.</a:t>
            </a:r>
          </a:p>
          <a:p>
            <a:endParaRPr lang="en-GB" dirty="0"/>
          </a:p>
          <a:p>
            <a:r>
              <a:rPr lang="en-GB" dirty="0" smtClean="0"/>
              <a:t>I will touch briefly on my methodology and how I have attempted to address the research questions.  </a:t>
            </a:r>
          </a:p>
          <a:p>
            <a:endParaRPr lang="en-GB" dirty="0"/>
          </a:p>
          <a:p>
            <a:r>
              <a:rPr lang="en-GB" dirty="0" smtClean="0"/>
              <a:t>I will talk a little bit about my findings from an initial pilot study and will then discuss the key findings  for data collected over the previous academic year which brings me up to date with the data collected so far.</a:t>
            </a:r>
          </a:p>
          <a:p>
            <a:endParaRPr lang="en-GB" dirty="0"/>
          </a:p>
          <a:p>
            <a:r>
              <a:rPr lang="en-GB" dirty="0" smtClean="0"/>
              <a:t>Looking forward, I will be considering  the potential  implications of the study’s findings  and further research activity planned.</a:t>
            </a:r>
            <a:endParaRPr lang="en-GB" dirty="0"/>
          </a:p>
          <a:p>
            <a:endParaRPr lang="en-GB" dirty="0"/>
          </a:p>
          <a:p>
            <a:endParaRPr lang="en-GB" dirty="0" smtClean="0"/>
          </a:p>
          <a:p>
            <a:endParaRPr lang="en-GB" dirty="0"/>
          </a:p>
        </p:txBody>
      </p:sp>
      <p:sp>
        <p:nvSpPr>
          <p:cNvPr id="4" name="Slide Number Placeholder 3"/>
          <p:cNvSpPr>
            <a:spLocks noGrp="1"/>
          </p:cNvSpPr>
          <p:nvPr>
            <p:ph type="sldNum" sz="quarter" idx="10"/>
          </p:nvPr>
        </p:nvSpPr>
        <p:spPr/>
        <p:txBody>
          <a:bodyPr/>
          <a:lstStyle/>
          <a:p>
            <a:fld id="{CE824922-CE56-4C0E-B11C-E877D1DDFB87}" type="slidenum">
              <a:rPr lang="en-US" smtClean="0"/>
              <a:pPr/>
              <a:t>2</a:t>
            </a:fld>
            <a:endParaRPr lang="en-US" dirty="0"/>
          </a:p>
        </p:txBody>
      </p:sp>
    </p:spTree>
    <p:extLst>
      <p:ext uri="{BB962C8B-B14F-4D97-AF65-F5344CB8AC3E}">
        <p14:creationId xmlns:p14="http://schemas.microsoft.com/office/powerpoint/2010/main" val="3773336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26E69D-4B12-4BAE-9141-124DDFD42573}" type="slidenum">
              <a:rPr lang="en-GB" smtClean="0"/>
              <a:t>20</a:t>
            </a:fld>
            <a:endParaRPr lang="en-GB"/>
          </a:p>
        </p:txBody>
      </p:sp>
    </p:spTree>
    <p:extLst>
      <p:ext uri="{BB962C8B-B14F-4D97-AF65-F5344CB8AC3E}">
        <p14:creationId xmlns:p14="http://schemas.microsoft.com/office/powerpoint/2010/main" val="3836609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572463"/>
            <a:ext cx="5438140" cy="5081127"/>
          </a:xfrm>
        </p:spPr>
        <p:txBody>
          <a:bodyPr>
            <a:normAutofit fontScale="92500" lnSpcReduction="10000"/>
          </a:bodyPr>
          <a:lstStyle/>
          <a:p>
            <a:endParaRPr lang="en-GB" dirty="0"/>
          </a:p>
          <a:p>
            <a:r>
              <a:rPr lang="en-GB" dirty="0" smtClean="0"/>
              <a:t>Research demonstrates the scale of child and adolescent mental health concerns:</a:t>
            </a:r>
          </a:p>
          <a:p>
            <a:r>
              <a:rPr lang="en-GB" dirty="0" smtClean="0"/>
              <a:t>10% of children in the UK aged between 5 and 16 have a clinically diagnosed mental health disorder, 4% of these relate to emotional difficulties. For many more young people issues around anxiety, stress and body image lead to poor emotional well-being which can develop into more severe problems if left unchecked.</a:t>
            </a:r>
          </a:p>
          <a:p>
            <a:endParaRPr lang="en-GB" dirty="0"/>
          </a:p>
          <a:p>
            <a:r>
              <a:rPr lang="en-GB" dirty="0" smtClean="0"/>
              <a:t>In a  2012 survey of 2,000 young people’s experience of mental health , 12% described themselves as feeling down or depressed in recent weeks and not feeling “good enough” was given as one of the main reasons. </a:t>
            </a:r>
            <a:r>
              <a:rPr lang="en-GB" dirty="0"/>
              <a:t>A new, on-line mental health support service, </a:t>
            </a:r>
            <a:r>
              <a:rPr lang="en-GB" dirty="0" smtClean="0"/>
              <a:t>“Mindfull,” for </a:t>
            </a:r>
            <a:r>
              <a:rPr lang="en-GB" dirty="0"/>
              <a:t>11-17 year olds was launched in </a:t>
            </a:r>
            <a:r>
              <a:rPr lang="en-GB" dirty="0" smtClean="0"/>
              <a:t>2013 in response to the identified need for support.</a:t>
            </a:r>
            <a:endParaRPr lang="en-US" dirty="0"/>
          </a:p>
          <a:p>
            <a:endParaRPr lang="en-GB" dirty="0" smtClean="0"/>
          </a:p>
          <a:p>
            <a:r>
              <a:rPr lang="en-GB" dirty="0" smtClean="0"/>
              <a:t>Poor </a:t>
            </a:r>
            <a:r>
              <a:rPr lang="en-GB" dirty="0"/>
              <a:t>emotional health in adolescence is related to many negative outcomes </a:t>
            </a:r>
            <a:r>
              <a:rPr lang="en-GB" dirty="0" smtClean="0"/>
              <a:t>including: </a:t>
            </a:r>
            <a:r>
              <a:rPr lang="en-GB" dirty="0"/>
              <a:t>loneliness, lack of school </a:t>
            </a:r>
            <a:r>
              <a:rPr lang="en-GB" dirty="0" smtClean="0"/>
              <a:t>adjustment; </a:t>
            </a:r>
            <a:r>
              <a:rPr lang="en-GB" dirty="0"/>
              <a:t>poor academic </a:t>
            </a:r>
            <a:r>
              <a:rPr lang="en-GB" dirty="0" smtClean="0"/>
              <a:t>performance; poor relationships and more severe mental health problems later in life. There is also evidence of increase risk of suicide and depression in adulthood. Sub-threshold depressive symptoms confer a similar risk of suicide and depression in adulthood (Fergusson et al 2005).</a:t>
            </a:r>
            <a:endParaRPr lang="en-GB" dirty="0"/>
          </a:p>
          <a:p>
            <a:endParaRPr lang="en-GB" dirty="0" smtClean="0"/>
          </a:p>
          <a:p>
            <a:r>
              <a:rPr lang="en-GB" dirty="0" smtClean="0"/>
              <a:t>A study by Kim-Cohen identified that among adult cases 73.9% received a diagnosis before 18; 50% before 15 and adult disorders were generally preceded by their juvenile counterparts.</a:t>
            </a:r>
          </a:p>
          <a:p>
            <a:endParaRPr lang="en-GB" dirty="0" smtClean="0"/>
          </a:p>
          <a:p>
            <a:r>
              <a:rPr lang="en-GB" dirty="0" smtClean="0"/>
              <a:t>Mental well-being is on the national agenda and government reports highlight the need to detect </a:t>
            </a:r>
            <a:r>
              <a:rPr lang="en-GB" dirty="0"/>
              <a:t>problems </a:t>
            </a:r>
            <a:r>
              <a:rPr lang="en-GB" dirty="0" smtClean="0"/>
              <a:t>early and </a:t>
            </a:r>
            <a:r>
              <a:rPr lang="en-GB" dirty="0"/>
              <a:t>implement preventative </a:t>
            </a:r>
            <a:r>
              <a:rPr lang="en-GB" dirty="0" smtClean="0"/>
              <a:t>measures.</a:t>
            </a:r>
          </a:p>
          <a:p>
            <a:r>
              <a:rPr lang="en-GB" dirty="0" smtClean="0"/>
              <a:t>Recent government initiatives have stated a commitment to the emotional well-being of children and yp. Schools have a “</a:t>
            </a:r>
            <a:r>
              <a:rPr lang="en-GB" dirty="0"/>
              <a:t>duty” to support young people develop social and emotional competencies, nourish emotional well-being and nurture </a:t>
            </a:r>
            <a:r>
              <a:rPr lang="en-GB" dirty="0" smtClean="0"/>
              <a:t>resilience (DH, 2013). </a:t>
            </a:r>
            <a:r>
              <a:rPr lang="en-GB" dirty="0">
                <a:cs typeface="Arial" pitchFamily="34" charset="0"/>
              </a:rPr>
              <a:t>Schools can promote good mental health and better equip their pupils to succeed by working with others to provide evidence-based interventions for pupils with mental health problems (DfE, 2014).</a:t>
            </a:r>
          </a:p>
          <a:p>
            <a:endParaRPr lang="en-US" dirty="0"/>
          </a:p>
        </p:txBody>
      </p:sp>
      <p:sp>
        <p:nvSpPr>
          <p:cNvPr id="4" name="Slide Number Placeholder 3"/>
          <p:cNvSpPr>
            <a:spLocks noGrp="1"/>
          </p:cNvSpPr>
          <p:nvPr>
            <p:ph type="sldNum" sz="quarter" idx="10"/>
          </p:nvPr>
        </p:nvSpPr>
        <p:spPr/>
        <p:txBody>
          <a:bodyPr/>
          <a:lstStyle/>
          <a:p>
            <a:fld id="{CE824922-CE56-4C0E-B11C-E877D1DDFB87}" type="slidenum">
              <a:rPr lang="en-US" smtClean="0"/>
              <a:pPr/>
              <a:t>3</a:t>
            </a:fld>
            <a:endParaRPr lang="en-US" dirty="0"/>
          </a:p>
        </p:txBody>
      </p:sp>
    </p:spTree>
    <p:extLst>
      <p:ext uri="{BB962C8B-B14F-4D97-AF65-F5344CB8AC3E}">
        <p14:creationId xmlns:p14="http://schemas.microsoft.com/office/powerpoint/2010/main" val="195310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572463"/>
            <a:ext cx="5438140" cy="5081127"/>
          </a:xfrm>
        </p:spPr>
        <p:txBody>
          <a:bodyPr>
            <a:normAutofit/>
          </a:bodyPr>
          <a:lstStyle/>
          <a:p>
            <a:endParaRPr lang="en-GB" dirty="0" smtClean="0"/>
          </a:p>
          <a:p>
            <a:r>
              <a:rPr lang="en-GB" dirty="0" smtClean="0"/>
              <a:t>Schools </a:t>
            </a:r>
            <a:r>
              <a:rPr lang="en-GB" dirty="0"/>
              <a:t>exist in almost all communities</a:t>
            </a:r>
            <a:r>
              <a:rPr lang="en-GB" dirty="0" smtClean="0"/>
              <a:t>: the potential impact of interventions within the school context is huge due to the significant amount of time children and young  spend there.  Moreover, increased attention needs to be paid to how schools can impact on non-cognitive outcomes and not measure success simply in terms of academic outputs.</a:t>
            </a:r>
          </a:p>
          <a:p>
            <a:endParaRPr lang="en-GB" dirty="0"/>
          </a:p>
          <a:p>
            <a:r>
              <a:rPr lang="en-US" dirty="0"/>
              <a:t>In USA/ Australia – research </a:t>
            </a:r>
            <a:r>
              <a:rPr lang="en-US" dirty="0" smtClean="0"/>
              <a:t>suggests having access to mental health services in schools reduces </a:t>
            </a:r>
            <a:r>
              <a:rPr lang="en-US" dirty="0"/>
              <a:t>disparities in accessing support among sub-populations such as racial/ethnic minority </a:t>
            </a:r>
            <a:r>
              <a:rPr lang="en-US" dirty="0" smtClean="0"/>
              <a:t>groups.  A previously mentioned, In the UK the current government have recognized the pivotal role of schools in improving the emotional well-being and mental health outcomes of their students. </a:t>
            </a:r>
          </a:p>
          <a:p>
            <a:endParaRPr lang="en-US" dirty="0" smtClean="0"/>
          </a:p>
          <a:p>
            <a:r>
              <a:rPr lang="en-US" dirty="0" smtClean="0"/>
              <a:t>Schools can potentially be a cost effective means of providing both universal and targeted interventions which can help prevent costly consequences for the NHS, social services and criminal justice system.  A commitment to nurturing emotionally healthy children is welcomed by the children’s society who endorse the need for social and emotional learning in the school curriculum; this practice is currently more evident in primary than secondary schools.</a:t>
            </a:r>
          </a:p>
          <a:p>
            <a:endParaRPr lang="en-US" dirty="0" smtClean="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E824922-CE56-4C0E-B11C-E877D1DDFB87}" type="slidenum">
              <a:rPr lang="en-US" smtClean="0"/>
              <a:pPr/>
              <a:t>4</a:t>
            </a:fld>
            <a:endParaRPr lang="en-US" dirty="0"/>
          </a:p>
        </p:txBody>
      </p:sp>
    </p:spTree>
    <p:extLst>
      <p:ext uri="{BB962C8B-B14F-4D97-AF65-F5344CB8AC3E}">
        <p14:creationId xmlns:p14="http://schemas.microsoft.com/office/powerpoint/2010/main" val="1165982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544">
              <a:defRPr sz="600">
                <a:solidFill>
                  <a:srgbClr val="EBFFFF"/>
                </a:solidFill>
                <a:latin typeface="Verdana" panose="020B0604030504040204" pitchFamily="34" charset="0"/>
              </a:defRPr>
            </a:lvl1pPr>
            <a:lvl2pPr marL="742847" indent="-285709" defTabSz="955544">
              <a:defRPr sz="600">
                <a:solidFill>
                  <a:srgbClr val="EBFFFF"/>
                </a:solidFill>
                <a:latin typeface="Verdana" panose="020B0604030504040204" pitchFamily="34" charset="0"/>
              </a:defRPr>
            </a:lvl2pPr>
            <a:lvl3pPr marL="1142843" indent="-228570" defTabSz="955544">
              <a:defRPr sz="600">
                <a:solidFill>
                  <a:srgbClr val="EBFFFF"/>
                </a:solidFill>
                <a:latin typeface="Verdana" panose="020B0604030504040204" pitchFamily="34" charset="0"/>
              </a:defRPr>
            </a:lvl3pPr>
            <a:lvl4pPr marL="1599978" indent="-228570" defTabSz="955544">
              <a:defRPr sz="600">
                <a:solidFill>
                  <a:srgbClr val="EBFFFF"/>
                </a:solidFill>
                <a:latin typeface="Verdana" panose="020B0604030504040204" pitchFamily="34" charset="0"/>
              </a:defRPr>
            </a:lvl4pPr>
            <a:lvl5pPr marL="2057115" indent="-228570" defTabSz="955544">
              <a:defRPr sz="600">
                <a:solidFill>
                  <a:srgbClr val="EBFFFF"/>
                </a:solidFill>
                <a:latin typeface="Verdana" panose="020B0604030504040204" pitchFamily="34" charset="0"/>
              </a:defRPr>
            </a:lvl5pPr>
            <a:lvl6pPr marL="2514254" indent="-228570" defTabSz="955544" eaLnBrk="0" fontAlgn="base" hangingPunct="0">
              <a:spcBef>
                <a:spcPct val="0"/>
              </a:spcBef>
              <a:spcAft>
                <a:spcPct val="0"/>
              </a:spcAft>
              <a:defRPr sz="600">
                <a:solidFill>
                  <a:srgbClr val="EBFFFF"/>
                </a:solidFill>
                <a:latin typeface="Verdana" panose="020B0604030504040204" pitchFamily="34" charset="0"/>
              </a:defRPr>
            </a:lvl6pPr>
            <a:lvl7pPr marL="2971391" indent="-228570" defTabSz="955544" eaLnBrk="0" fontAlgn="base" hangingPunct="0">
              <a:spcBef>
                <a:spcPct val="0"/>
              </a:spcBef>
              <a:spcAft>
                <a:spcPct val="0"/>
              </a:spcAft>
              <a:defRPr sz="600">
                <a:solidFill>
                  <a:srgbClr val="EBFFFF"/>
                </a:solidFill>
                <a:latin typeface="Verdana" panose="020B0604030504040204" pitchFamily="34" charset="0"/>
              </a:defRPr>
            </a:lvl7pPr>
            <a:lvl8pPr marL="3428527" indent="-228570" defTabSz="955544" eaLnBrk="0" fontAlgn="base" hangingPunct="0">
              <a:spcBef>
                <a:spcPct val="0"/>
              </a:spcBef>
              <a:spcAft>
                <a:spcPct val="0"/>
              </a:spcAft>
              <a:defRPr sz="600">
                <a:solidFill>
                  <a:srgbClr val="EBFFFF"/>
                </a:solidFill>
                <a:latin typeface="Verdana" panose="020B0604030504040204" pitchFamily="34" charset="0"/>
              </a:defRPr>
            </a:lvl8pPr>
            <a:lvl9pPr marL="3885662" indent="-228570" defTabSz="955544" eaLnBrk="0" fontAlgn="base" hangingPunct="0">
              <a:spcBef>
                <a:spcPct val="0"/>
              </a:spcBef>
              <a:spcAft>
                <a:spcPct val="0"/>
              </a:spcAft>
              <a:defRPr sz="600">
                <a:solidFill>
                  <a:srgbClr val="EBFFFF"/>
                </a:solidFill>
                <a:latin typeface="Verdana" panose="020B0604030504040204" pitchFamily="34" charset="0"/>
              </a:defRPr>
            </a:lvl9pPr>
          </a:lstStyle>
          <a:p>
            <a:fld id="{6EEA3C11-CD04-4268-9933-3666E6BDD184}" type="slidenum">
              <a:rPr lang="en-GB" sz="1300"/>
              <a:pPr/>
              <a:t>5</a:t>
            </a:fld>
            <a:endParaRPr lang="en-GB" sz="1300" dirty="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en-GB" altLang="en-US" dirty="0"/>
          </a:p>
          <a:p>
            <a:pPr eaLnBrk="1" hangingPunct="1"/>
            <a:endParaRPr lang="en-GB" dirty="0"/>
          </a:p>
          <a:p>
            <a:pPr eaLnBrk="1" hangingPunct="1"/>
            <a:endParaRPr lang="en-GB" dirty="0"/>
          </a:p>
        </p:txBody>
      </p:sp>
      <p:sp>
        <p:nvSpPr>
          <p:cNvPr id="2" name="Rectangle 1"/>
          <p:cNvSpPr/>
          <p:nvPr/>
        </p:nvSpPr>
        <p:spPr>
          <a:xfrm>
            <a:off x="1166589" y="4714824"/>
            <a:ext cx="4392488" cy="2677656"/>
          </a:xfrm>
          <a:prstGeom prst="rect">
            <a:avLst/>
          </a:prstGeom>
        </p:spPr>
        <p:txBody>
          <a:bodyPr wrap="square">
            <a:spAutoFit/>
          </a:bodyPr>
          <a:lstStyle/>
          <a:p>
            <a:r>
              <a:rPr lang="en-GB" altLang="en-US" sz="1200" dirty="0"/>
              <a:t>Pyramid is a model of early intervention aimed at supporting social and emotional well-being.  It is school-based and promotes intervention early in the child’s life and early in the course of their problems. Originally developed in the 1980s and based on a social learning approach,  Pyramid aims:  to build confidence, to develop resilience and social skills by providing after-school clubs for small groups of children (10-12 members) with 3-4 (trained) group leaders .  It is a manual-based, 10-week programme, targeted at pupils who are shy, anxious, withdrawn who are screened for their suitability for the programme. Clubs offer a range of fun and nurturing activities: snack time, games, art and craft and circle time</a:t>
            </a:r>
            <a:r>
              <a:rPr lang="en-GB" altLang="en-US" sz="1200" dirty="0" smtClean="0"/>
              <a:t>.</a:t>
            </a:r>
          </a:p>
          <a:p>
            <a:endParaRPr lang="en-GB" altLang="en-US" sz="1200" dirty="0"/>
          </a:p>
          <a:p>
            <a:r>
              <a:rPr lang="en-GB" altLang="en-US" sz="1200" dirty="0" smtClean="0"/>
              <a:t>Currently clubs run in England, Wales and Northern Ireland </a:t>
            </a:r>
            <a:r>
              <a:rPr lang="en-GB" sz="1200" dirty="0" smtClean="0"/>
              <a:t>in </a:t>
            </a:r>
            <a:r>
              <a:rPr lang="en-GB" sz="1200" dirty="0"/>
              <a:t>association with local voluntary and statutory sector </a:t>
            </a:r>
            <a:r>
              <a:rPr lang="en-GB" sz="1200" dirty="0" smtClean="0"/>
              <a:t>partners.</a:t>
            </a:r>
            <a:endParaRPr lang="en-GB" altLang="en-US" sz="1200" dirty="0"/>
          </a:p>
        </p:txBody>
      </p:sp>
    </p:spTree>
    <p:extLst>
      <p:ext uri="{BB962C8B-B14F-4D97-AF65-F5344CB8AC3E}">
        <p14:creationId xmlns:p14="http://schemas.microsoft.com/office/powerpoint/2010/main" val="3123021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544">
              <a:defRPr sz="600">
                <a:solidFill>
                  <a:srgbClr val="EBFFFF"/>
                </a:solidFill>
                <a:latin typeface="Verdana" panose="020B0604030504040204" pitchFamily="34" charset="0"/>
              </a:defRPr>
            </a:lvl1pPr>
            <a:lvl2pPr marL="742847" indent="-285709" defTabSz="955544">
              <a:defRPr sz="600">
                <a:solidFill>
                  <a:srgbClr val="EBFFFF"/>
                </a:solidFill>
                <a:latin typeface="Verdana" panose="020B0604030504040204" pitchFamily="34" charset="0"/>
              </a:defRPr>
            </a:lvl2pPr>
            <a:lvl3pPr marL="1142843" indent="-228570" defTabSz="955544">
              <a:defRPr sz="600">
                <a:solidFill>
                  <a:srgbClr val="EBFFFF"/>
                </a:solidFill>
                <a:latin typeface="Verdana" panose="020B0604030504040204" pitchFamily="34" charset="0"/>
              </a:defRPr>
            </a:lvl3pPr>
            <a:lvl4pPr marL="1599978" indent="-228570" defTabSz="955544">
              <a:defRPr sz="600">
                <a:solidFill>
                  <a:srgbClr val="EBFFFF"/>
                </a:solidFill>
                <a:latin typeface="Verdana" panose="020B0604030504040204" pitchFamily="34" charset="0"/>
              </a:defRPr>
            </a:lvl4pPr>
            <a:lvl5pPr marL="2057115" indent="-228570" defTabSz="955544">
              <a:defRPr sz="600">
                <a:solidFill>
                  <a:srgbClr val="EBFFFF"/>
                </a:solidFill>
                <a:latin typeface="Verdana" panose="020B0604030504040204" pitchFamily="34" charset="0"/>
              </a:defRPr>
            </a:lvl5pPr>
            <a:lvl6pPr marL="2514254" indent="-228570" defTabSz="955544" eaLnBrk="0" fontAlgn="base" hangingPunct="0">
              <a:spcBef>
                <a:spcPct val="0"/>
              </a:spcBef>
              <a:spcAft>
                <a:spcPct val="0"/>
              </a:spcAft>
              <a:defRPr sz="600">
                <a:solidFill>
                  <a:srgbClr val="EBFFFF"/>
                </a:solidFill>
                <a:latin typeface="Verdana" panose="020B0604030504040204" pitchFamily="34" charset="0"/>
              </a:defRPr>
            </a:lvl6pPr>
            <a:lvl7pPr marL="2971391" indent="-228570" defTabSz="955544" eaLnBrk="0" fontAlgn="base" hangingPunct="0">
              <a:spcBef>
                <a:spcPct val="0"/>
              </a:spcBef>
              <a:spcAft>
                <a:spcPct val="0"/>
              </a:spcAft>
              <a:defRPr sz="600">
                <a:solidFill>
                  <a:srgbClr val="EBFFFF"/>
                </a:solidFill>
                <a:latin typeface="Verdana" panose="020B0604030504040204" pitchFamily="34" charset="0"/>
              </a:defRPr>
            </a:lvl7pPr>
            <a:lvl8pPr marL="3428527" indent="-228570" defTabSz="955544" eaLnBrk="0" fontAlgn="base" hangingPunct="0">
              <a:spcBef>
                <a:spcPct val="0"/>
              </a:spcBef>
              <a:spcAft>
                <a:spcPct val="0"/>
              </a:spcAft>
              <a:defRPr sz="600">
                <a:solidFill>
                  <a:srgbClr val="EBFFFF"/>
                </a:solidFill>
                <a:latin typeface="Verdana" panose="020B0604030504040204" pitchFamily="34" charset="0"/>
              </a:defRPr>
            </a:lvl8pPr>
            <a:lvl9pPr marL="3885662" indent="-228570" defTabSz="955544" eaLnBrk="0" fontAlgn="base" hangingPunct="0">
              <a:spcBef>
                <a:spcPct val="0"/>
              </a:spcBef>
              <a:spcAft>
                <a:spcPct val="0"/>
              </a:spcAft>
              <a:defRPr sz="600">
                <a:solidFill>
                  <a:srgbClr val="EBFFFF"/>
                </a:solidFill>
                <a:latin typeface="Verdana" panose="020B0604030504040204" pitchFamily="34" charset="0"/>
              </a:defRPr>
            </a:lvl9pPr>
          </a:lstStyle>
          <a:p>
            <a:fld id="{6EEA3C11-CD04-4268-9933-3666E6BDD184}" type="slidenum">
              <a:rPr lang="en-GB" sz="1300"/>
              <a:pPr/>
              <a:t>6</a:t>
            </a:fld>
            <a:endParaRPr lang="en-GB" sz="1300" dirty="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en-GB" altLang="en-US" dirty="0"/>
          </a:p>
          <a:p>
            <a:pPr eaLnBrk="1" hangingPunct="1"/>
            <a:endParaRPr lang="en-GB" dirty="0"/>
          </a:p>
          <a:p>
            <a:pPr eaLnBrk="1" hangingPunct="1"/>
            <a:endParaRPr lang="en-GB" dirty="0"/>
          </a:p>
        </p:txBody>
      </p:sp>
      <p:sp>
        <p:nvSpPr>
          <p:cNvPr id="2" name="Rectangle 1"/>
          <p:cNvSpPr/>
          <p:nvPr/>
        </p:nvSpPr>
        <p:spPr>
          <a:xfrm>
            <a:off x="798670" y="4714659"/>
            <a:ext cx="5200333" cy="4524315"/>
          </a:xfrm>
          <a:prstGeom prst="rect">
            <a:avLst/>
          </a:prstGeom>
        </p:spPr>
        <p:txBody>
          <a:bodyPr wrap="square">
            <a:spAutoFit/>
          </a:bodyPr>
          <a:lstStyle/>
          <a:p>
            <a:r>
              <a:rPr lang="en-GB" sz="1200" dirty="0">
                <a:ea typeface="SimSun" panose="02010600030101010101" pitchFamily="2" charset="-122"/>
              </a:rPr>
              <a:t>Circle time in Pyramid club provides everyone with the opportunity to express their feelings and articulate their thoughts and needs in a non-judgemental environment. It also encourages a culture of listening to others.  Club members become increasingly confident about contributing to circle time and feelings of mutual trust develop, which support positive relationships and friendship building (Pyramid club leader handbook, 2012</a:t>
            </a:r>
            <a:r>
              <a:rPr lang="en-GB" sz="1200" dirty="0" smtClean="0">
                <a:ea typeface="SimSun" panose="02010600030101010101" pitchFamily="2" charset="-122"/>
              </a:rPr>
              <a:t>).</a:t>
            </a:r>
          </a:p>
          <a:p>
            <a:endParaRPr lang="en-GB" sz="1200" dirty="0">
              <a:ea typeface="SimSun" panose="02010600030101010101" pitchFamily="2" charset="-122"/>
            </a:endParaRPr>
          </a:p>
          <a:p>
            <a:r>
              <a:rPr lang="en-GB" sz="1200" dirty="0" smtClean="0">
                <a:ea typeface="SimSun" panose="02010600030101010101" pitchFamily="2" charset="-122"/>
              </a:rPr>
              <a:t> Arts and crafts </a:t>
            </a:r>
            <a:r>
              <a:rPr lang="en-GB" sz="1200" dirty="0" smtClean="0"/>
              <a:t>boost </a:t>
            </a:r>
            <a:r>
              <a:rPr lang="en-GB" sz="1200" dirty="0"/>
              <a:t>self-esteem and encourage friendship building (Hogan, 2001; Reyner, 2008). Moreover, by engaging in art based tasks participants identify strategies for overcoming difficulties, perseverance and coping skills (Parr, </a:t>
            </a:r>
            <a:r>
              <a:rPr lang="en-GB" sz="1200" dirty="0" smtClean="0"/>
              <a:t>2005).  </a:t>
            </a:r>
            <a:r>
              <a:rPr lang="en-GB" sz="1200" dirty="0"/>
              <a:t>In Pyramid club, art and craft activities are designed for club members to have fun whilst simultaneously gaining a sense of achievement from completing a task (Pyramid club leader handbook, 2012). </a:t>
            </a:r>
            <a:endParaRPr lang="en-GB" sz="1200" dirty="0" smtClean="0"/>
          </a:p>
          <a:p>
            <a:endParaRPr lang="en-GB" sz="1200" dirty="0" smtClean="0"/>
          </a:p>
          <a:p>
            <a:r>
              <a:rPr lang="en-GB" sz="1200" dirty="0"/>
              <a:t>Club members learn to engage in the type of activities they will encounter in the playground in a “safe and controlled manner.” (Pyramid club leader handbook, 2012).  Therapeutic games, appropriate to the developmental stage of the child, help participants relax, express feelings and enhance their ability to improve their social skills (Cheung, 2006). </a:t>
            </a:r>
          </a:p>
          <a:p>
            <a:endParaRPr lang="en-GB" sz="1200" dirty="0" smtClean="0"/>
          </a:p>
          <a:p>
            <a:r>
              <a:rPr lang="en-GB" sz="1200" dirty="0"/>
              <a:t>Snack time promotes prosocial behaviours including, social competencies, table manners and clean-up skills (Cerda, Nemiroff and Richmond, 1991; Troester and Darby, 1976). </a:t>
            </a:r>
          </a:p>
          <a:p>
            <a:endParaRPr lang="en-GB" sz="1200" dirty="0"/>
          </a:p>
        </p:txBody>
      </p:sp>
    </p:spTree>
    <p:extLst>
      <p:ext uri="{BB962C8B-B14F-4D97-AF65-F5344CB8AC3E}">
        <p14:creationId xmlns:p14="http://schemas.microsoft.com/office/powerpoint/2010/main" val="3416091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544">
              <a:defRPr sz="600">
                <a:solidFill>
                  <a:srgbClr val="EBFFFF"/>
                </a:solidFill>
                <a:latin typeface="Verdana" panose="020B0604030504040204" pitchFamily="34" charset="0"/>
              </a:defRPr>
            </a:lvl1pPr>
            <a:lvl2pPr marL="742847" indent="-285709" defTabSz="955544">
              <a:defRPr sz="600">
                <a:solidFill>
                  <a:srgbClr val="EBFFFF"/>
                </a:solidFill>
                <a:latin typeface="Verdana" panose="020B0604030504040204" pitchFamily="34" charset="0"/>
              </a:defRPr>
            </a:lvl2pPr>
            <a:lvl3pPr marL="1142843" indent="-228570" defTabSz="955544">
              <a:defRPr sz="600">
                <a:solidFill>
                  <a:srgbClr val="EBFFFF"/>
                </a:solidFill>
                <a:latin typeface="Verdana" panose="020B0604030504040204" pitchFamily="34" charset="0"/>
              </a:defRPr>
            </a:lvl3pPr>
            <a:lvl4pPr marL="1599978" indent="-228570" defTabSz="955544">
              <a:defRPr sz="600">
                <a:solidFill>
                  <a:srgbClr val="EBFFFF"/>
                </a:solidFill>
                <a:latin typeface="Verdana" panose="020B0604030504040204" pitchFamily="34" charset="0"/>
              </a:defRPr>
            </a:lvl4pPr>
            <a:lvl5pPr marL="2057115" indent="-228570" defTabSz="955544">
              <a:defRPr sz="600">
                <a:solidFill>
                  <a:srgbClr val="EBFFFF"/>
                </a:solidFill>
                <a:latin typeface="Verdana" panose="020B0604030504040204" pitchFamily="34" charset="0"/>
              </a:defRPr>
            </a:lvl5pPr>
            <a:lvl6pPr marL="2514254" indent="-228570" defTabSz="955544" eaLnBrk="0" fontAlgn="base" hangingPunct="0">
              <a:spcBef>
                <a:spcPct val="0"/>
              </a:spcBef>
              <a:spcAft>
                <a:spcPct val="0"/>
              </a:spcAft>
              <a:defRPr sz="600">
                <a:solidFill>
                  <a:srgbClr val="EBFFFF"/>
                </a:solidFill>
                <a:latin typeface="Verdana" panose="020B0604030504040204" pitchFamily="34" charset="0"/>
              </a:defRPr>
            </a:lvl6pPr>
            <a:lvl7pPr marL="2971391" indent="-228570" defTabSz="955544" eaLnBrk="0" fontAlgn="base" hangingPunct="0">
              <a:spcBef>
                <a:spcPct val="0"/>
              </a:spcBef>
              <a:spcAft>
                <a:spcPct val="0"/>
              </a:spcAft>
              <a:defRPr sz="600">
                <a:solidFill>
                  <a:srgbClr val="EBFFFF"/>
                </a:solidFill>
                <a:latin typeface="Verdana" panose="020B0604030504040204" pitchFamily="34" charset="0"/>
              </a:defRPr>
            </a:lvl7pPr>
            <a:lvl8pPr marL="3428527" indent="-228570" defTabSz="955544" eaLnBrk="0" fontAlgn="base" hangingPunct="0">
              <a:spcBef>
                <a:spcPct val="0"/>
              </a:spcBef>
              <a:spcAft>
                <a:spcPct val="0"/>
              </a:spcAft>
              <a:defRPr sz="600">
                <a:solidFill>
                  <a:srgbClr val="EBFFFF"/>
                </a:solidFill>
                <a:latin typeface="Verdana" panose="020B0604030504040204" pitchFamily="34" charset="0"/>
              </a:defRPr>
            </a:lvl8pPr>
            <a:lvl9pPr marL="3885662" indent="-228570" defTabSz="955544" eaLnBrk="0" fontAlgn="base" hangingPunct="0">
              <a:spcBef>
                <a:spcPct val="0"/>
              </a:spcBef>
              <a:spcAft>
                <a:spcPct val="0"/>
              </a:spcAft>
              <a:defRPr sz="600">
                <a:solidFill>
                  <a:srgbClr val="EBFFFF"/>
                </a:solidFill>
                <a:latin typeface="Verdana" panose="020B0604030504040204" pitchFamily="34" charset="0"/>
              </a:defRPr>
            </a:lvl9pPr>
          </a:lstStyle>
          <a:p>
            <a:fld id="{6EEA3C11-CD04-4268-9933-3666E6BDD184}" type="slidenum">
              <a:rPr lang="en-GB" sz="1300"/>
              <a:pPr/>
              <a:t>7</a:t>
            </a:fld>
            <a:endParaRPr lang="en-GB" sz="1300" dirty="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679767" y="4961600"/>
            <a:ext cx="5438140"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p>
            <a:endParaRPr lang="en-GB" altLang="en-US" dirty="0"/>
          </a:p>
          <a:p>
            <a:r>
              <a:rPr lang="en-GB" altLang="en-US" sz="1600" dirty="0"/>
              <a:t>Factors which impact on mental health and well-being  can be categorised as risk factors and protective factors.  Protective factors reduce risk by………</a:t>
            </a:r>
          </a:p>
          <a:p>
            <a:endParaRPr lang="en-GB" altLang="en-US" sz="1600" dirty="0"/>
          </a:p>
          <a:p>
            <a:r>
              <a:rPr lang="en-GB" altLang="en-US" sz="1600" dirty="0"/>
              <a:t>‘Resilience’ – patterns of positive adaptation or development manifested in the context of adverse experience (Masten and Gewirtz, 2006).</a:t>
            </a:r>
          </a:p>
          <a:p>
            <a:endParaRPr lang="en-GB" altLang="en-US" sz="1600" dirty="0"/>
          </a:p>
          <a:p>
            <a:r>
              <a:rPr lang="en-GB" altLang="en-US" sz="1600" dirty="0"/>
              <a:t>The evidence base for effective child emotional health interventions is growing but still  limited.  The majority of studies  have been conducted in the USA and Australia</a:t>
            </a:r>
          </a:p>
          <a:p>
            <a:endParaRPr lang="en-GB" altLang="en-US" sz="1600" dirty="0"/>
          </a:p>
          <a:p>
            <a:pPr eaLnBrk="1" hangingPunct="1"/>
            <a:endParaRPr lang="en-GB" sz="1500" dirty="0"/>
          </a:p>
          <a:p>
            <a:r>
              <a:rPr lang="en-GB" sz="1500" dirty="0"/>
              <a:t>The current research aims to build on the existing evidence by examining the impact of Pyramid clubs in secondary schools.  Although Pyramid has </a:t>
            </a:r>
            <a:r>
              <a:rPr lang="en-GB" sz="1600" dirty="0"/>
              <a:t>been around for a long time in primary schools, it is still relatively new in secondary schools.</a:t>
            </a:r>
            <a:r>
              <a:rPr lang="en-GB" altLang="en-US" sz="1600" dirty="0"/>
              <a:t> </a:t>
            </a:r>
            <a:r>
              <a:rPr lang="en-GB" sz="1600" dirty="0"/>
              <a:t>The size and complexity of the secondary school structure makes it even more likely for young people with emotional needs to be over-looked. </a:t>
            </a:r>
          </a:p>
          <a:p>
            <a:pPr eaLnBrk="1" hangingPunct="1"/>
            <a:endParaRPr lang="en-GB" sz="1600" dirty="0"/>
          </a:p>
          <a:p>
            <a:pPr eaLnBrk="1" hangingPunct="1"/>
            <a:endParaRPr lang="en-GB" dirty="0"/>
          </a:p>
          <a:p>
            <a:r>
              <a:rPr lang="en-GB" sz="1600" dirty="0"/>
              <a:t>Studies suggest the impact of  interventions diminishes with maturation:  A study compared the impact of a school-based intervention for child anxiety between pupils aged 9-10 years and pupils aged 14-16 years. (Barrett et al, 2005). Results indicated that  younger participants showed significant changes in anxiety compared with older ones post intervention. Other research suggests improved SEWB has an impact on other domains: Behaviour and academic performance (Zins, Durlak).</a:t>
            </a:r>
          </a:p>
          <a:p>
            <a:pPr eaLnBrk="1" hangingPunct="1"/>
            <a:endParaRPr lang="en-GB" sz="1600" dirty="0"/>
          </a:p>
          <a:p>
            <a:pPr eaLnBrk="1" hangingPunct="1"/>
            <a:endParaRPr lang="en-GB" dirty="0"/>
          </a:p>
          <a:p>
            <a:pPr eaLnBrk="1" hangingPunct="1"/>
            <a:r>
              <a:rPr lang="en-GB" sz="1600" dirty="0"/>
              <a:t>The current research evaluates Pyramid club in secondary schools during the academic </a:t>
            </a:r>
            <a:r>
              <a:rPr lang="en-GB" sz="1600" dirty="0" smtClean="0"/>
              <a:t>years 2013/2014 and 2014/15.  </a:t>
            </a:r>
            <a:r>
              <a:rPr lang="en-GB" sz="1600" dirty="0"/>
              <a:t>The study aims to demonstrate the impact of Pyramid on pupils’ emotional health and to identify any effects on school performance.   It is anticipated that the findings from the study will be extrapolated to inform future implementation decision-making for schools and enhance applied practice of the Pyramid programme.</a:t>
            </a:r>
          </a:p>
          <a:p>
            <a:pPr eaLnBrk="1" hangingPunct="1"/>
            <a:endParaRPr lang="en-GB" dirty="0"/>
          </a:p>
          <a:p>
            <a:pPr eaLnBrk="1" hangingPunct="1"/>
            <a:endParaRPr lang="en-GB" dirty="0"/>
          </a:p>
        </p:txBody>
      </p:sp>
    </p:spTree>
    <p:extLst>
      <p:ext uri="{BB962C8B-B14F-4D97-AF65-F5344CB8AC3E}">
        <p14:creationId xmlns:p14="http://schemas.microsoft.com/office/powerpoint/2010/main" val="1402354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research questions I aim to address are……………</a:t>
            </a:r>
          </a:p>
          <a:p>
            <a:endParaRPr lang="en-GB" dirty="0"/>
          </a:p>
          <a:p>
            <a:r>
              <a:rPr lang="en-GB" dirty="0"/>
              <a:t>I am </a:t>
            </a:r>
            <a:r>
              <a:rPr lang="en-GB" dirty="0" smtClean="0"/>
              <a:t>approaching </a:t>
            </a:r>
            <a:r>
              <a:rPr lang="en-GB" dirty="0"/>
              <a:t>the study from a Critical Realist </a:t>
            </a:r>
            <a:r>
              <a:rPr lang="en-GB" dirty="0" smtClean="0"/>
              <a:t>perspective </a:t>
            </a:r>
            <a:r>
              <a:rPr lang="en-GB" dirty="0"/>
              <a:t>and </a:t>
            </a:r>
            <a:r>
              <a:rPr lang="en-GB" dirty="0" smtClean="0"/>
              <a:t> </a:t>
            </a:r>
            <a:r>
              <a:rPr lang="en-GB" dirty="0"/>
              <a:t>have </a:t>
            </a:r>
            <a:r>
              <a:rPr lang="en-GB" dirty="0" smtClean="0"/>
              <a:t>identified </a:t>
            </a:r>
            <a:r>
              <a:rPr lang="en-GB" dirty="0"/>
              <a:t>a mixed methods design as the most </a:t>
            </a:r>
            <a:r>
              <a:rPr lang="en-GB" dirty="0" smtClean="0"/>
              <a:t>appropriate to answer the research questions. </a:t>
            </a:r>
          </a:p>
          <a:p>
            <a:endParaRPr lang="en-GB" dirty="0"/>
          </a:p>
          <a:p>
            <a:r>
              <a:rPr lang="en-GB" dirty="0" smtClean="0"/>
              <a:t>The first phase of the research is quantitative and comprises of …..</a:t>
            </a:r>
          </a:p>
          <a:p>
            <a:endParaRPr lang="en-GB" dirty="0"/>
          </a:p>
          <a:p>
            <a:r>
              <a:rPr lang="en-GB" dirty="0" smtClean="0"/>
              <a:t>The qualitative phase involves…..</a:t>
            </a:r>
          </a:p>
          <a:p>
            <a:r>
              <a:rPr lang="en-GB" dirty="0" smtClean="0"/>
              <a:t>Focus group data will be thematically analysed to provide: a fuller understanding of the quantitative findings; an exploration of  the Pyramid experience (perceptions of the impact on SEWB and other domains); a consideration of the elements which bring about change</a:t>
            </a:r>
          </a:p>
          <a:p>
            <a:endParaRPr lang="en-GB" dirty="0"/>
          </a:p>
          <a:p>
            <a:r>
              <a:rPr lang="en-GB" dirty="0" smtClean="0"/>
              <a:t>It is anticipated that by implementing these complementary measures evidence will be provided which addresses the research questions. The findings </a:t>
            </a:r>
            <a:r>
              <a:rPr lang="en-GB" dirty="0"/>
              <a:t>from the study will be extrapolated to inform future implementation decision-making for schools and enhance applied practice of the Pyramid programme</a:t>
            </a:r>
            <a:r>
              <a:rPr lang="en-GB" dirty="0" smtClean="0"/>
              <a:t>. (Doctoral element; practical application).</a:t>
            </a:r>
            <a:endParaRPr lang="en-GB" dirty="0"/>
          </a:p>
          <a:p>
            <a:endParaRPr lang="en-GB" dirty="0"/>
          </a:p>
        </p:txBody>
      </p:sp>
      <p:sp>
        <p:nvSpPr>
          <p:cNvPr id="4" name="Slide Number Placeholder 3"/>
          <p:cNvSpPr>
            <a:spLocks noGrp="1"/>
          </p:cNvSpPr>
          <p:nvPr>
            <p:ph type="sldNum" sz="quarter" idx="10"/>
          </p:nvPr>
        </p:nvSpPr>
        <p:spPr/>
        <p:txBody>
          <a:bodyPr/>
          <a:lstStyle/>
          <a:p>
            <a:fld id="{CE824922-CE56-4C0E-B11C-E877D1DDFB87}" type="slidenum">
              <a:rPr lang="en-US" smtClean="0"/>
              <a:pPr/>
              <a:t>8</a:t>
            </a:fld>
            <a:endParaRPr lang="en-US" dirty="0"/>
          </a:p>
        </p:txBody>
      </p:sp>
    </p:spTree>
    <p:extLst>
      <p:ext uri="{BB962C8B-B14F-4D97-AF65-F5344CB8AC3E}">
        <p14:creationId xmlns:p14="http://schemas.microsoft.com/office/powerpoint/2010/main" val="2684351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dirty="0"/>
              <a:t>Addressing ethical issues: undertaking research with participants who are minors (Ethical approval obtained from LEA; full consent from Heads, parents and yp. I have undertaken basic safeguarding training and full DBS clearance; adhered to health and safety regulations and school policies on site and respected full confidentiality</a:t>
            </a:r>
            <a:r>
              <a:rPr lang="en-GB" dirty="0" smtClean="0"/>
              <a:t>). Ethical approval and procedures needed to be secured before any other activity.</a:t>
            </a:r>
            <a:endParaRPr lang="en-GB" dirty="0"/>
          </a:p>
          <a:p>
            <a:endParaRPr lang="en-GB" dirty="0"/>
          </a:p>
          <a:p>
            <a:r>
              <a:rPr lang="en-GB" dirty="0" smtClean="0"/>
              <a:t>To summarise the research progress to date: ………………………………………….</a:t>
            </a:r>
          </a:p>
          <a:p>
            <a:endParaRPr lang="en-GB" dirty="0"/>
          </a:p>
          <a:p>
            <a:r>
              <a:rPr lang="en-GB" dirty="0" smtClean="0"/>
              <a:t>Here is a summary of the data collected over the academic year 2013/14….</a:t>
            </a:r>
          </a:p>
          <a:p>
            <a:endParaRPr lang="en-GB" dirty="0" smtClean="0">
              <a:solidFill>
                <a:srgbClr val="FF0000"/>
              </a:solidFill>
            </a:endParaRPr>
          </a:p>
          <a:p>
            <a:r>
              <a:rPr lang="en-GB" dirty="0" smtClean="0"/>
              <a:t>A number of issues impacted on clubs running and these had obvious repercussions on the research. These issues include: School readiness (start-up projects); practical issues with large cohorts of pupils (screening); working to school terms and timetables; older pupils willingness to attend; school culture and “buy in” from SMT.</a:t>
            </a:r>
          </a:p>
          <a:p>
            <a:endParaRPr lang="en-GB" dirty="0" smtClean="0"/>
          </a:p>
          <a:p>
            <a:r>
              <a:rPr lang="en-GB" dirty="0" smtClean="0"/>
              <a:t>The plan for the remaining period is….</a:t>
            </a:r>
            <a:endParaRPr lang="en-GB" dirty="0"/>
          </a:p>
          <a:p>
            <a:endParaRPr lang="en-GB" dirty="0" smtClean="0"/>
          </a:p>
          <a:p>
            <a:r>
              <a:rPr lang="en-GB" dirty="0" smtClean="0"/>
              <a:t>Practical constraints – school year; duration of the programme</a:t>
            </a:r>
          </a:p>
          <a:p>
            <a:r>
              <a:rPr lang="en-GB" dirty="0" smtClean="0"/>
              <a:t>Issues: attrition; impact</a:t>
            </a:r>
          </a:p>
          <a:p>
            <a:r>
              <a:rPr lang="en-GB" dirty="0" smtClean="0"/>
              <a:t>Reality of real life research</a:t>
            </a:r>
            <a:endParaRPr lang="en-GB" dirty="0"/>
          </a:p>
        </p:txBody>
      </p:sp>
      <p:sp>
        <p:nvSpPr>
          <p:cNvPr id="4" name="Slide Number Placeholder 3"/>
          <p:cNvSpPr>
            <a:spLocks noGrp="1"/>
          </p:cNvSpPr>
          <p:nvPr>
            <p:ph type="sldNum" sz="quarter" idx="10"/>
          </p:nvPr>
        </p:nvSpPr>
        <p:spPr/>
        <p:txBody>
          <a:bodyPr/>
          <a:lstStyle/>
          <a:p>
            <a:fld id="{CE824922-CE56-4C0E-B11C-E877D1DDFB87}" type="slidenum">
              <a:rPr lang="en-US" smtClean="0"/>
              <a:pPr/>
              <a:t>9</a:t>
            </a:fld>
            <a:endParaRPr lang="en-US" dirty="0"/>
          </a:p>
        </p:txBody>
      </p:sp>
    </p:spTree>
    <p:extLst>
      <p:ext uri="{BB962C8B-B14F-4D97-AF65-F5344CB8AC3E}">
        <p14:creationId xmlns:p14="http://schemas.microsoft.com/office/powerpoint/2010/main" val="2120728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7117BCC-6435-431B-AC84-85A41E2F3F21}" type="datetimeFigureOut">
              <a:rPr lang="en-GB" smtClean="0"/>
              <a:pPr/>
              <a:t>28/01/2015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4B8E6C9-2192-4D02-9A32-652A22B45893}" type="slidenum">
              <a:rPr lang="en-GB" smtClean="0"/>
              <a:pPr/>
              <a:t>‹#›</a:t>
            </a:fld>
            <a:endParaRPr lang="en-GB"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6171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117BCC-6435-431B-AC84-85A41E2F3F21}" type="datetimeFigureOut">
              <a:rPr lang="en-GB" smtClean="0"/>
              <a:pPr/>
              <a:t>28/01/2015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4B8E6C9-2192-4D02-9A32-652A22B45893}" type="slidenum">
              <a:rPr lang="en-GB" smtClean="0"/>
              <a:pPr/>
              <a:t>‹#›</a:t>
            </a:fld>
            <a:endParaRPr lang="en-GB" dirty="0"/>
          </a:p>
        </p:txBody>
      </p:sp>
    </p:spTree>
    <p:extLst>
      <p:ext uri="{BB962C8B-B14F-4D97-AF65-F5344CB8AC3E}">
        <p14:creationId xmlns:p14="http://schemas.microsoft.com/office/powerpoint/2010/main" val="34291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117BCC-6435-431B-AC84-85A41E2F3F21}" type="datetimeFigureOut">
              <a:rPr lang="en-GB" smtClean="0"/>
              <a:pPr/>
              <a:t>28/01/2015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4B8E6C9-2192-4D02-9A32-652A22B45893}" type="slidenum">
              <a:rPr lang="en-GB" smtClean="0"/>
              <a:pPr/>
              <a:t>‹#›</a:t>
            </a:fld>
            <a:endParaRPr lang="en-GB" dirty="0"/>
          </a:p>
        </p:txBody>
      </p:sp>
    </p:spTree>
    <p:extLst>
      <p:ext uri="{BB962C8B-B14F-4D97-AF65-F5344CB8AC3E}">
        <p14:creationId xmlns:p14="http://schemas.microsoft.com/office/powerpoint/2010/main" val="3562531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_UWL logo">
    <p:spTree>
      <p:nvGrpSpPr>
        <p:cNvPr id="1" name=""/>
        <p:cNvGrpSpPr/>
        <p:nvPr/>
      </p:nvGrpSpPr>
      <p:grpSpPr>
        <a:xfrm>
          <a:off x="0" y="0"/>
          <a:ext cx="0" cy="0"/>
          <a:chOff x="0" y="0"/>
          <a:chExt cx="0" cy="0"/>
        </a:xfrm>
      </p:grpSpPr>
      <p:sp>
        <p:nvSpPr>
          <p:cNvPr id="7" name="Oval 6"/>
          <p:cNvSpPr>
            <a:spLocks noChangeAspect="1"/>
          </p:cNvSpPr>
          <p:nvPr userDrawn="1"/>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latin typeface="Verdana" pitchFamily="34" charset="0"/>
            </a:endParaRPr>
          </a:p>
        </p:txBody>
      </p:sp>
      <p:sp>
        <p:nvSpPr>
          <p:cNvPr id="2" name="Title 1"/>
          <p:cNvSpPr>
            <a:spLocks noGrp="1"/>
          </p:cNvSpPr>
          <p:nvPr>
            <p:ph type="ctrTitle"/>
          </p:nvPr>
        </p:nvSpPr>
        <p:spPr>
          <a:xfrm>
            <a:off x="856994" y="1873578"/>
            <a:ext cx="5299182" cy="1470025"/>
          </a:xfrm>
          <a:ln w="6350"/>
        </p:spPr>
        <p:txBody>
          <a:bodyPr anchor="b">
            <a:normAutofit/>
          </a:bodyPr>
          <a:lstStyle>
            <a:lvl1pPr>
              <a:defRPr sz="3600" b="0"/>
            </a:lvl1pPr>
          </a:lstStyle>
          <a:p>
            <a:r>
              <a:rPr lang="en-US" smtClean="0"/>
              <a:t>Click to edit Master title style</a:t>
            </a:r>
            <a:endParaRPr lang="en-GB" dirty="0"/>
          </a:p>
        </p:txBody>
      </p:sp>
      <p:sp>
        <p:nvSpPr>
          <p:cNvPr id="3" name="Subtitle 2"/>
          <p:cNvSpPr>
            <a:spLocks noGrp="1"/>
          </p:cNvSpPr>
          <p:nvPr>
            <p:ph type="subTitle" idx="1"/>
          </p:nvPr>
        </p:nvSpPr>
        <p:spPr>
          <a:xfrm>
            <a:off x="864905" y="3463211"/>
            <a:ext cx="5291271" cy="613861"/>
          </a:xfrm>
        </p:spPr>
        <p:txBody>
          <a:bodyPr>
            <a:normAutofit/>
          </a:bodyPr>
          <a:lstStyle>
            <a:lvl1pPr marL="0" indent="0" algn="l">
              <a:buNone/>
              <a:defRPr sz="200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7" name="Slide Number Placeholder 36"/>
          <p:cNvSpPr>
            <a:spLocks noGrp="1"/>
          </p:cNvSpPr>
          <p:nvPr>
            <p:ph type="sldNum" sz="quarter" idx="10"/>
          </p:nvPr>
        </p:nvSpPr>
        <p:spPr/>
        <p:txBody>
          <a:bodyPr/>
          <a:lstStyle>
            <a:lvl1pPr>
              <a:defRPr smtClean="0"/>
            </a:lvl1pPr>
          </a:lstStyle>
          <a:p>
            <a:pPr>
              <a:defRPr/>
            </a:pPr>
            <a:fld id="{70EAFF01-2CDB-4B15-808A-B58FA8A0CC99}" type="slidenum">
              <a:rPr lang="en-GB"/>
              <a:pPr>
                <a:defRPr/>
              </a:pPr>
              <a:t>‹#›</a:t>
            </a:fld>
            <a:endParaRPr lang="en-GB" dirty="0"/>
          </a:p>
        </p:txBody>
      </p:sp>
      <p:pic>
        <p:nvPicPr>
          <p:cNvPr id="19" name="Picture 18" descr="UWL-Logo+ConnectEd_Strap_RED.png"/>
          <p:cNvPicPr>
            <a:picLocks noChangeAspect="1"/>
          </p:cNvPicPr>
          <p:nvPr userDrawn="1"/>
        </p:nvPicPr>
        <p:blipFill>
          <a:blip r:embed="rId2" cstate="print"/>
          <a:stretch>
            <a:fillRect/>
          </a:stretch>
        </p:blipFill>
        <p:spPr>
          <a:xfrm>
            <a:off x="169988" y="288698"/>
            <a:ext cx="2801493" cy="1089470"/>
          </a:xfrm>
          <a:prstGeom prst="rect">
            <a:avLst/>
          </a:prstGeom>
        </p:spPr>
      </p:pic>
      <p:cxnSp>
        <p:nvCxnSpPr>
          <p:cNvPr id="25" name="Straight Connector 24"/>
          <p:cNvCxnSpPr/>
          <p:nvPr userDrawn="1"/>
        </p:nvCxnSpPr>
        <p:spPr>
          <a:xfrm flipV="1">
            <a:off x="971550" y="3444726"/>
            <a:ext cx="5712199" cy="4912"/>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sp>
        <p:nvSpPr>
          <p:cNvPr id="22" name="Footer Placeholder 21"/>
          <p:cNvSpPr>
            <a:spLocks noGrp="1"/>
          </p:cNvSpPr>
          <p:nvPr userDrawn="1">
            <p:ph type="ftr" sz="quarter" idx="11"/>
          </p:nvPr>
        </p:nvSpPr>
        <p:spPr/>
        <p:txBody>
          <a:bodyPr/>
          <a:lstStyle/>
          <a:p>
            <a:pPr>
              <a:defRPr/>
            </a:pPr>
            <a:r>
              <a:rPr lang="en-GB" smtClean="0"/>
              <a:t>UWL PPT Guidelines ● Version 2 ● July 2012</a:t>
            </a:r>
            <a:endParaRPr lang="en-GB" dirty="0"/>
          </a:p>
        </p:txBody>
      </p:sp>
      <p:grpSp>
        <p:nvGrpSpPr>
          <p:cNvPr id="393" name="Group 392"/>
          <p:cNvGrpSpPr/>
          <p:nvPr userDrawn="1"/>
        </p:nvGrpSpPr>
        <p:grpSpPr>
          <a:xfrm>
            <a:off x="488951" y="1300668"/>
            <a:ext cx="10347745" cy="5224675"/>
            <a:chOff x="488951" y="1300668"/>
            <a:chExt cx="10347745" cy="5224675"/>
          </a:xfrm>
        </p:grpSpPr>
        <p:cxnSp>
          <p:nvCxnSpPr>
            <p:cNvPr id="27" name="Straight Connector 26"/>
            <p:cNvCxnSpPr/>
            <p:nvPr userDrawn="1"/>
          </p:nvCxnSpPr>
          <p:spPr>
            <a:xfrm rot="10800000" flipV="1">
              <a:off x="4572000" y="3501008"/>
              <a:ext cx="4032450" cy="2016224"/>
            </a:xfrm>
            <a:prstGeom prst="line">
              <a:avLst/>
            </a:prstGeom>
            <a:ln w="19050" cap="rnd">
              <a:solidFill>
                <a:srgbClr val="B34215"/>
              </a:solidFill>
              <a:prstDash val="sysDash"/>
            </a:ln>
          </p:spPr>
          <p:style>
            <a:lnRef idx="1">
              <a:schemeClr val="accent1"/>
            </a:lnRef>
            <a:fillRef idx="0">
              <a:schemeClr val="accent1"/>
            </a:fillRef>
            <a:effectRef idx="0">
              <a:schemeClr val="accent1"/>
            </a:effectRef>
            <a:fontRef idx="minor">
              <a:schemeClr val="tx1"/>
            </a:fontRef>
          </p:style>
        </p:cxnSp>
        <p:sp>
          <p:nvSpPr>
            <p:cNvPr id="28" name="Oval 27"/>
            <p:cNvSpPr>
              <a:spLocks/>
            </p:cNvSpPr>
            <p:nvPr userDrawn="1"/>
          </p:nvSpPr>
          <p:spPr>
            <a:xfrm>
              <a:off x="3167064" y="5120407"/>
              <a:ext cx="1404936" cy="1404936"/>
            </a:xfrm>
            <a:prstGeom prst="ellipse">
              <a:avLst/>
            </a:prstGeom>
            <a:solidFill>
              <a:schemeClr val="bg1"/>
            </a:solidFill>
            <a:ln w="28575">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9" name="Oval 28"/>
            <p:cNvSpPr>
              <a:spLocks/>
            </p:cNvSpPr>
            <p:nvPr userDrawn="1"/>
          </p:nvSpPr>
          <p:spPr>
            <a:xfrm flipH="1">
              <a:off x="3205113" y="5156869"/>
              <a:ext cx="358775" cy="360363"/>
            </a:xfrm>
            <a:prstGeom prst="ellipse">
              <a:avLst/>
            </a:prstGeom>
            <a:solidFill>
              <a:srgbClr val="CC7B16"/>
            </a:solidFill>
            <a:ln>
              <a:solidFill>
                <a:srgbClr val="CC7B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30" name="Straight Connector 29"/>
            <p:cNvCxnSpPr/>
            <p:nvPr userDrawn="1"/>
          </p:nvCxnSpPr>
          <p:spPr>
            <a:xfrm rot="10800000">
              <a:off x="1331641" y="5263108"/>
              <a:ext cx="1800202" cy="432050"/>
            </a:xfrm>
            <a:prstGeom prst="line">
              <a:avLst/>
            </a:prstGeom>
            <a:ln w="19050" cap="rnd">
              <a:solidFill>
                <a:srgbClr val="CC7B16"/>
              </a:solidFill>
              <a:prstDash val="sysDash"/>
            </a:ln>
          </p:spPr>
          <p:style>
            <a:lnRef idx="1">
              <a:schemeClr val="accent1"/>
            </a:lnRef>
            <a:fillRef idx="0">
              <a:schemeClr val="accent1"/>
            </a:fillRef>
            <a:effectRef idx="0">
              <a:schemeClr val="accent1"/>
            </a:effectRef>
            <a:fontRef idx="minor">
              <a:schemeClr val="tx1"/>
            </a:fontRef>
          </p:style>
        </p:cxnSp>
        <p:sp>
          <p:nvSpPr>
            <p:cNvPr id="31" name="Oval 30"/>
            <p:cNvSpPr>
              <a:spLocks noChangeAspect="1"/>
            </p:cNvSpPr>
            <p:nvPr userDrawn="1"/>
          </p:nvSpPr>
          <p:spPr>
            <a:xfrm>
              <a:off x="488951" y="4716685"/>
              <a:ext cx="863898" cy="865353"/>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GB" kern="1200">
                <a:solidFill>
                  <a:schemeClr val="lt1"/>
                </a:solidFill>
                <a:latin typeface="+mn-lt"/>
                <a:ea typeface="+mn-ea"/>
                <a:cs typeface="+mn-cs"/>
              </a:endParaRPr>
            </a:p>
          </p:txBody>
        </p:sp>
        <p:pic>
          <p:nvPicPr>
            <p:cNvPr id="24" name="Picture 23" descr="paragonUWL_CMYK_300dpi_BLOWUP_small.TIF"/>
            <p:cNvPicPr>
              <a:picLocks noChangeAspect="1"/>
            </p:cNvPicPr>
            <p:nvPr userDrawn="1"/>
          </p:nvPicPr>
          <p:blipFill>
            <a:blip r:embed="rId3" cstate="print"/>
            <a:srcRect l="16528" t="57749"/>
            <a:stretch>
              <a:fillRect/>
            </a:stretch>
          </p:blipFill>
          <p:spPr>
            <a:xfrm>
              <a:off x="6516216" y="1300668"/>
              <a:ext cx="4320480" cy="4303048"/>
            </a:xfrm>
            <a:prstGeom prst="ellipse">
              <a:avLst/>
            </a:prstGeom>
          </p:spPr>
        </p:pic>
      </p:grpSp>
    </p:spTree>
    <p:extLst>
      <p:ext uri="{BB962C8B-B14F-4D97-AF65-F5344CB8AC3E}">
        <p14:creationId xmlns:p14="http://schemas.microsoft.com/office/powerpoint/2010/main" val="211089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117BCC-6435-431B-AC84-85A41E2F3F21}" type="datetimeFigureOut">
              <a:rPr lang="en-GB" smtClean="0"/>
              <a:pPr/>
              <a:t>28/01/2015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4B8E6C9-2192-4D02-9A32-652A22B45893}" type="slidenum">
              <a:rPr lang="en-GB" smtClean="0"/>
              <a:pPr/>
              <a:t>‹#›</a:t>
            </a:fld>
            <a:endParaRPr lang="en-GB" dirty="0"/>
          </a:p>
        </p:txBody>
      </p:sp>
    </p:spTree>
    <p:extLst>
      <p:ext uri="{BB962C8B-B14F-4D97-AF65-F5344CB8AC3E}">
        <p14:creationId xmlns:p14="http://schemas.microsoft.com/office/powerpoint/2010/main" val="2117926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117BCC-6435-431B-AC84-85A41E2F3F21}" type="datetimeFigureOut">
              <a:rPr lang="en-GB" smtClean="0"/>
              <a:pPr/>
              <a:t>28/01/2015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4B8E6C9-2192-4D02-9A32-652A22B45893}" type="slidenum">
              <a:rPr lang="en-GB" smtClean="0"/>
              <a:pPr/>
              <a:t>‹#›</a:t>
            </a:fld>
            <a:endParaRPr lang="en-GB"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7409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117BCC-6435-431B-AC84-85A41E2F3F21}" type="datetimeFigureOut">
              <a:rPr lang="en-GB" smtClean="0"/>
              <a:pPr/>
              <a:t>28/01/2015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4B8E6C9-2192-4D02-9A32-652A22B45893}" type="slidenum">
              <a:rPr lang="en-GB" smtClean="0"/>
              <a:pPr/>
              <a:t>‹#›</a:t>
            </a:fld>
            <a:endParaRPr lang="en-GB" dirty="0"/>
          </a:p>
        </p:txBody>
      </p:sp>
    </p:spTree>
    <p:extLst>
      <p:ext uri="{BB962C8B-B14F-4D97-AF65-F5344CB8AC3E}">
        <p14:creationId xmlns:p14="http://schemas.microsoft.com/office/powerpoint/2010/main" val="1731334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117BCC-6435-431B-AC84-85A41E2F3F21}" type="datetimeFigureOut">
              <a:rPr lang="en-GB" smtClean="0"/>
              <a:pPr/>
              <a:t>28/01/2015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4B8E6C9-2192-4D02-9A32-652A22B45893}" type="slidenum">
              <a:rPr lang="en-GB" smtClean="0"/>
              <a:pPr/>
              <a:t>‹#›</a:t>
            </a:fld>
            <a:endParaRPr lang="en-GB" dirty="0"/>
          </a:p>
        </p:txBody>
      </p:sp>
    </p:spTree>
    <p:extLst>
      <p:ext uri="{BB962C8B-B14F-4D97-AF65-F5344CB8AC3E}">
        <p14:creationId xmlns:p14="http://schemas.microsoft.com/office/powerpoint/2010/main" val="2171100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7117BCC-6435-431B-AC84-85A41E2F3F21}" type="datetimeFigureOut">
              <a:rPr lang="en-GB" smtClean="0"/>
              <a:pPr/>
              <a:t>28/01/2015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4B8E6C9-2192-4D02-9A32-652A22B45893}" type="slidenum">
              <a:rPr lang="en-GB" smtClean="0"/>
              <a:pPr/>
              <a:t>‹#›</a:t>
            </a:fld>
            <a:endParaRPr lang="en-GB" dirty="0"/>
          </a:p>
        </p:txBody>
      </p:sp>
    </p:spTree>
    <p:extLst>
      <p:ext uri="{BB962C8B-B14F-4D97-AF65-F5344CB8AC3E}">
        <p14:creationId xmlns:p14="http://schemas.microsoft.com/office/powerpoint/2010/main" val="13470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7117BCC-6435-431B-AC84-85A41E2F3F21}" type="datetimeFigureOut">
              <a:rPr lang="en-GB" smtClean="0"/>
              <a:pPr/>
              <a:t>28/01/2015</a:t>
            </a:fld>
            <a:endParaRPr lang="en-GB"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dirty="0"/>
          </a:p>
        </p:txBody>
      </p:sp>
      <p:sp>
        <p:nvSpPr>
          <p:cNvPr id="9" name="Slide Number Placeholder 8"/>
          <p:cNvSpPr>
            <a:spLocks noGrp="1"/>
          </p:cNvSpPr>
          <p:nvPr>
            <p:ph type="sldNum" sz="quarter" idx="12"/>
          </p:nvPr>
        </p:nvSpPr>
        <p:spPr/>
        <p:txBody>
          <a:bodyPr/>
          <a:lstStyle/>
          <a:p>
            <a:fld id="{A4B8E6C9-2192-4D02-9A32-652A22B45893}" type="slidenum">
              <a:rPr lang="en-GB" smtClean="0"/>
              <a:pPr/>
              <a:t>‹#›</a:t>
            </a:fld>
            <a:endParaRPr lang="en-GB" dirty="0"/>
          </a:p>
        </p:txBody>
      </p:sp>
    </p:spTree>
    <p:extLst>
      <p:ext uri="{BB962C8B-B14F-4D97-AF65-F5344CB8AC3E}">
        <p14:creationId xmlns:p14="http://schemas.microsoft.com/office/powerpoint/2010/main" val="2674907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7117BCC-6435-431B-AC84-85A41E2F3F21}" type="datetimeFigureOut">
              <a:rPr lang="en-GB" smtClean="0"/>
              <a:pPr/>
              <a:t>28/01/2015</a:t>
            </a:fld>
            <a:endParaRPr lang="en-GB"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4B8E6C9-2192-4D02-9A32-652A22B45893}" type="slidenum">
              <a:rPr lang="en-GB" smtClean="0"/>
              <a:pPr/>
              <a:t>‹#›</a:t>
            </a:fld>
            <a:endParaRPr lang="en-GB" dirty="0"/>
          </a:p>
        </p:txBody>
      </p:sp>
    </p:spTree>
    <p:extLst>
      <p:ext uri="{BB962C8B-B14F-4D97-AF65-F5344CB8AC3E}">
        <p14:creationId xmlns:p14="http://schemas.microsoft.com/office/powerpoint/2010/main" val="731253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117BCC-6435-431B-AC84-85A41E2F3F21}" type="datetimeFigureOut">
              <a:rPr lang="en-GB" smtClean="0"/>
              <a:pPr/>
              <a:t>28/01/2015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4B8E6C9-2192-4D02-9A32-652A22B45893}" type="slidenum">
              <a:rPr lang="en-GB" smtClean="0"/>
              <a:pPr/>
              <a:t>‹#›</a:t>
            </a:fld>
            <a:endParaRPr lang="en-GB" dirty="0"/>
          </a:p>
        </p:txBody>
      </p:sp>
    </p:spTree>
    <p:extLst>
      <p:ext uri="{BB962C8B-B14F-4D97-AF65-F5344CB8AC3E}">
        <p14:creationId xmlns:p14="http://schemas.microsoft.com/office/powerpoint/2010/main" val="1157781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77117BCC-6435-431B-AC84-85A41E2F3F21}" type="datetimeFigureOut">
              <a:rPr lang="en-GB" smtClean="0"/>
              <a:pPr/>
              <a:t>28/01/2015</a:t>
            </a:fld>
            <a:endParaRPr lang="en-GB"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4B8E6C9-2192-4D02-9A32-652A22B45893}" type="slidenum">
              <a:rPr lang="en-GB" smtClean="0"/>
              <a:pPr/>
              <a:t>‹#›</a:t>
            </a:fld>
            <a:endParaRPr lang="en-GB"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78453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6.emf"/><Relationship Id="rId7"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8.emf"/><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7.emf"/><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11.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1.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hyperlink" Target="http://www.publications.parliament.uk/pa/cm201415/cmselect/cmhealth/342/34202.htm"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11.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mindful.org/static/mf/pdfs/alone_with_my_thoughts.pdf" TargetMode="External"/><Relationship Id="rId5" Type="http://schemas.openxmlformats.org/officeDocument/2006/relationships/hyperlink" Target="http://www.child-encyclopedia.com/documents/Masten-Gewirtz-SapienzaANGxp2.pdf" TargetMode="Externa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hyperlink" Target="http://www.euro.who.int/_data/assets/pfd/oo12/100821/E99227.pdf" TargetMode="Externa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3.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3.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1.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53515"/>
            <a:ext cx="7920880" cy="2527413"/>
          </a:xfrm>
        </p:spPr>
        <p:txBody>
          <a:bodyPr>
            <a:normAutofit/>
          </a:bodyPr>
          <a:lstStyle/>
          <a:p>
            <a:pPr algn="ctr"/>
            <a:r>
              <a:rPr lang="en-GB" sz="4000" b="1" dirty="0" smtClean="0">
                <a:solidFill>
                  <a:schemeClr val="tx1"/>
                </a:solidFill>
              </a:rPr>
              <a:t>Evaluating the impact of Pyramid clubs on the socio-emotional health &amp; school </a:t>
            </a:r>
            <a:r>
              <a:rPr lang="en-GB" sz="4000" b="1" dirty="0">
                <a:solidFill>
                  <a:schemeClr val="tx1"/>
                </a:solidFill>
              </a:rPr>
              <a:t>p</a:t>
            </a:r>
            <a:r>
              <a:rPr lang="en-GB" sz="4000" b="1" dirty="0" smtClean="0">
                <a:solidFill>
                  <a:schemeClr val="tx1"/>
                </a:solidFill>
              </a:rPr>
              <a:t>erformance of pupils in early </a:t>
            </a:r>
            <a:r>
              <a:rPr lang="en-GB" sz="4000" b="1" dirty="0">
                <a:solidFill>
                  <a:schemeClr val="tx1"/>
                </a:solidFill>
              </a:rPr>
              <a:t>s</a:t>
            </a:r>
            <a:r>
              <a:rPr lang="en-GB" sz="4000" b="1" dirty="0" smtClean="0">
                <a:solidFill>
                  <a:schemeClr val="tx1"/>
                </a:solidFill>
              </a:rPr>
              <a:t>econdary </a:t>
            </a:r>
            <a:r>
              <a:rPr lang="en-GB" sz="4000" b="1" dirty="0">
                <a:solidFill>
                  <a:schemeClr val="tx1"/>
                </a:solidFill>
              </a:rPr>
              <a:t>e</a:t>
            </a:r>
            <a:r>
              <a:rPr lang="en-GB" sz="4000" b="1" dirty="0" smtClean="0">
                <a:solidFill>
                  <a:schemeClr val="tx1"/>
                </a:solidFill>
              </a:rPr>
              <a:t>ducation</a:t>
            </a:r>
            <a:endParaRPr lang="en-GB" sz="4000" b="1" dirty="0">
              <a:solidFill>
                <a:schemeClr val="tx1"/>
              </a:solidFill>
            </a:endParaRPr>
          </a:p>
        </p:txBody>
      </p:sp>
      <p:sp>
        <p:nvSpPr>
          <p:cNvPr id="3" name="Subtitle 2"/>
          <p:cNvSpPr>
            <a:spLocks noGrp="1"/>
          </p:cNvSpPr>
          <p:nvPr>
            <p:ph type="subTitle" idx="1"/>
          </p:nvPr>
        </p:nvSpPr>
        <p:spPr>
          <a:xfrm>
            <a:off x="107504" y="3140968"/>
            <a:ext cx="9001000" cy="1200996"/>
          </a:xfrm>
        </p:spPr>
        <p:txBody>
          <a:bodyPr>
            <a:noAutofit/>
          </a:bodyPr>
          <a:lstStyle/>
          <a:p>
            <a:pPr algn="ctr"/>
            <a:r>
              <a:rPr lang="en-GB" b="1" dirty="0">
                <a:solidFill>
                  <a:schemeClr val="accent1">
                    <a:lumMod val="75000"/>
                  </a:schemeClr>
                </a:solidFill>
              </a:rPr>
              <a:t>Michelle </a:t>
            </a:r>
            <a:r>
              <a:rPr lang="en-GB" b="1" dirty="0" smtClean="0">
                <a:solidFill>
                  <a:schemeClr val="accent1">
                    <a:lumMod val="75000"/>
                  </a:schemeClr>
                </a:solidFill>
              </a:rPr>
              <a:t>Jayman </a:t>
            </a:r>
          </a:p>
          <a:p>
            <a:pPr algn="ctr"/>
            <a:r>
              <a:rPr lang="en-GB" b="1" dirty="0" smtClean="0">
                <a:solidFill>
                  <a:schemeClr val="accent1">
                    <a:lumMod val="75000"/>
                  </a:schemeClr>
                </a:solidFill>
              </a:rPr>
              <a:t>School </a:t>
            </a:r>
            <a:r>
              <a:rPr lang="en-GB" b="1" dirty="0">
                <a:solidFill>
                  <a:schemeClr val="accent1">
                    <a:lumMod val="75000"/>
                  </a:schemeClr>
                </a:solidFill>
              </a:rPr>
              <a:t>of Psychology, Social Work </a:t>
            </a:r>
            <a:r>
              <a:rPr lang="en-GB" b="1" dirty="0" smtClean="0">
                <a:solidFill>
                  <a:schemeClr val="accent1">
                    <a:lumMod val="75000"/>
                  </a:schemeClr>
                </a:solidFill>
              </a:rPr>
              <a:t>&amp; Human Sciences, University of west London, United kingdom</a:t>
            </a:r>
            <a:endParaRPr lang="en-GB" b="1" dirty="0">
              <a:solidFill>
                <a:schemeClr val="accent1">
                  <a:lumMod val="75000"/>
                </a:schemeClr>
              </a:solidFill>
            </a:endParaRPr>
          </a:p>
        </p:txBody>
      </p:sp>
      <p:pic>
        <p:nvPicPr>
          <p:cNvPr id="1028" name="Picture 4" descr="http://www.continyou.org.uk/what_we_do/pyramid/images/Pyramid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5491259"/>
            <a:ext cx="918209" cy="793443"/>
          </a:xfrm>
          <a:prstGeom prst="rect">
            <a:avLst/>
          </a:prstGeom>
          <a:solidFill>
            <a:schemeClr val="bg1"/>
          </a:solidFill>
          <a:ln>
            <a:noFill/>
          </a:ln>
          <a:effectLst/>
        </p:spPr>
      </p:pic>
      <p:pic>
        <p:nvPicPr>
          <p:cNvPr id="12" name="Picture 8" descr="http://www.studyin-uk.com/images/uwl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312" y="5381834"/>
            <a:ext cx="1612884" cy="936104"/>
          </a:xfrm>
          <a:prstGeom prst="rect">
            <a:avLst/>
          </a:prstGeom>
          <a:solidFill>
            <a:schemeClr val="bg1"/>
          </a:solidFill>
          <a:ln>
            <a:noFill/>
          </a:ln>
          <a:effectLst/>
        </p:spPr>
      </p:pic>
      <p:grpSp>
        <p:nvGrpSpPr>
          <p:cNvPr id="6" name="Group 5"/>
          <p:cNvGrpSpPr/>
          <p:nvPr/>
        </p:nvGrpSpPr>
        <p:grpSpPr>
          <a:xfrm>
            <a:off x="2617028" y="4460509"/>
            <a:ext cx="3855322" cy="1352772"/>
            <a:chOff x="2617028" y="4460509"/>
            <a:chExt cx="3855322" cy="1352772"/>
          </a:xfrm>
        </p:grpSpPr>
        <p:pic>
          <p:nvPicPr>
            <p:cNvPr id="9" name="il_fi" descr="http://i.huffpost.com/gen/396450/thumbs/r-SECONDARY-SCHOOL-MEMORIES-large57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7028" y="4460509"/>
              <a:ext cx="3855322" cy="1352772"/>
            </a:xfrm>
            <a:prstGeom prst="rect">
              <a:avLst/>
            </a:prstGeom>
            <a:noFill/>
            <a:ln>
              <a:noFill/>
            </a:ln>
          </p:spPr>
        </p:pic>
        <p:sp>
          <p:nvSpPr>
            <p:cNvPr id="5" name="Rounded Rectangle 4"/>
            <p:cNvSpPr/>
            <p:nvPr/>
          </p:nvSpPr>
          <p:spPr>
            <a:xfrm>
              <a:off x="6181776" y="5670093"/>
              <a:ext cx="290574" cy="135067"/>
            </a:xfrm>
            <a:prstGeom prst="roundRec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5800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5" y="732214"/>
            <a:ext cx="8229600" cy="1252728"/>
          </a:xfrm>
        </p:spPr>
        <p:txBody>
          <a:bodyPr>
            <a:normAutofit fontScale="90000"/>
          </a:bodyPr>
          <a:lstStyle/>
          <a:p>
            <a:r>
              <a:rPr lang="en-GB" dirty="0" smtClean="0"/>
              <a:t/>
            </a:r>
            <a:br>
              <a:rPr lang="en-GB" dirty="0" smtClean="0"/>
            </a:br>
            <a:r>
              <a:rPr lang="en-GB" dirty="0" smtClean="0"/>
              <a:t/>
            </a:r>
            <a:br>
              <a:rPr lang="en-GB" dirty="0" smtClean="0"/>
            </a:br>
            <a:r>
              <a:rPr lang="en-GB" dirty="0"/>
              <a:t/>
            </a:r>
            <a:br>
              <a:rPr lang="en-GB" dirty="0"/>
            </a:br>
            <a:r>
              <a:rPr lang="en-GB" dirty="0" smtClean="0"/>
              <a:t/>
            </a:r>
            <a:br>
              <a:rPr lang="en-GB" dirty="0" smtClean="0"/>
            </a:br>
            <a:r>
              <a:rPr lang="en-GB" dirty="0" smtClean="0"/>
              <a:t/>
            </a:r>
            <a:br>
              <a:rPr lang="en-GB" dirty="0" smtClean="0"/>
            </a:br>
            <a:r>
              <a:rPr lang="en-GB" dirty="0"/>
              <a:t/>
            </a:r>
            <a:br>
              <a:rPr lang="en-GB" dirty="0"/>
            </a:br>
            <a:r>
              <a:rPr lang="en-GB" dirty="0" smtClean="0"/>
              <a:t/>
            </a:r>
            <a:br>
              <a:rPr lang="en-GB" dirty="0" smtClean="0"/>
            </a:br>
            <a:r>
              <a:rPr lang="en-GB" dirty="0" smtClean="0"/>
              <a:t>Preliminary results from pilot study: Quantitative </a:t>
            </a:r>
            <a:r>
              <a:rPr lang="en-GB" dirty="0"/>
              <a:t>data</a:t>
            </a:r>
            <a:r>
              <a:rPr lang="en-GB" b="1" dirty="0"/>
              <a:t/>
            </a:r>
            <a:br>
              <a:rPr lang="en-GB" b="1" dirty="0"/>
            </a:br>
            <a:endParaRPr lang="en-GB" dirty="0"/>
          </a:p>
        </p:txBody>
      </p:sp>
      <p:sp>
        <p:nvSpPr>
          <p:cNvPr id="5" name="Text Placeholder 4"/>
          <p:cNvSpPr>
            <a:spLocks noGrp="1"/>
          </p:cNvSpPr>
          <p:nvPr>
            <p:ph type="body" idx="1"/>
          </p:nvPr>
        </p:nvSpPr>
        <p:spPr>
          <a:xfrm>
            <a:off x="4695378" y="1737095"/>
            <a:ext cx="3858684" cy="539777"/>
          </a:xfrm>
        </p:spPr>
        <p:txBody>
          <a:bodyPr>
            <a:normAutofit/>
          </a:bodyPr>
          <a:lstStyle/>
          <a:p>
            <a:r>
              <a:rPr lang="en-GB" sz="1400" b="1" cap="none" dirty="0">
                <a:solidFill>
                  <a:schemeClr val="tx1"/>
                </a:solidFill>
              </a:rPr>
              <a:t>T</a:t>
            </a:r>
            <a:r>
              <a:rPr lang="en-GB" sz="1400" b="1" cap="none" dirty="0" smtClean="0">
                <a:solidFill>
                  <a:schemeClr val="tx1"/>
                </a:solidFill>
              </a:rPr>
              <a:t>able 2: Self-report SDQ group mean scores (N=6)</a:t>
            </a:r>
            <a:endParaRPr lang="en-GB" sz="1400" b="1" cap="none" dirty="0">
              <a:solidFill>
                <a:schemeClr val="tx1"/>
              </a:solidFill>
            </a:endParaRPr>
          </a:p>
        </p:txBody>
      </p:sp>
      <p:pic>
        <p:nvPicPr>
          <p:cNvPr id="9" name="Content Placeholder 8"/>
          <p:cNvPicPr>
            <a:picLocks noGrp="1" noChangeAspect="1"/>
          </p:cNvPicPr>
          <p:nvPr>
            <p:ph sz="half" idx="2"/>
          </p:nvPr>
        </p:nvPicPr>
        <p:blipFill>
          <a:blip r:embed="rId3"/>
          <a:stretch>
            <a:fillRect/>
          </a:stretch>
        </p:blipFill>
        <p:spPr>
          <a:xfrm>
            <a:off x="438589" y="2335079"/>
            <a:ext cx="3678176" cy="3298026"/>
          </a:xfrm>
          <a:prstGeom prst="rect">
            <a:avLst/>
          </a:prstGeom>
        </p:spPr>
      </p:pic>
      <p:sp>
        <p:nvSpPr>
          <p:cNvPr id="10" name="TextBox 9"/>
          <p:cNvSpPr txBox="1"/>
          <p:nvPr/>
        </p:nvSpPr>
        <p:spPr>
          <a:xfrm>
            <a:off x="323869" y="1814944"/>
            <a:ext cx="4405873" cy="523220"/>
          </a:xfrm>
          <a:prstGeom prst="rect">
            <a:avLst/>
          </a:prstGeom>
          <a:noFill/>
        </p:spPr>
        <p:txBody>
          <a:bodyPr wrap="square" rtlCol="0">
            <a:spAutoFit/>
          </a:bodyPr>
          <a:lstStyle/>
          <a:p>
            <a:r>
              <a:rPr lang="en-GB" sz="1400" b="1" dirty="0" smtClean="0"/>
              <a:t>Table 1: Teacher assessment SDQ  group mean </a:t>
            </a:r>
          </a:p>
          <a:p>
            <a:r>
              <a:rPr lang="en-GB" sz="1400" b="1" dirty="0" smtClean="0"/>
              <a:t>scores (N=6) </a:t>
            </a:r>
            <a:endParaRPr lang="en-GB" sz="1400" b="1" dirty="0"/>
          </a:p>
        </p:txBody>
      </p:sp>
      <p:pic>
        <p:nvPicPr>
          <p:cNvPr id="4" name="Picture 3"/>
          <p:cNvPicPr>
            <a:picLocks noChangeAspect="1"/>
          </p:cNvPicPr>
          <p:nvPr/>
        </p:nvPicPr>
        <p:blipFill>
          <a:blip r:embed="rId4"/>
          <a:stretch>
            <a:fillRect/>
          </a:stretch>
        </p:blipFill>
        <p:spPr>
          <a:xfrm>
            <a:off x="3995936" y="5749548"/>
            <a:ext cx="1107518" cy="557115"/>
          </a:xfrm>
          <a:prstGeom prst="rect">
            <a:avLst/>
          </a:prstGeom>
        </p:spPr>
      </p:pic>
      <p:pic>
        <p:nvPicPr>
          <p:cNvPr id="7" name="Picture 6"/>
          <p:cNvPicPr>
            <a:picLocks noChangeAspect="1"/>
          </p:cNvPicPr>
          <p:nvPr/>
        </p:nvPicPr>
        <p:blipFill>
          <a:blip r:embed="rId5"/>
          <a:stretch>
            <a:fillRect/>
          </a:stretch>
        </p:blipFill>
        <p:spPr>
          <a:xfrm>
            <a:off x="4725666" y="2290892"/>
            <a:ext cx="3669400" cy="3266901"/>
          </a:xfrm>
          <a:prstGeom prst="rect">
            <a:avLst/>
          </a:prstGeom>
        </p:spPr>
      </p:pic>
      <p:pic>
        <p:nvPicPr>
          <p:cNvPr id="11" name="il_fi" descr="http://i.huffpost.com/gen/396450/thumbs/r-SECONDARY-SCHOOL-MEMORIES-large570.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54684" y="6381328"/>
            <a:ext cx="1480765" cy="476672"/>
          </a:xfrm>
          <a:prstGeom prst="rect">
            <a:avLst/>
          </a:prstGeom>
          <a:noFill/>
          <a:ln>
            <a:noFill/>
          </a:ln>
        </p:spPr>
      </p:pic>
      <p:pic>
        <p:nvPicPr>
          <p:cNvPr id="12" name="Picture 11" descr="http://www.continyou.org.uk/what_we_do/pyramid/images/Pyramid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381328"/>
            <a:ext cx="647739" cy="487717"/>
          </a:xfrm>
          <a:prstGeom prst="rect">
            <a:avLst/>
          </a:prstGeom>
          <a:solidFill>
            <a:schemeClr val="bg1"/>
          </a:solidFill>
          <a:ln>
            <a:noFill/>
          </a:ln>
          <a:effectLst/>
        </p:spPr>
      </p:pic>
      <p:pic>
        <p:nvPicPr>
          <p:cNvPr id="13" name="Picture 12" descr="http://www.studyin-uk.com/images/uwl_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82844" y="82977"/>
            <a:ext cx="1461156" cy="936104"/>
          </a:xfrm>
          <a:prstGeom prst="rect">
            <a:avLst/>
          </a:prstGeom>
          <a:solidFill>
            <a:schemeClr val="bg1"/>
          </a:solidFill>
          <a:ln>
            <a:noFill/>
          </a:ln>
          <a:effectLst/>
        </p:spPr>
      </p:pic>
    </p:spTree>
    <p:extLst>
      <p:ext uri="{BB962C8B-B14F-4D97-AF65-F5344CB8AC3E}">
        <p14:creationId xmlns:p14="http://schemas.microsoft.com/office/powerpoint/2010/main" val="249532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anim calcmode="lin" valueType="num">
                                      <p:cBhvr>
                                        <p:cTn id="1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1000"/>
                                        <p:tgtEl>
                                          <p:spTgt spid="5">
                                            <p:txEl>
                                              <p:pRg st="0" end="0"/>
                                            </p:txEl>
                                          </p:spTgt>
                                        </p:tgtEl>
                                      </p:cBhvr>
                                    </p:animEffect>
                                    <p:anim calcmode="lin" valueType="num">
                                      <p:cBhvr>
                                        <p:cTn id="3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0" end="0"/>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9441"/>
            <a:ext cx="8229600" cy="1252728"/>
          </a:xfrm>
        </p:spPr>
        <p:txBody>
          <a:bodyPr>
            <a:normAutofit fontScale="90000"/>
          </a:bodyPr>
          <a:lstStyle/>
          <a:p>
            <a:r>
              <a:rPr lang="en-GB" dirty="0"/>
              <a:t>Preliminary </a:t>
            </a:r>
            <a:r>
              <a:rPr lang="en-GB" dirty="0" smtClean="0"/>
              <a:t>results </a:t>
            </a:r>
            <a:r>
              <a:rPr lang="en-GB" dirty="0"/>
              <a:t>from </a:t>
            </a:r>
            <a:r>
              <a:rPr lang="en-GB" dirty="0" smtClean="0"/>
              <a:t>pilot study:</a:t>
            </a:r>
            <a:br>
              <a:rPr lang="en-GB" dirty="0" smtClean="0"/>
            </a:br>
            <a:r>
              <a:rPr lang="en-GB" dirty="0" smtClean="0"/>
              <a:t>Qualitative Data</a:t>
            </a:r>
            <a:endParaRPr lang="en-GB" dirty="0"/>
          </a:p>
        </p:txBody>
      </p:sp>
      <p:sp>
        <p:nvSpPr>
          <p:cNvPr id="7" name="Rectangle 6"/>
          <p:cNvSpPr/>
          <p:nvPr/>
        </p:nvSpPr>
        <p:spPr>
          <a:xfrm>
            <a:off x="34201" y="1844824"/>
            <a:ext cx="8937956" cy="1200329"/>
          </a:xfrm>
          <a:prstGeom prst="rect">
            <a:avLst/>
          </a:prstGeom>
          <a:ln>
            <a:solidFill>
              <a:schemeClr val="accent2">
                <a:lumMod val="75000"/>
              </a:schemeClr>
            </a:solidFill>
          </a:ln>
        </p:spPr>
        <p:txBody>
          <a:bodyPr wrap="square">
            <a:spAutoFit/>
          </a:bodyPr>
          <a:lstStyle/>
          <a:p>
            <a:r>
              <a:rPr lang="en-GB" sz="1600" dirty="0" smtClean="0"/>
              <a:t>Pyramid group members’ </a:t>
            </a:r>
            <a:r>
              <a:rPr lang="en-GB" sz="1600" b="1" dirty="0" smtClean="0"/>
              <a:t>expectations of Pyramid </a:t>
            </a:r>
            <a:r>
              <a:rPr lang="en-GB" sz="1600" dirty="0" smtClean="0"/>
              <a:t>pre club: “</a:t>
            </a:r>
            <a:r>
              <a:rPr lang="en-GB" sz="1600" i="1" dirty="0" smtClean="0"/>
              <a:t>Have fun</a:t>
            </a:r>
            <a:r>
              <a:rPr lang="en-GB" sz="1600" dirty="0" smtClean="0"/>
              <a:t>” and “</a:t>
            </a:r>
            <a:r>
              <a:rPr lang="en-GB" sz="1600" i="1" dirty="0" smtClean="0"/>
              <a:t>make new friends</a:t>
            </a:r>
            <a:r>
              <a:rPr lang="en-GB" sz="1600" dirty="0" smtClean="0"/>
              <a:t>.” Also, “</a:t>
            </a:r>
            <a:r>
              <a:rPr lang="en-GB" sz="1600" i="1" dirty="0"/>
              <a:t>b</a:t>
            </a:r>
            <a:r>
              <a:rPr lang="en-GB" sz="1600" i="1" dirty="0" smtClean="0"/>
              <a:t>ecome less worried about life</a:t>
            </a:r>
            <a:r>
              <a:rPr lang="en-GB" sz="1600" dirty="0" smtClean="0"/>
              <a:t>” and “</a:t>
            </a:r>
            <a:r>
              <a:rPr lang="en-GB" sz="1600" i="1" dirty="0"/>
              <a:t>d</a:t>
            </a:r>
            <a:r>
              <a:rPr lang="en-GB" sz="1600" i="1" dirty="0" smtClean="0"/>
              <a:t>o better in school</a:t>
            </a:r>
            <a:r>
              <a:rPr lang="en-GB" sz="1600" dirty="0" smtClean="0"/>
              <a:t>.”</a:t>
            </a:r>
          </a:p>
          <a:p>
            <a:endParaRPr lang="en-GB" sz="800" dirty="0"/>
          </a:p>
          <a:p>
            <a:r>
              <a:rPr lang="en-GB" sz="1600" dirty="0" smtClean="0"/>
              <a:t>Pyramid group members’ responses post-club to </a:t>
            </a:r>
            <a:r>
              <a:rPr lang="en-GB" sz="1600" b="1" dirty="0" smtClean="0"/>
              <a:t>how they think Pyramid has changed them as a person</a:t>
            </a:r>
            <a:r>
              <a:rPr lang="en-GB" sz="1600" dirty="0" smtClean="0"/>
              <a:t>: “</a:t>
            </a:r>
            <a:r>
              <a:rPr lang="en-GB" sz="1600" i="1" dirty="0" smtClean="0"/>
              <a:t>I find it easier to talk to people</a:t>
            </a:r>
            <a:r>
              <a:rPr lang="en-GB" sz="1600" dirty="0" smtClean="0"/>
              <a:t>,” “</a:t>
            </a:r>
            <a:r>
              <a:rPr lang="en-GB" sz="1600" i="1" dirty="0" smtClean="0"/>
              <a:t>I’m more likely to get involved in activities</a:t>
            </a:r>
            <a:r>
              <a:rPr lang="en-GB" sz="1600" dirty="0" smtClean="0"/>
              <a:t>,” “</a:t>
            </a:r>
            <a:r>
              <a:rPr lang="en-GB" sz="1600" i="1" dirty="0" smtClean="0"/>
              <a:t>I’m more confident now</a:t>
            </a:r>
            <a:r>
              <a:rPr lang="en-GB" sz="1600" dirty="0"/>
              <a:t>.</a:t>
            </a:r>
            <a:r>
              <a:rPr lang="en-GB" sz="1600" dirty="0" smtClean="0"/>
              <a:t>”</a:t>
            </a:r>
            <a:endParaRPr lang="en-GB" sz="1600" dirty="0"/>
          </a:p>
        </p:txBody>
      </p:sp>
      <p:pic>
        <p:nvPicPr>
          <p:cNvPr id="17" name="Picture 16" descr="http://www.studyin-uk.com/images/uwl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2844" y="82977"/>
            <a:ext cx="1461156" cy="936104"/>
          </a:xfrm>
          <a:prstGeom prst="rect">
            <a:avLst/>
          </a:prstGeom>
          <a:solidFill>
            <a:schemeClr val="bg1"/>
          </a:solidFill>
          <a:ln>
            <a:noFill/>
          </a:ln>
          <a:effectLst/>
        </p:spPr>
      </p:pic>
      <p:pic>
        <p:nvPicPr>
          <p:cNvPr id="19" name="Picture 18" descr="http://www.continyou.org.uk/what_we_do/pyramid/images/Pyramid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81328"/>
            <a:ext cx="647739" cy="487717"/>
          </a:xfrm>
          <a:prstGeom prst="rect">
            <a:avLst/>
          </a:prstGeom>
          <a:solidFill>
            <a:schemeClr val="bg1"/>
          </a:solidFill>
          <a:ln>
            <a:noFill/>
          </a:ln>
          <a:effectLst/>
        </p:spPr>
      </p:pic>
      <p:pic>
        <p:nvPicPr>
          <p:cNvPr id="20" name="il_fi" descr="http://i.huffpost.com/gen/396450/thumbs/r-SECONDARY-SCHOOL-MEMORIES-large57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54682" y="6392373"/>
            <a:ext cx="1480765" cy="476672"/>
          </a:xfrm>
          <a:prstGeom prst="rect">
            <a:avLst/>
          </a:prstGeom>
          <a:noFill/>
          <a:ln>
            <a:noFill/>
          </a:ln>
        </p:spPr>
      </p:pic>
      <p:sp>
        <p:nvSpPr>
          <p:cNvPr id="3" name="Rectangle 2"/>
          <p:cNvSpPr/>
          <p:nvPr/>
        </p:nvSpPr>
        <p:spPr>
          <a:xfrm>
            <a:off x="40115" y="3140968"/>
            <a:ext cx="9018625" cy="2431435"/>
          </a:xfrm>
          <a:prstGeom prst="rect">
            <a:avLst/>
          </a:prstGeom>
        </p:spPr>
        <p:txBody>
          <a:bodyPr wrap="square">
            <a:spAutoFit/>
          </a:bodyPr>
          <a:lstStyle/>
          <a:p>
            <a:r>
              <a:rPr lang="en-GB" dirty="0"/>
              <a:t>Key </a:t>
            </a:r>
            <a:r>
              <a:rPr lang="en-GB" b="1" dirty="0"/>
              <a:t>main </a:t>
            </a:r>
            <a:r>
              <a:rPr lang="en-GB" b="1" dirty="0" smtClean="0"/>
              <a:t>themes </a:t>
            </a:r>
            <a:r>
              <a:rPr lang="en-GB" dirty="0"/>
              <a:t>elicited from a deductive thematic </a:t>
            </a:r>
            <a:r>
              <a:rPr lang="en-GB" dirty="0" smtClean="0"/>
              <a:t>analysis: </a:t>
            </a:r>
            <a:r>
              <a:rPr lang="en-GB" b="1" dirty="0">
                <a:solidFill>
                  <a:srgbClr val="00B050"/>
                </a:solidFill>
              </a:rPr>
              <a:t>club members</a:t>
            </a:r>
            <a:r>
              <a:rPr lang="en-GB" dirty="0" smtClean="0"/>
              <a:t>; </a:t>
            </a:r>
            <a:r>
              <a:rPr lang="en-GB" b="1" dirty="0">
                <a:solidFill>
                  <a:srgbClr val="00B0F0"/>
                </a:solidFill>
              </a:rPr>
              <a:t>group leaders</a:t>
            </a:r>
          </a:p>
          <a:p>
            <a:r>
              <a:rPr lang="en-GB" b="1" dirty="0">
                <a:solidFill>
                  <a:srgbClr val="00B050"/>
                </a:solidFill>
              </a:rPr>
              <a:t>Theme: </a:t>
            </a:r>
            <a:r>
              <a:rPr lang="en-GB" b="1" dirty="0" smtClean="0"/>
              <a:t>Delivering outcomes.  </a:t>
            </a:r>
            <a:r>
              <a:rPr lang="en-GB" b="1" dirty="0" smtClean="0">
                <a:solidFill>
                  <a:srgbClr val="00B050"/>
                </a:solidFill>
              </a:rPr>
              <a:t>Subtheme: </a:t>
            </a:r>
            <a:r>
              <a:rPr lang="en-GB" b="1" dirty="0" smtClean="0"/>
              <a:t>acquiring </a:t>
            </a:r>
            <a:r>
              <a:rPr lang="en-GB" b="1" dirty="0"/>
              <a:t>new socio-emotional </a:t>
            </a:r>
            <a:r>
              <a:rPr lang="en-GB" b="1" dirty="0" smtClean="0"/>
              <a:t>skills.</a:t>
            </a:r>
            <a:r>
              <a:rPr lang="en-GB" b="1" dirty="0" smtClean="0">
                <a:latin typeface="Calibri Light" panose="020F0302020204030204" pitchFamily="34" charset="0"/>
              </a:rPr>
              <a:t> </a:t>
            </a:r>
            <a:endParaRPr lang="en-GB" b="1" dirty="0">
              <a:latin typeface="Calibri Light" panose="020F0302020204030204" pitchFamily="34" charset="0"/>
            </a:endParaRPr>
          </a:p>
          <a:p>
            <a:r>
              <a:rPr lang="en-GB" b="1" dirty="0">
                <a:solidFill>
                  <a:srgbClr val="00B050"/>
                </a:solidFill>
              </a:rPr>
              <a:t>“It helped me with my confidence, for making new friends and stuff like that.”  </a:t>
            </a:r>
            <a:r>
              <a:rPr lang="en-GB" sz="1600" dirty="0" smtClean="0"/>
              <a:t>(Jessica, </a:t>
            </a:r>
            <a:r>
              <a:rPr lang="en-GB" sz="1600" dirty="0"/>
              <a:t>L221</a:t>
            </a:r>
            <a:r>
              <a:rPr lang="en-GB" sz="1600" dirty="0" smtClean="0"/>
              <a:t>)</a:t>
            </a:r>
          </a:p>
          <a:p>
            <a:endParaRPr lang="en-GB" sz="800" dirty="0" smtClean="0"/>
          </a:p>
          <a:p>
            <a:r>
              <a:rPr lang="en-GB" b="1" dirty="0">
                <a:solidFill>
                  <a:srgbClr val="00B0F0"/>
                </a:solidFill>
              </a:rPr>
              <a:t>Theme: </a:t>
            </a:r>
            <a:r>
              <a:rPr lang="en-GB" b="1" dirty="0"/>
              <a:t>Making a difference. </a:t>
            </a:r>
            <a:r>
              <a:rPr lang="en-GB" b="1" dirty="0" smtClean="0">
                <a:solidFill>
                  <a:srgbClr val="00B0F0"/>
                </a:solidFill>
              </a:rPr>
              <a:t>Sub-theme: </a:t>
            </a:r>
            <a:r>
              <a:rPr lang="en-GB" b="1" dirty="0"/>
              <a:t>individual success stories</a:t>
            </a:r>
          </a:p>
          <a:p>
            <a:r>
              <a:rPr lang="en-GB" b="1" dirty="0" smtClean="0">
                <a:solidFill>
                  <a:srgbClr val="00B0F0"/>
                </a:solidFill>
              </a:rPr>
              <a:t>“…</a:t>
            </a:r>
            <a:r>
              <a:rPr lang="en-GB" b="1" dirty="0">
                <a:solidFill>
                  <a:srgbClr val="00B0F0"/>
                </a:solidFill>
              </a:rPr>
              <a:t>he was the one, right at the front who introduced the whole assembly. To think, would he have done that before? Probably not.” </a:t>
            </a:r>
            <a:r>
              <a:rPr lang="en-GB" sz="1600" dirty="0" smtClean="0"/>
              <a:t>(</a:t>
            </a:r>
            <a:r>
              <a:rPr lang="en-GB" sz="1600" dirty="0"/>
              <a:t>GL1, L13-14)</a:t>
            </a:r>
          </a:p>
          <a:p>
            <a:endParaRPr lang="en-GB" sz="1600" dirty="0"/>
          </a:p>
          <a:p>
            <a:endParaRPr lang="en-GB" sz="2000" dirty="0"/>
          </a:p>
        </p:txBody>
      </p:sp>
      <p:sp>
        <p:nvSpPr>
          <p:cNvPr id="8" name="TextBox 7"/>
          <p:cNvSpPr txBox="1"/>
          <p:nvPr/>
        </p:nvSpPr>
        <p:spPr>
          <a:xfrm>
            <a:off x="161836" y="5077939"/>
            <a:ext cx="8730644" cy="1077218"/>
          </a:xfrm>
          <a:prstGeom prst="rect">
            <a:avLst/>
          </a:prstGeom>
          <a:noFill/>
          <a:ln cmpd="dbl">
            <a:solidFill>
              <a:schemeClr val="accent1">
                <a:lumMod val="75000"/>
              </a:schemeClr>
            </a:solidFill>
          </a:ln>
        </p:spPr>
        <p:txBody>
          <a:bodyPr wrap="square" rtlCol="0">
            <a:spAutoFit/>
          </a:bodyPr>
          <a:lstStyle/>
          <a:p>
            <a:pPr marL="285750" indent="-285750">
              <a:buClr>
                <a:schemeClr val="accent2">
                  <a:lumMod val="75000"/>
                </a:schemeClr>
              </a:buClr>
              <a:buFont typeface="Wingdings" panose="05000000000000000000" pitchFamily="2" charset="2"/>
              <a:buChar char="Ø"/>
            </a:pPr>
            <a:r>
              <a:rPr lang="en-GB" sz="1600" dirty="0" smtClean="0"/>
              <a:t>Qualitative data supports the trends suggested from the teacher assessment SDQ results </a:t>
            </a:r>
          </a:p>
          <a:p>
            <a:pPr marL="285750" indent="-285750">
              <a:buClr>
                <a:schemeClr val="accent2">
                  <a:lumMod val="75000"/>
                </a:schemeClr>
              </a:buClr>
              <a:buFont typeface="Wingdings" panose="05000000000000000000" pitchFamily="2" charset="2"/>
              <a:buChar char="Ø"/>
            </a:pPr>
            <a:r>
              <a:rPr lang="en-GB" sz="1600" dirty="0" smtClean="0"/>
              <a:t>Additional analysis at the school level from 3 other participating schools yielded similar findings </a:t>
            </a:r>
          </a:p>
          <a:p>
            <a:pPr marL="285750" indent="-285750">
              <a:buClr>
                <a:schemeClr val="accent2">
                  <a:lumMod val="75000"/>
                </a:schemeClr>
              </a:buClr>
              <a:buFont typeface="Wingdings" panose="05000000000000000000" pitchFamily="2" charset="2"/>
              <a:buChar char="Ø"/>
            </a:pPr>
            <a:r>
              <a:rPr lang="en-GB" sz="1600" dirty="0" smtClean="0"/>
              <a:t>Teacher assessment TD scores and self-report TD scores from 4 participating schools identified no inter-rater correlation (r=0.21, p&gt;0.05)</a:t>
            </a:r>
            <a:endParaRPr lang="en-GB" sz="1600" dirty="0"/>
          </a:p>
        </p:txBody>
      </p:sp>
    </p:spTree>
    <p:extLst>
      <p:ext uri="{BB962C8B-B14F-4D97-AF65-F5344CB8AC3E}">
        <p14:creationId xmlns:p14="http://schemas.microsoft.com/office/powerpoint/2010/main" val="305779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367" y="260648"/>
            <a:ext cx="8856984" cy="1124744"/>
          </a:xfrm>
        </p:spPr>
        <p:txBody>
          <a:bodyPr>
            <a:normAutofit fontScale="90000"/>
          </a:bodyPr>
          <a:lstStyle/>
          <a:p>
            <a:r>
              <a:rPr lang="en-GB" dirty="0" smtClean="0"/>
              <a:t>Data collection: partial analysis </a:t>
            </a:r>
            <a:br>
              <a:rPr lang="en-GB" dirty="0" smtClean="0"/>
            </a:br>
            <a:r>
              <a:rPr lang="en-GB" dirty="0" smtClean="0"/>
              <a:t>from 4 participating schools</a:t>
            </a:r>
            <a:endParaRPr lang="en-GB" dirty="0"/>
          </a:p>
        </p:txBody>
      </p:sp>
      <p:sp>
        <p:nvSpPr>
          <p:cNvPr id="3" name="Content Placeholder 2"/>
          <p:cNvSpPr>
            <a:spLocks noGrp="1"/>
          </p:cNvSpPr>
          <p:nvPr>
            <p:ph idx="1"/>
          </p:nvPr>
        </p:nvSpPr>
        <p:spPr>
          <a:xfrm>
            <a:off x="507119" y="1786594"/>
            <a:ext cx="7543801" cy="4023360"/>
          </a:xfrm>
        </p:spPr>
        <p:txBody>
          <a:bodyPr/>
          <a:lstStyle/>
          <a:p>
            <a:endParaRPr lang="en-GB" dirty="0" smtClean="0"/>
          </a:p>
          <a:p>
            <a:endParaRPr lang="en-GB" dirty="0" smtClean="0"/>
          </a:p>
          <a:p>
            <a:endParaRPr lang="en-GB" dirty="0"/>
          </a:p>
        </p:txBody>
      </p:sp>
      <p:sp>
        <p:nvSpPr>
          <p:cNvPr id="4" name="Rectangle 3"/>
          <p:cNvSpPr/>
          <p:nvPr/>
        </p:nvSpPr>
        <p:spPr>
          <a:xfrm>
            <a:off x="514342" y="1880975"/>
            <a:ext cx="6048672" cy="523220"/>
          </a:xfrm>
          <a:prstGeom prst="rect">
            <a:avLst/>
          </a:prstGeom>
        </p:spPr>
        <p:txBody>
          <a:bodyPr wrap="square">
            <a:spAutoFit/>
          </a:bodyPr>
          <a:lstStyle/>
          <a:p>
            <a:r>
              <a:rPr lang="en-GB" sz="1400" b="1" dirty="0"/>
              <a:t>Table </a:t>
            </a:r>
            <a:r>
              <a:rPr lang="en-GB" sz="1400" b="1" dirty="0" smtClean="0"/>
              <a:t>3: Teacher </a:t>
            </a:r>
            <a:r>
              <a:rPr lang="en-GB" sz="1400" b="1" dirty="0"/>
              <a:t>assessment SDQ  </a:t>
            </a:r>
            <a:r>
              <a:rPr lang="en-GB" sz="1400" b="1" dirty="0" smtClean="0"/>
              <a:t>group </a:t>
            </a:r>
            <a:r>
              <a:rPr lang="en-GB" sz="1400" b="1" dirty="0"/>
              <a:t>mean </a:t>
            </a:r>
            <a:endParaRPr lang="en-GB" sz="1400" b="1" dirty="0" smtClean="0"/>
          </a:p>
          <a:p>
            <a:r>
              <a:rPr lang="en-GB" sz="1400" b="1" dirty="0" smtClean="0"/>
              <a:t>scores </a:t>
            </a:r>
            <a:r>
              <a:rPr lang="en-GB" sz="1400" b="1" dirty="0"/>
              <a:t>(</a:t>
            </a:r>
            <a:r>
              <a:rPr lang="en-GB" sz="1400" b="1" dirty="0" smtClean="0"/>
              <a:t>N=28) </a:t>
            </a:r>
            <a:endParaRPr lang="en-GB" sz="1400" b="1" dirty="0"/>
          </a:p>
        </p:txBody>
      </p:sp>
      <p:graphicFrame>
        <p:nvGraphicFramePr>
          <p:cNvPr id="6" name="Table 5"/>
          <p:cNvGraphicFramePr>
            <a:graphicFrameLocks noGrp="1"/>
          </p:cNvGraphicFramePr>
          <p:nvPr>
            <p:extLst>
              <p:ext uri="{D42A27DB-BD31-4B8C-83A1-F6EECF244321}">
                <p14:modId xmlns:p14="http://schemas.microsoft.com/office/powerpoint/2010/main" val="2265165970"/>
              </p:ext>
            </p:extLst>
          </p:nvPr>
        </p:nvGraphicFramePr>
        <p:xfrm>
          <a:off x="574808" y="2427936"/>
          <a:ext cx="3238499" cy="3038475"/>
        </p:xfrm>
        <a:graphic>
          <a:graphicData uri="http://schemas.openxmlformats.org/drawingml/2006/table">
            <a:tbl>
              <a:tblPr/>
              <a:tblGrid>
                <a:gridCol w="1547882"/>
                <a:gridCol w="482127"/>
                <a:gridCol w="485299"/>
                <a:gridCol w="723191"/>
              </a:tblGrid>
              <a:tr h="762000">
                <a:tc>
                  <a:txBody>
                    <a:bodyPr/>
                    <a:lstStyle/>
                    <a:p>
                      <a:pPr algn="l" fontAlgn="b"/>
                      <a:r>
                        <a:rPr lang="en-GB" sz="1100" b="0" i="0" u="none" strike="noStrike" dirty="0">
                          <a:solidFill>
                            <a:srgbClr val="000000"/>
                          </a:solidFill>
                          <a:effectLst/>
                          <a:latin typeface="Calibri" panose="020F0502020204030204" pitchFamily="34" charset="0"/>
                        </a:rPr>
                        <a:t>Scale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Base-line Mean (SD)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Post-Club Mean (SD)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Difference: Baseline to post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0525">
                <a:tc>
                  <a:txBody>
                    <a:bodyPr/>
                    <a:lstStyle/>
                    <a:p>
                      <a:pPr algn="l" fontAlgn="b"/>
                      <a:r>
                        <a:rPr lang="en-GB" sz="1100" b="0" i="0" u="none" strike="noStrike" dirty="0">
                          <a:solidFill>
                            <a:srgbClr val="000000"/>
                          </a:solidFill>
                          <a:effectLst/>
                          <a:latin typeface="Calibri" panose="020F0502020204030204" pitchFamily="34" charset="0"/>
                        </a:rPr>
                        <a:t>Emotional difficulties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5.62 (2.56)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GB" sz="1100" b="0" i="0" u="none" strike="noStrike" dirty="0">
                          <a:solidFill>
                            <a:srgbClr val="000000"/>
                          </a:solidFill>
                          <a:effectLst/>
                          <a:latin typeface="Calibri" panose="020F0502020204030204" pitchFamily="34" charset="0"/>
                        </a:rPr>
                        <a:t>3.81 (2.33)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GB" sz="1100" b="0" i="0" u="none" strike="noStrike" dirty="0">
                          <a:solidFill>
                            <a:srgbClr val="000000"/>
                          </a:solidFill>
                          <a:effectLst/>
                          <a:latin typeface="Calibri" panose="020F0502020204030204" pitchFamily="34" charset="0"/>
                        </a:rPr>
                        <a:t>-1.81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0050">
                <a:tc>
                  <a:txBody>
                    <a:bodyPr/>
                    <a:lstStyle/>
                    <a:p>
                      <a:pPr algn="l" fontAlgn="b"/>
                      <a:r>
                        <a:rPr lang="en-GB" sz="1100" b="0" i="0" u="none" strike="noStrike" dirty="0">
                          <a:solidFill>
                            <a:srgbClr val="000000"/>
                          </a:solidFill>
                          <a:effectLst/>
                          <a:latin typeface="Calibri" panose="020F0502020204030204" pitchFamily="34" charset="0"/>
                        </a:rPr>
                        <a:t>Peer difficulties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4.43 (2.87)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GB" sz="1100" b="0" i="0" u="none" strike="noStrike" dirty="0">
                          <a:solidFill>
                            <a:srgbClr val="000000"/>
                          </a:solidFill>
                          <a:effectLst/>
                          <a:latin typeface="Calibri" panose="020F0502020204030204" pitchFamily="34" charset="0"/>
                        </a:rPr>
                        <a:t>2.86 (2.37)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GB" sz="1100" b="0" i="0" u="none" strike="noStrike" dirty="0">
                          <a:solidFill>
                            <a:srgbClr val="000000"/>
                          </a:solidFill>
                          <a:effectLst/>
                          <a:latin typeface="Calibri" panose="020F0502020204030204" pitchFamily="34" charset="0"/>
                        </a:rPr>
                        <a:t>-1.57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l" fontAlgn="b"/>
                      <a:r>
                        <a:rPr lang="en-GB" sz="1100" b="0" i="0" u="none" strike="noStrike" dirty="0">
                          <a:solidFill>
                            <a:srgbClr val="000000"/>
                          </a:solidFill>
                          <a:effectLst/>
                          <a:latin typeface="Calibri" panose="020F0502020204030204" pitchFamily="34" charset="0"/>
                        </a:rPr>
                        <a:t>Pro-social (strength)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6.14 (2.5)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GB" sz="1100" b="0" i="0" u="none" strike="noStrike" dirty="0">
                          <a:solidFill>
                            <a:srgbClr val="000000"/>
                          </a:solidFill>
                          <a:effectLst/>
                          <a:latin typeface="Calibri" panose="020F0502020204030204" pitchFamily="34" charset="0"/>
                        </a:rPr>
                        <a:t>6.57 (2.56)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GB" sz="1100" b="0" i="0" u="none" strike="noStrike" dirty="0">
                          <a:solidFill>
                            <a:srgbClr val="000000"/>
                          </a:solidFill>
                          <a:effectLst/>
                          <a:latin typeface="Calibri" panose="020F0502020204030204" pitchFamily="34" charset="0"/>
                        </a:rPr>
                        <a:t>0.43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2425">
                <a:tc>
                  <a:txBody>
                    <a:bodyPr/>
                    <a:lstStyle/>
                    <a:p>
                      <a:pPr algn="l" fontAlgn="b"/>
                      <a:r>
                        <a:rPr lang="en-GB" sz="1100" b="0" i="0" u="none" strike="noStrike" dirty="0">
                          <a:solidFill>
                            <a:srgbClr val="000000"/>
                          </a:solidFill>
                          <a:effectLst/>
                          <a:latin typeface="Calibri" panose="020F0502020204030204" pitchFamily="34" charset="0"/>
                        </a:rPr>
                        <a:t>Conduct difficulties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0.71 (0.78)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GB" sz="1100" b="0" i="0" u="none" strike="noStrike" dirty="0">
                          <a:solidFill>
                            <a:srgbClr val="000000"/>
                          </a:solidFill>
                          <a:effectLst/>
                          <a:latin typeface="Calibri" panose="020F0502020204030204" pitchFamily="34" charset="0"/>
                        </a:rPr>
                        <a:t>0.90 (1.22)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GB" sz="1100" b="0" i="0" u="none" strike="noStrike" dirty="0">
                          <a:solidFill>
                            <a:srgbClr val="000000"/>
                          </a:solidFill>
                          <a:effectLst/>
                          <a:latin typeface="Calibri" panose="020F0502020204030204" pitchFamily="34" charset="0"/>
                        </a:rPr>
                        <a:t>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1950">
                <a:tc>
                  <a:txBody>
                    <a:bodyPr/>
                    <a:lstStyle/>
                    <a:p>
                      <a:pPr algn="l" fontAlgn="b"/>
                      <a:r>
                        <a:rPr lang="en-GB" sz="1100" b="0" i="0" u="none" strike="noStrike" dirty="0">
                          <a:solidFill>
                            <a:srgbClr val="000000"/>
                          </a:solidFill>
                          <a:effectLst/>
                          <a:latin typeface="Calibri" panose="020F0502020204030204" pitchFamily="34" charset="0"/>
                        </a:rPr>
                        <a:t>Hyperactivity difficulties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3.05 (2.33)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GB" sz="1100" b="0" i="0" u="none" strike="noStrike" dirty="0">
                          <a:solidFill>
                            <a:srgbClr val="000000"/>
                          </a:solidFill>
                          <a:effectLst/>
                          <a:latin typeface="Calibri" panose="020F0502020204030204" pitchFamily="34" charset="0"/>
                        </a:rPr>
                        <a:t>2.86 (2.17)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GB" sz="1100" b="0" i="0" u="none" strike="noStrike" dirty="0">
                          <a:solidFill>
                            <a:srgbClr val="000000"/>
                          </a:solidFill>
                          <a:effectLst/>
                          <a:latin typeface="Calibri" panose="020F0502020204030204" pitchFamily="34" charset="0"/>
                        </a:rPr>
                        <a:t>-0.19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0525">
                <a:tc>
                  <a:txBody>
                    <a:bodyPr/>
                    <a:lstStyle/>
                    <a:p>
                      <a:pPr algn="l" fontAlgn="b"/>
                      <a:r>
                        <a:rPr lang="en-GB" sz="1100" b="0" i="0" u="none" strike="noStrike" dirty="0">
                          <a:solidFill>
                            <a:srgbClr val="000000"/>
                          </a:solidFill>
                          <a:effectLst/>
                          <a:latin typeface="Calibri" panose="020F0502020204030204" pitchFamily="34" charset="0"/>
                        </a:rPr>
                        <a:t>Total Difficulties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13.81 (4.92)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GB" sz="1100" b="0" i="0" u="none" strike="noStrike" dirty="0">
                          <a:solidFill>
                            <a:srgbClr val="000000"/>
                          </a:solidFill>
                          <a:effectLst/>
                          <a:latin typeface="Calibri" panose="020F0502020204030204" pitchFamily="34" charset="0"/>
                        </a:rPr>
                        <a:t>10.43 (5.03)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GB" sz="1100" b="0" i="0" u="none" strike="noStrike" dirty="0">
                          <a:solidFill>
                            <a:srgbClr val="000000"/>
                          </a:solidFill>
                          <a:effectLst/>
                          <a:latin typeface="Calibri" panose="020F0502020204030204" pitchFamily="34" charset="0"/>
                        </a:rPr>
                        <a:t>-3.38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7" name="Picture 6" descr="http://www.continyou.org.uk/what_we_do/pyramid/images/Pyramid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81328"/>
            <a:ext cx="647739" cy="487717"/>
          </a:xfrm>
          <a:prstGeom prst="rect">
            <a:avLst/>
          </a:prstGeom>
          <a:solidFill>
            <a:schemeClr val="bg1"/>
          </a:solidFill>
          <a:ln>
            <a:noFill/>
          </a:ln>
          <a:effectLst/>
        </p:spPr>
      </p:pic>
      <p:pic>
        <p:nvPicPr>
          <p:cNvPr id="8" name="il_fi" descr="http://i.huffpost.com/gen/396450/thumbs/r-SECONDARY-SCHOOL-MEMORIES-large57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3235" y="6392373"/>
            <a:ext cx="1480765" cy="476672"/>
          </a:xfrm>
          <a:prstGeom prst="rect">
            <a:avLst/>
          </a:prstGeom>
          <a:noFill/>
          <a:ln>
            <a:noFill/>
          </a:ln>
        </p:spPr>
      </p:pic>
      <p:pic>
        <p:nvPicPr>
          <p:cNvPr id="11" name="Picture 10"/>
          <p:cNvPicPr>
            <a:picLocks noChangeAspect="1"/>
          </p:cNvPicPr>
          <p:nvPr/>
        </p:nvPicPr>
        <p:blipFill>
          <a:blip r:embed="rId5"/>
          <a:stretch>
            <a:fillRect/>
          </a:stretch>
        </p:blipFill>
        <p:spPr>
          <a:xfrm>
            <a:off x="1564041" y="5667012"/>
            <a:ext cx="1280700" cy="644231"/>
          </a:xfrm>
          <a:prstGeom prst="rect">
            <a:avLst/>
          </a:prstGeom>
        </p:spPr>
      </p:pic>
      <p:sp>
        <p:nvSpPr>
          <p:cNvPr id="12" name="TextBox 11"/>
          <p:cNvSpPr txBox="1"/>
          <p:nvPr/>
        </p:nvSpPr>
        <p:spPr>
          <a:xfrm>
            <a:off x="4132334" y="3052362"/>
            <a:ext cx="4933047" cy="830997"/>
          </a:xfrm>
          <a:prstGeom prst="rect">
            <a:avLst/>
          </a:prstGeom>
          <a:noFill/>
        </p:spPr>
        <p:txBody>
          <a:bodyPr wrap="square" rtlCol="0">
            <a:spAutoFit/>
          </a:bodyPr>
          <a:lstStyle/>
          <a:p>
            <a:pPr>
              <a:buClr>
                <a:schemeClr val="accent2">
                  <a:lumMod val="75000"/>
                </a:schemeClr>
              </a:buClr>
            </a:pPr>
            <a:r>
              <a:rPr lang="en-GB" sz="1600" dirty="0" smtClean="0"/>
              <a:t>Results from a repeated measures t-test:</a:t>
            </a:r>
          </a:p>
          <a:p>
            <a:pPr marL="285750" indent="-285750">
              <a:buClr>
                <a:schemeClr val="accent2">
                  <a:lumMod val="75000"/>
                </a:schemeClr>
              </a:buClr>
              <a:buFont typeface="Wingdings" panose="05000000000000000000" pitchFamily="2" charset="2"/>
              <a:buChar char="Ø"/>
            </a:pPr>
            <a:r>
              <a:rPr lang="en-GB" sz="1600" dirty="0" smtClean="0"/>
              <a:t>Significant difference in Total Difficulties scores at baseline and post-club:  t(27) = 3.44, p&lt;0.01</a:t>
            </a:r>
          </a:p>
        </p:txBody>
      </p:sp>
      <p:sp>
        <p:nvSpPr>
          <p:cNvPr id="13" name="TextBox 12"/>
          <p:cNvSpPr txBox="1"/>
          <p:nvPr/>
        </p:nvSpPr>
        <p:spPr>
          <a:xfrm>
            <a:off x="4078578" y="3905080"/>
            <a:ext cx="5040560" cy="1661993"/>
          </a:xfrm>
          <a:prstGeom prst="rect">
            <a:avLst/>
          </a:prstGeom>
          <a:noFill/>
          <a:ln>
            <a:noFill/>
          </a:ln>
        </p:spPr>
        <p:txBody>
          <a:bodyPr wrap="square" rtlCol="0">
            <a:spAutoFit/>
          </a:bodyPr>
          <a:lstStyle/>
          <a:p>
            <a:r>
              <a:rPr lang="en-GB" sz="1600" dirty="0" smtClean="0"/>
              <a:t>Subscale analysis:</a:t>
            </a:r>
          </a:p>
          <a:p>
            <a:pPr marL="285750" indent="-285750">
              <a:buClr>
                <a:schemeClr val="accent2">
                  <a:lumMod val="75000"/>
                </a:schemeClr>
              </a:buClr>
              <a:buFont typeface="Wingdings" panose="05000000000000000000" pitchFamily="2" charset="2"/>
              <a:buChar char="Ø"/>
            </a:pPr>
            <a:r>
              <a:rPr lang="en-GB" sz="1600" dirty="0" smtClean="0"/>
              <a:t>Significant </a:t>
            </a:r>
            <a:r>
              <a:rPr lang="en-GB" sz="1600" dirty="0"/>
              <a:t>difference in emotional difficulties </a:t>
            </a:r>
            <a:r>
              <a:rPr lang="en-GB" sz="1600" dirty="0" smtClean="0"/>
              <a:t>scores at baseline and post-club: t(27) = 2.81, p&lt;0.01</a:t>
            </a:r>
          </a:p>
          <a:p>
            <a:pPr marL="285750" indent="-285750">
              <a:buClr>
                <a:schemeClr val="accent2">
                  <a:lumMod val="75000"/>
                </a:schemeClr>
              </a:buClr>
              <a:buFont typeface="Wingdings" panose="05000000000000000000" pitchFamily="2" charset="2"/>
              <a:buChar char="Ø"/>
            </a:pPr>
            <a:r>
              <a:rPr lang="en-GB" sz="1600" dirty="0" smtClean="0"/>
              <a:t>Significant difference in peer difficulties scores at baseline and post-club:  t(27) = 3.53, p&lt;0.01</a:t>
            </a:r>
          </a:p>
          <a:p>
            <a:endParaRPr lang="en-GB" sz="800" dirty="0"/>
          </a:p>
          <a:p>
            <a:r>
              <a:rPr lang="en-GB" sz="1400" dirty="0" smtClean="0"/>
              <a:t>ASL =0.0167</a:t>
            </a:r>
            <a:endParaRPr lang="en-GB" sz="1400" dirty="0"/>
          </a:p>
        </p:txBody>
      </p:sp>
      <p:pic>
        <p:nvPicPr>
          <p:cNvPr id="14" name="Picture 13" descr="http://www.studyin-uk.com/images/uwl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31599" y="102677"/>
            <a:ext cx="1461156" cy="936104"/>
          </a:xfrm>
          <a:prstGeom prst="rect">
            <a:avLst/>
          </a:prstGeom>
          <a:solidFill>
            <a:schemeClr val="bg1"/>
          </a:solidFill>
          <a:ln>
            <a:noFill/>
          </a:ln>
          <a:effectLst/>
        </p:spPr>
      </p:pic>
    </p:spTree>
    <p:extLst>
      <p:ext uri="{BB962C8B-B14F-4D97-AF65-F5344CB8AC3E}">
        <p14:creationId xmlns:p14="http://schemas.microsoft.com/office/powerpoint/2010/main" val="148339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604448" cy="1450757"/>
          </a:xfrm>
        </p:spPr>
        <p:txBody>
          <a:bodyPr>
            <a:normAutofit fontScale="90000"/>
          </a:bodyPr>
          <a:lstStyle/>
          <a:p>
            <a:r>
              <a:rPr lang="en-GB" dirty="0"/>
              <a:t>Partial analysis from </a:t>
            </a:r>
            <a:r>
              <a:rPr lang="en-GB" dirty="0" smtClean="0"/>
              <a:t>4 </a:t>
            </a:r>
            <a:br>
              <a:rPr lang="en-GB" dirty="0" smtClean="0"/>
            </a:br>
            <a:r>
              <a:rPr lang="en-GB" dirty="0" smtClean="0"/>
              <a:t>participating </a:t>
            </a:r>
            <a:r>
              <a:rPr lang="en-GB" dirty="0"/>
              <a:t>schools: </a:t>
            </a:r>
            <a:r>
              <a:rPr lang="en-GB" dirty="0" smtClean="0"/>
              <a:t>quantitative </a:t>
            </a:r>
            <a:r>
              <a:rPr lang="en-GB" dirty="0"/>
              <a:t>data</a:t>
            </a:r>
          </a:p>
        </p:txBody>
      </p:sp>
      <p:pic>
        <p:nvPicPr>
          <p:cNvPr id="3" name="Picture 2"/>
          <p:cNvPicPr>
            <a:picLocks noChangeAspect="1"/>
          </p:cNvPicPr>
          <p:nvPr/>
        </p:nvPicPr>
        <p:blipFill>
          <a:blip r:embed="rId3"/>
          <a:stretch>
            <a:fillRect/>
          </a:stretch>
        </p:blipFill>
        <p:spPr>
          <a:xfrm>
            <a:off x="745668" y="2573615"/>
            <a:ext cx="4470673" cy="3710161"/>
          </a:xfrm>
          <a:prstGeom prst="rect">
            <a:avLst/>
          </a:prstGeom>
        </p:spPr>
      </p:pic>
      <p:sp>
        <p:nvSpPr>
          <p:cNvPr id="4" name="TextBox 3"/>
          <p:cNvSpPr txBox="1"/>
          <p:nvPr/>
        </p:nvSpPr>
        <p:spPr>
          <a:xfrm>
            <a:off x="755576" y="1988840"/>
            <a:ext cx="4032448" cy="584775"/>
          </a:xfrm>
          <a:prstGeom prst="rect">
            <a:avLst/>
          </a:prstGeom>
          <a:noFill/>
        </p:spPr>
        <p:txBody>
          <a:bodyPr wrap="square" rtlCol="0">
            <a:spAutoFit/>
          </a:bodyPr>
          <a:lstStyle/>
          <a:p>
            <a:r>
              <a:rPr lang="en-GB" sz="1600" dirty="0" smtClean="0"/>
              <a:t>Graph 1: Teacher assessment mean TD scores pre and post Pyramid for males and females</a:t>
            </a:r>
            <a:endParaRPr lang="en-GB" sz="1600" dirty="0"/>
          </a:p>
        </p:txBody>
      </p:sp>
      <p:sp>
        <p:nvSpPr>
          <p:cNvPr id="5" name="TextBox 4"/>
          <p:cNvSpPr txBox="1"/>
          <p:nvPr/>
        </p:nvSpPr>
        <p:spPr>
          <a:xfrm>
            <a:off x="4788024" y="2763514"/>
            <a:ext cx="4067944" cy="1815882"/>
          </a:xfrm>
          <a:prstGeom prst="rect">
            <a:avLst/>
          </a:prstGeom>
          <a:noFill/>
        </p:spPr>
        <p:txBody>
          <a:bodyPr wrap="square" rtlCol="0">
            <a:spAutoFit/>
          </a:bodyPr>
          <a:lstStyle/>
          <a:p>
            <a:pPr>
              <a:buClr>
                <a:schemeClr val="accent2">
                  <a:lumMod val="75000"/>
                </a:schemeClr>
              </a:buClr>
            </a:pPr>
            <a:r>
              <a:rPr lang="en-GB" sz="1600" dirty="0" smtClean="0"/>
              <a:t>Results from a mixed model ANOVA:</a:t>
            </a:r>
          </a:p>
          <a:p>
            <a:pPr marL="285750" indent="-285750">
              <a:buClr>
                <a:schemeClr val="accent2">
                  <a:lumMod val="75000"/>
                </a:schemeClr>
              </a:buClr>
              <a:buFont typeface="Wingdings" panose="05000000000000000000" pitchFamily="2" charset="2"/>
              <a:buChar char="Ø"/>
            </a:pPr>
            <a:r>
              <a:rPr lang="en-GB" sz="1600" dirty="0" smtClean="0"/>
              <a:t>Significant main effect of time on mean TD scores: F (1,26) = 11.14, p&lt; 0.05</a:t>
            </a:r>
          </a:p>
          <a:p>
            <a:pPr marL="285750" indent="-285750">
              <a:buClr>
                <a:schemeClr val="accent2">
                  <a:lumMod val="75000"/>
                </a:schemeClr>
              </a:buClr>
              <a:buFont typeface="Wingdings" panose="05000000000000000000" pitchFamily="2" charset="2"/>
              <a:buChar char="Ø"/>
            </a:pPr>
            <a:r>
              <a:rPr lang="en-GB" sz="1600" dirty="0" smtClean="0"/>
              <a:t>Significant main effect of gender on mean TD scores: F (1,26) = 7.07, p&lt; 0.05</a:t>
            </a:r>
          </a:p>
          <a:p>
            <a:pPr marL="285750" indent="-285750">
              <a:buClr>
                <a:schemeClr val="accent2">
                  <a:lumMod val="75000"/>
                </a:schemeClr>
              </a:buClr>
              <a:buFont typeface="Wingdings" panose="05000000000000000000" pitchFamily="2" charset="2"/>
              <a:buChar char="Ø"/>
            </a:pPr>
            <a:r>
              <a:rPr lang="en-GB" sz="1600" dirty="0" smtClean="0"/>
              <a:t>No interaction effect between gender and pre/post Pyramid TD scores</a:t>
            </a:r>
          </a:p>
        </p:txBody>
      </p:sp>
      <p:sp>
        <p:nvSpPr>
          <p:cNvPr id="6" name="TextBox 5"/>
          <p:cNvSpPr txBox="1"/>
          <p:nvPr/>
        </p:nvSpPr>
        <p:spPr>
          <a:xfrm>
            <a:off x="4644008" y="4725144"/>
            <a:ext cx="3920480" cy="1077218"/>
          </a:xfrm>
          <a:prstGeom prst="rect">
            <a:avLst/>
          </a:prstGeom>
          <a:noFill/>
        </p:spPr>
        <p:txBody>
          <a:bodyPr wrap="square" rtlCol="0">
            <a:spAutoFit/>
          </a:bodyPr>
          <a:lstStyle/>
          <a:p>
            <a:pPr>
              <a:buClr>
                <a:schemeClr val="accent2">
                  <a:lumMod val="75000"/>
                </a:schemeClr>
              </a:buClr>
            </a:pPr>
            <a:r>
              <a:rPr lang="en-GB" sz="1600" dirty="0"/>
              <a:t>Overall boys scored higher on TD scores than </a:t>
            </a:r>
            <a:r>
              <a:rPr lang="en-GB" sz="1600" dirty="0" smtClean="0"/>
              <a:t>girls but both boys and girls demonstrated a similar reduction in TD scores from pre to post Pyramid club.</a:t>
            </a:r>
            <a:endParaRPr lang="en-GB" sz="1600" dirty="0"/>
          </a:p>
        </p:txBody>
      </p:sp>
      <p:pic>
        <p:nvPicPr>
          <p:cNvPr id="7" name="Picture 6" descr="http://www.continyou.org.uk/what_we_do/pyramid/images/Pyramid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37" y="6381328"/>
            <a:ext cx="647739" cy="487717"/>
          </a:xfrm>
          <a:prstGeom prst="rect">
            <a:avLst/>
          </a:prstGeom>
          <a:solidFill>
            <a:schemeClr val="bg1"/>
          </a:solidFill>
          <a:ln>
            <a:noFill/>
          </a:ln>
          <a:effectLst/>
        </p:spPr>
      </p:pic>
      <p:pic>
        <p:nvPicPr>
          <p:cNvPr id="8" name="il_fi" descr="http://i.huffpost.com/gen/396450/thumbs/r-SECONDARY-SCHOOL-MEMORIES-large57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3235" y="6381328"/>
            <a:ext cx="1480765" cy="487717"/>
          </a:xfrm>
          <a:prstGeom prst="rect">
            <a:avLst/>
          </a:prstGeom>
          <a:noFill/>
          <a:ln>
            <a:noFill/>
          </a:ln>
        </p:spPr>
      </p:pic>
      <p:pic>
        <p:nvPicPr>
          <p:cNvPr id="9" name="Picture 8" descr="http://www.studyin-uk.com/images/uwl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82844" y="82977"/>
            <a:ext cx="1461156" cy="936104"/>
          </a:xfrm>
          <a:prstGeom prst="rect">
            <a:avLst/>
          </a:prstGeom>
          <a:solidFill>
            <a:schemeClr val="bg1"/>
          </a:solidFill>
          <a:ln>
            <a:noFill/>
          </a:ln>
          <a:effectLst/>
        </p:spPr>
      </p:pic>
    </p:spTree>
    <p:extLst>
      <p:ext uri="{BB962C8B-B14F-4D97-AF65-F5344CB8AC3E}">
        <p14:creationId xmlns:p14="http://schemas.microsoft.com/office/powerpoint/2010/main" val="78269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640960" cy="1450757"/>
          </a:xfrm>
        </p:spPr>
        <p:txBody>
          <a:bodyPr>
            <a:normAutofit/>
          </a:bodyPr>
          <a:lstStyle/>
          <a:p>
            <a:r>
              <a:rPr lang="en-GB" sz="4400" dirty="0" smtClean="0"/>
              <a:t>Partial </a:t>
            </a:r>
            <a:r>
              <a:rPr lang="en-GB" sz="4400" dirty="0"/>
              <a:t>analysis from </a:t>
            </a:r>
            <a:r>
              <a:rPr lang="en-GB" sz="4400" dirty="0" smtClean="0"/>
              <a:t>4 </a:t>
            </a:r>
            <a:br>
              <a:rPr lang="en-GB" sz="4400" dirty="0" smtClean="0"/>
            </a:br>
            <a:r>
              <a:rPr lang="en-GB" sz="4400" dirty="0" smtClean="0"/>
              <a:t>participating schools: qualitative data</a:t>
            </a:r>
            <a:endParaRPr lang="en-GB" sz="4400" dirty="0"/>
          </a:p>
        </p:txBody>
      </p:sp>
      <p:sp>
        <p:nvSpPr>
          <p:cNvPr id="6" name="Rectangle 5"/>
          <p:cNvSpPr/>
          <p:nvPr/>
        </p:nvSpPr>
        <p:spPr>
          <a:xfrm>
            <a:off x="166893" y="2132856"/>
            <a:ext cx="8977107" cy="3493264"/>
          </a:xfrm>
          <a:prstGeom prst="rect">
            <a:avLst/>
          </a:prstGeom>
        </p:spPr>
        <p:txBody>
          <a:bodyPr wrap="square">
            <a:spAutoFit/>
          </a:bodyPr>
          <a:lstStyle/>
          <a:p>
            <a:r>
              <a:rPr lang="en-GB" sz="2000" dirty="0"/>
              <a:t>Key </a:t>
            </a:r>
            <a:r>
              <a:rPr lang="en-GB" sz="2000" b="1" dirty="0"/>
              <a:t>main </a:t>
            </a:r>
            <a:r>
              <a:rPr lang="en-GB" sz="2000" b="1" dirty="0" smtClean="0"/>
              <a:t>theme </a:t>
            </a:r>
            <a:r>
              <a:rPr lang="en-GB" sz="2000" dirty="0"/>
              <a:t>elicited from a deductive thematic analysis (focus group data from</a:t>
            </a:r>
            <a:r>
              <a:rPr lang="en-GB" sz="2000" dirty="0">
                <a:solidFill>
                  <a:srgbClr val="00B050"/>
                </a:solidFill>
              </a:rPr>
              <a:t> </a:t>
            </a:r>
            <a:r>
              <a:rPr lang="en-GB" sz="2000" b="1" dirty="0">
                <a:solidFill>
                  <a:srgbClr val="00B050"/>
                </a:solidFill>
              </a:rPr>
              <a:t>club</a:t>
            </a:r>
            <a:r>
              <a:rPr lang="en-GB" sz="2000" dirty="0">
                <a:solidFill>
                  <a:srgbClr val="00B050"/>
                </a:solidFill>
              </a:rPr>
              <a:t> </a:t>
            </a:r>
            <a:r>
              <a:rPr lang="en-GB" sz="2000" b="1" dirty="0" smtClean="0">
                <a:solidFill>
                  <a:srgbClr val="00B050"/>
                </a:solidFill>
              </a:rPr>
              <a:t>members</a:t>
            </a:r>
            <a:r>
              <a:rPr lang="en-GB" sz="2000" dirty="0" smtClean="0"/>
              <a:t> and </a:t>
            </a:r>
            <a:r>
              <a:rPr lang="en-GB" sz="2000" b="1" dirty="0" smtClean="0">
                <a:solidFill>
                  <a:srgbClr val="00B0F0"/>
                </a:solidFill>
              </a:rPr>
              <a:t>group leaders</a:t>
            </a:r>
            <a:r>
              <a:rPr lang="en-GB" sz="2000" dirty="0" smtClean="0"/>
              <a:t>):</a:t>
            </a:r>
          </a:p>
          <a:p>
            <a:pPr lvl="0"/>
            <a:endParaRPr lang="en-GB" sz="1100" b="1" dirty="0" smtClean="0">
              <a:solidFill>
                <a:prstClr val="black"/>
              </a:solidFill>
            </a:endParaRPr>
          </a:p>
          <a:p>
            <a:pPr lvl="0"/>
            <a:r>
              <a:rPr lang="en-GB" b="1" dirty="0" smtClean="0">
                <a:solidFill>
                  <a:prstClr val="black"/>
                </a:solidFill>
              </a:rPr>
              <a:t>Theme</a:t>
            </a:r>
            <a:r>
              <a:rPr lang="en-GB" b="1" dirty="0">
                <a:solidFill>
                  <a:prstClr val="black"/>
                </a:solidFill>
              </a:rPr>
              <a:t>: Pyramid legacy</a:t>
            </a:r>
          </a:p>
          <a:p>
            <a:pPr lvl="0"/>
            <a:r>
              <a:rPr lang="en-GB" b="1" dirty="0">
                <a:solidFill>
                  <a:prstClr val="black"/>
                </a:solidFill>
              </a:rPr>
              <a:t>Sub-themes: </a:t>
            </a:r>
            <a:r>
              <a:rPr lang="en-GB" b="1" dirty="0">
                <a:solidFill>
                  <a:srgbClr val="00B050"/>
                </a:solidFill>
              </a:rPr>
              <a:t>sense of achievement¹; increased engagement²</a:t>
            </a:r>
            <a:r>
              <a:rPr lang="en-GB" dirty="0">
                <a:solidFill>
                  <a:srgbClr val="00B050"/>
                </a:solidFill>
              </a:rPr>
              <a:t>; </a:t>
            </a:r>
            <a:r>
              <a:rPr lang="en-GB" b="1" dirty="0">
                <a:solidFill>
                  <a:srgbClr val="00B050"/>
                </a:solidFill>
              </a:rPr>
              <a:t>impact on performance³</a:t>
            </a:r>
            <a:r>
              <a:rPr lang="en-GB" dirty="0">
                <a:solidFill>
                  <a:prstClr val="black"/>
                </a:solidFill>
                <a:latin typeface="Baskerville Old Face" panose="02020602080505020303" pitchFamily="18" charset="0"/>
              </a:rPr>
              <a:t>; </a:t>
            </a:r>
            <a:r>
              <a:rPr lang="en-GB" b="1" dirty="0">
                <a:solidFill>
                  <a:srgbClr val="00B0F0"/>
                </a:solidFill>
              </a:rPr>
              <a:t>impact on group </a:t>
            </a:r>
            <a:r>
              <a:rPr lang="en-GB" b="1" dirty="0" smtClean="0">
                <a:solidFill>
                  <a:srgbClr val="00B0F0"/>
                </a:solidFill>
              </a:rPr>
              <a:t>leaders¹</a:t>
            </a:r>
            <a:endParaRPr lang="en-GB" b="1" dirty="0">
              <a:solidFill>
                <a:srgbClr val="00B0F0"/>
              </a:solidFill>
            </a:endParaRPr>
          </a:p>
          <a:p>
            <a:pPr lvl="0"/>
            <a:endParaRPr lang="en-GB" sz="800" dirty="0">
              <a:solidFill>
                <a:srgbClr val="00B0F0"/>
              </a:solidFill>
            </a:endParaRPr>
          </a:p>
          <a:p>
            <a:pPr lvl="0"/>
            <a:r>
              <a:rPr lang="en-GB" b="1" dirty="0">
                <a:solidFill>
                  <a:srgbClr val="00B050"/>
                </a:solidFill>
              </a:rPr>
              <a:t>“I’ve achieved what I hoped for which is confidence in lessons.” ¹</a:t>
            </a:r>
            <a:r>
              <a:rPr lang="en-GB" sz="1600" dirty="0"/>
              <a:t>(S3, CR7, L199)</a:t>
            </a:r>
          </a:p>
          <a:p>
            <a:r>
              <a:rPr lang="en-GB" b="1" dirty="0">
                <a:solidFill>
                  <a:srgbClr val="00B050"/>
                </a:solidFill>
              </a:rPr>
              <a:t>“Usually like, I don’t participate but now I join in more stuff.” ²</a:t>
            </a:r>
            <a:r>
              <a:rPr lang="en-GB" sz="1600" dirty="0"/>
              <a:t>(S2, Hermionie, L332)</a:t>
            </a:r>
          </a:p>
          <a:p>
            <a:pPr lvl="0"/>
            <a:r>
              <a:rPr lang="en-GB" i="1" dirty="0">
                <a:solidFill>
                  <a:srgbClr val="00B050"/>
                </a:solidFill>
              </a:rPr>
              <a:t>“</a:t>
            </a:r>
            <a:r>
              <a:rPr lang="en-GB" b="1" dirty="0">
                <a:solidFill>
                  <a:srgbClr val="00B050"/>
                </a:solidFill>
              </a:rPr>
              <a:t>I put my hand up more in class and contribute more in lessons.” </a:t>
            </a:r>
            <a:r>
              <a:rPr lang="en-GB" dirty="0">
                <a:solidFill>
                  <a:srgbClr val="00B050"/>
                </a:solidFill>
              </a:rPr>
              <a:t>³</a:t>
            </a:r>
            <a:r>
              <a:rPr lang="en-GB" sz="1600" dirty="0"/>
              <a:t>(S3, Gabrielle, L177)</a:t>
            </a:r>
          </a:p>
          <a:p>
            <a:pPr lvl="0"/>
            <a:endParaRPr lang="en-GB" sz="1000" dirty="0">
              <a:solidFill>
                <a:prstClr val="black"/>
              </a:solidFill>
              <a:latin typeface="Calibri Light" panose="020F0302020204030204"/>
            </a:endParaRPr>
          </a:p>
          <a:p>
            <a:r>
              <a:rPr lang="en-GB" b="1" dirty="0">
                <a:solidFill>
                  <a:srgbClr val="00B0F0"/>
                </a:solidFill>
              </a:rPr>
              <a:t>“I think it helped my confidence as well as the children’s.” </a:t>
            </a:r>
            <a:r>
              <a:rPr lang="en-GB" dirty="0">
                <a:solidFill>
                  <a:srgbClr val="00B0F0"/>
                </a:solidFill>
              </a:rPr>
              <a:t>¹</a:t>
            </a:r>
            <a:r>
              <a:rPr lang="en-GB" sz="1600" dirty="0"/>
              <a:t>(S3, GL5, L314)</a:t>
            </a:r>
          </a:p>
          <a:p>
            <a:pPr lvl="0"/>
            <a:r>
              <a:rPr lang="en-GB" b="1" dirty="0">
                <a:solidFill>
                  <a:srgbClr val="00B0F0"/>
                </a:solidFill>
              </a:rPr>
              <a:t>“I’ve definitely gained something from it.” </a:t>
            </a:r>
            <a:r>
              <a:rPr lang="en-GB" dirty="0">
                <a:solidFill>
                  <a:srgbClr val="00B0F0"/>
                </a:solidFill>
              </a:rPr>
              <a:t>¹</a:t>
            </a:r>
            <a:r>
              <a:rPr lang="en-GB" sz="1600" dirty="0"/>
              <a:t>(S2, Group leader 1, L143)</a:t>
            </a:r>
          </a:p>
          <a:p>
            <a:endParaRPr lang="en-GB" sz="800" dirty="0" smtClean="0"/>
          </a:p>
        </p:txBody>
      </p:sp>
      <p:pic>
        <p:nvPicPr>
          <p:cNvPr id="7" name="Picture 6" descr="http://www.continyou.org.uk/what_we_do/pyramid/images/Pyramid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81328"/>
            <a:ext cx="647739" cy="487717"/>
          </a:xfrm>
          <a:prstGeom prst="rect">
            <a:avLst/>
          </a:prstGeom>
          <a:solidFill>
            <a:schemeClr val="bg1"/>
          </a:solidFill>
          <a:ln>
            <a:noFill/>
          </a:ln>
          <a:effectLst/>
        </p:spPr>
      </p:pic>
      <p:pic>
        <p:nvPicPr>
          <p:cNvPr id="8" name="il_fi" descr="http://i.huffpost.com/gen/396450/thumbs/r-SECONDARY-SCHOOL-MEMORIES-large57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3235" y="6392373"/>
            <a:ext cx="1480765" cy="476672"/>
          </a:xfrm>
          <a:prstGeom prst="rect">
            <a:avLst/>
          </a:prstGeom>
          <a:noFill/>
          <a:ln>
            <a:noFill/>
          </a:ln>
        </p:spPr>
      </p:pic>
      <p:pic>
        <p:nvPicPr>
          <p:cNvPr id="9" name="Picture 8" descr="http://www.studyin-uk.com/images/uwl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2844" y="82977"/>
            <a:ext cx="1461156" cy="936104"/>
          </a:xfrm>
          <a:prstGeom prst="rect">
            <a:avLst/>
          </a:prstGeom>
          <a:solidFill>
            <a:schemeClr val="bg1"/>
          </a:solidFill>
          <a:ln>
            <a:noFill/>
          </a:ln>
          <a:effectLst/>
        </p:spPr>
      </p:pic>
    </p:spTree>
    <p:extLst>
      <p:ext uri="{BB962C8B-B14F-4D97-AF65-F5344CB8AC3E}">
        <p14:creationId xmlns:p14="http://schemas.microsoft.com/office/powerpoint/2010/main" val="275762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anim calcmode="lin" valueType="num">
                                      <p:cBhvr>
                                        <p:cTn id="2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1000"/>
                                        <p:tgtEl>
                                          <p:spTgt spid="6">
                                            <p:txEl>
                                              <p:pRg st="5" end="5"/>
                                            </p:txEl>
                                          </p:spTgt>
                                        </p:tgtEl>
                                      </p:cBhvr>
                                    </p:animEffect>
                                    <p:anim calcmode="lin" valueType="num">
                                      <p:cBhvr>
                                        <p:cTn id="27"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1000"/>
                                        <p:tgtEl>
                                          <p:spTgt spid="6">
                                            <p:txEl>
                                              <p:pRg st="6" end="6"/>
                                            </p:txEl>
                                          </p:spTgt>
                                        </p:tgtEl>
                                      </p:cBhvr>
                                    </p:animEffect>
                                    <p:anim calcmode="lin" valueType="num">
                                      <p:cBhvr>
                                        <p:cTn id="3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xEl>
                                              <p:pRg st="7" end="7"/>
                                            </p:txEl>
                                          </p:spTgt>
                                        </p:tgtEl>
                                        <p:attrNameLst>
                                          <p:attrName>style.visibility</p:attrName>
                                        </p:attrNameLst>
                                      </p:cBhvr>
                                      <p:to>
                                        <p:strVal val="visible"/>
                                      </p:to>
                                    </p:set>
                                    <p:animEffect transition="in" filter="fade">
                                      <p:cBhvr>
                                        <p:cTn id="36" dur="1000"/>
                                        <p:tgtEl>
                                          <p:spTgt spid="6">
                                            <p:txEl>
                                              <p:pRg st="7" end="7"/>
                                            </p:txEl>
                                          </p:spTgt>
                                        </p:tgtEl>
                                      </p:cBhvr>
                                    </p:animEffect>
                                    <p:anim calcmode="lin" valueType="num">
                                      <p:cBhvr>
                                        <p:cTn id="3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Effect transition="in" filter="fade">
                                      <p:cBhvr>
                                        <p:cTn id="43" dur="1000"/>
                                        <p:tgtEl>
                                          <p:spTgt spid="6">
                                            <p:txEl>
                                              <p:pRg st="9" end="9"/>
                                            </p:txEl>
                                          </p:spTgt>
                                        </p:tgtEl>
                                      </p:cBhvr>
                                    </p:animEffect>
                                    <p:anim calcmode="lin" valueType="num">
                                      <p:cBhvr>
                                        <p:cTn id="44"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9" end="9"/>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
                                            <p:txEl>
                                              <p:pRg st="10" end="10"/>
                                            </p:txEl>
                                          </p:spTgt>
                                        </p:tgtEl>
                                        <p:attrNameLst>
                                          <p:attrName>style.visibility</p:attrName>
                                        </p:attrNameLst>
                                      </p:cBhvr>
                                      <p:to>
                                        <p:strVal val="visible"/>
                                      </p:to>
                                    </p:set>
                                    <p:animEffect transition="in" filter="fade">
                                      <p:cBhvr>
                                        <p:cTn id="48" dur="1000"/>
                                        <p:tgtEl>
                                          <p:spTgt spid="6">
                                            <p:txEl>
                                              <p:pRg st="10" end="10"/>
                                            </p:txEl>
                                          </p:spTgt>
                                        </p:tgtEl>
                                      </p:cBhvr>
                                    </p:animEffect>
                                    <p:anim calcmode="lin" valueType="num">
                                      <p:cBhvr>
                                        <p:cTn id="49"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432" y="44624"/>
            <a:ext cx="7543800" cy="1450757"/>
          </a:xfrm>
        </p:spPr>
        <p:txBody>
          <a:bodyPr/>
          <a:lstStyle/>
          <a:p>
            <a:r>
              <a:rPr lang="en-GB" dirty="0" smtClean="0"/>
              <a:t>Summary of key findings</a:t>
            </a:r>
            <a:endParaRPr lang="en-GB" dirty="0"/>
          </a:p>
        </p:txBody>
      </p:sp>
      <p:sp>
        <p:nvSpPr>
          <p:cNvPr id="3" name="TextBox 2"/>
          <p:cNvSpPr txBox="1"/>
          <p:nvPr/>
        </p:nvSpPr>
        <p:spPr>
          <a:xfrm>
            <a:off x="323528" y="1844824"/>
            <a:ext cx="8496944" cy="5016758"/>
          </a:xfrm>
          <a:prstGeom prst="rect">
            <a:avLst/>
          </a:prstGeom>
          <a:noFill/>
        </p:spPr>
        <p:txBody>
          <a:bodyPr wrap="square" rtlCol="0">
            <a:spAutoFit/>
          </a:bodyPr>
          <a:lstStyle/>
          <a:p>
            <a:pPr marL="285750" indent="-285750">
              <a:buClr>
                <a:schemeClr val="accent2">
                  <a:lumMod val="75000"/>
                </a:schemeClr>
              </a:buClr>
              <a:buFont typeface="Wingdings" panose="05000000000000000000" pitchFamily="2" charset="2"/>
              <a:buChar char="Ø"/>
            </a:pPr>
            <a:r>
              <a:rPr lang="en-GB" dirty="0" smtClean="0"/>
              <a:t> Both quantitative and qualitative measures indicate an improvement in the socio-emotional well being of vulnerable </a:t>
            </a:r>
            <a:r>
              <a:rPr lang="en-GB" dirty="0"/>
              <a:t>young </a:t>
            </a:r>
            <a:r>
              <a:rPr lang="en-GB" dirty="0" smtClean="0"/>
              <a:t>people who attended Pyramid club.</a:t>
            </a:r>
          </a:p>
          <a:p>
            <a:pPr marL="171450" indent="-171450">
              <a:buClr>
                <a:schemeClr val="accent2">
                  <a:lumMod val="75000"/>
                </a:schemeClr>
              </a:buClr>
              <a:buFont typeface="Wingdings" panose="05000000000000000000" pitchFamily="2" charset="2"/>
              <a:buChar char="Ø"/>
            </a:pPr>
            <a:endParaRPr lang="en-GB" sz="800" dirty="0"/>
          </a:p>
          <a:p>
            <a:pPr marL="285750" indent="-285750">
              <a:buClr>
                <a:schemeClr val="accent2">
                  <a:lumMod val="75000"/>
                </a:schemeClr>
              </a:buClr>
              <a:buFont typeface="Wingdings" panose="05000000000000000000" pitchFamily="2" charset="2"/>
              <a:buChar char="Ø"/>
            </a:pPr>
            <a:r>
              <a:rPr lang="en-GB" dirty="0" smtClean="0"/>
              <a:t> Pupil self-report SDQ scores demonstrated lower identified needs compared to teacher reports and post-club assessments showed little difference.</a:t>
            </a:r>
          </a:p>
          <a:p>
            <a:pPr marL="171450" indent="-171450">
              <a:buClr>
                <a:schemeClr val="accent2">
                  <a:lumMod val="75000"/>
                </a:schemeClr>
              </a:buClr>
              <a:buFont typeface="Wingdings" panose="05000000000000000000" pitchFamily="2" charset="2"/>
              <a:buChar char="Ø"/>
            </a:pPr>
            <a:endParaRPr lang="en-GB" sz="800" dirty="0"/>
          </a:p>
          <a:p>
            <a:pPr marL="285750" indent="-285750">
              <a:buClr>
                <a:schemeClr val="accent2">
                  <a:lumMod val="75000"/>
                </a:schemeClr>
              </a:buClr>
              <a:buFont typeface="Wingdings" panose="05000000000000000000" pitchFamily="2" charset="2"/>
              <a:buChar char="Ø"/>
            </a:pPr>
            <a:r>
              <a:rPr lang="en-GB" dirty="0" smtClean="0"/>
              <a:t>Success of Pyramid club facilitated by: a supportive group environment; structure and consistency within a flexible programme; small pupil to adult ratio and well-trained group leaders.</a:t>
            </a:r>
          </a:p>
          <a:p>
            <a:pPr marL="171450" indent="-171450">
              <a:buClr>
                <a:schemeClr val="accent2">
                  <a:lumMod val="75000"/>
                </a:schemeClr>
              </a:buClr>
              <a:buFont typeface="Wingdings" panose="05000000000000000000" pitchFamily="2" charset="2"/>
              <a:buChar char="Ø"/>
            </a:pPr>
            <a:endParaRPr lang="en-GB" sz="800" dirty="0"/>
          </a:p>
          <a:p>
            <a:pPr marL="285750" indent="-285750">
              <a:buClr>
                <a:schemeClr val="accent2">
                  <a:lumMod val="75000"/>
                </a:schemeClr>
              </a:buClr>
              <a:buFont typeface="Wingdings" panose="05000000000000000000" pitchFamily="2" charset="2"/>
              <a:buChar char="Ø"/>
            </a:pPr>
            <a:r>
              <a:rPr lang="en-GB" dirty="0" smtClean="0"/>
              <a:t>Barriers to optimum programme delivery : practical issues; lack of robust procedures to ensure the most suitable pupils are selected and/or attend; attrition across the duration of the programme.</a:t>
            </a:r>
          </a:p>
          <a:p>
            <a:pPr marL="171450" indent="-171450">
              <a:buClr>
                <a:schemeClr val="accent2">
                  <a:lumMod val="75000"/>
                </a:schemeClr>
              </a:buClr>
              <a:buFont typeface="Wingdings" panose="05000000000000000000" pitchFamily="2" charset="2"/>
              <a:buChar char="Ø"/>
            </a:pPr>
            <a:endParaRPr lang="en-GB" sz="800" dirty="0"/>
          </a:p>
          <a:p>
            <a:pPr marL="285750" indent="-285750">
              <a:buClr>
                <a:schemeClr val="accent2">
                  <a:lumMod val="75000"/>
                </a:schemeClr>
              </a:buClr>
              <a:buFont typeface="Wingdings" panose="05000000000000000000" pitchFamily="2" charset="2"/>
              <a:buChar char="Ø"/>
            </a:pPr>
            <a:r>
              <a:rPr lang="en-GB" dirty="0" smtClean="0"/>
              <a:t> An impact on academic performance in Maths and English was not evidenced at short-term follow-up but focus group data analysis identifies an impact on school engagement and performance.</a:t>
            </a:r>
            <a:endParaRPr lang="en-GB" dirty="0"/>
          </a:p>
          <a:p>
            <a:endParaRPr lang="en-GB" dirty="0" smtClean="0"/>
          </a:p>
          <a:p>
            <a:endParaRPr lang="en-GB" dirty="0"/>
          </a:p>
          <a:p>
            <a:endParaRPr lang="en-GB" dirty="0"/>
          </a:p>
        </p:txBody>
      </p:sp>
      <p:pic>
        <p:nvPicPr>
          <p:cNvPr id="4" name="Picture 3" descr="http://www.continyou.org.uk/what_we_do/pyramid/images/Pyramid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81328"/>
            <a:ext cx="647739" cy="487717"/>
          </a:xfrm>
          <a:prstGeom prst="rect">
            <a:avLst/>
          </a:prstGeom>
          <a:solidFill>
            <a:schemeClr val="bg1"/>
          </a:solidFill>
          <a:ln>
            <a:noFill/>
          </a:ln>
          <a:effectLst/>
        </p:spPr>
      </p:pic>
      <p:pic>
        <p:nvPicPr>
          <p:cNvPr id="5" name="il_fi" descr="http://i.huffpost.com/gen/396450/thumbs/r-SECONDARY-SCHOOL-MEMORIES-large57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3235" y="6392373"/>
            <a:ext cx="1480765" cy="476672"/>
          </a:xfrm>
          <a:prstGeom prst="rect">
            <a:avLst/>
          </a:prstGeom>
          <a:noFill/>
          <a:ln>
            <a:noFill/>
          </a:ln>
        </p:spPr>
      </p:pic>
      <p:pic>
        <p:nvPicPr>
          <p:cNvPr id="6" name="Picture 8" descr="http://www.studyin-uk.com/images/uwl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0312" y="265889"/>
            <a:ext cx="1612884" cy="936104"/>
          </a:xfrm>
          <a:prstGeom prst="rect">
            <a:avLst/>
          </a:prstGeom>
          <a:solidFill>
            <a:schemeClr val="bg1"/>
          </a:solidFill>
          <a:ln>
            <a:noFill/>
          </a:ln>
          <a:effectLst/>
        </p:spPr>
      </p:pic>
    </p:spTree>
    <p:extLst>
      <p:ext uri="{BB962C8B-B14F-4D97-AF65-F5344CB8AC3E}">
        <p14:creationId xmlns:p14="http://schemas.microsoft.com/office/powerpoint/2010/main" val="255674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ecep.uark.edu/ecep_docs/CC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8980" y="3254368"/>
            <a:ext cx="3987973" cy="322517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9426" y="798783"/>
            <a:ext cx="8229600" cy="648072"/>
          </a:xfrm>
        </p:spPr>
        <p:txBody>
          <a:bodyPr>
            <a:noAutofit/>
          </a:bodyPr>
          <a:lstStyle/>
          <a:p>
            <a:r>
              <a:rPr lang="en-GB" sz="4400" dirty="0" smtClean="0"/>
              <a:t>Implications and future directions</a:t>
            </a:r>
            <a:endParaRPr lang="en-GB" sz="4400" dirty="0"/>
          </a:p>
        </p:txBody>
      </p:sp>
      <p:sp>
        <p:nvSpPr>
          <p:cNvPr id="6" name="Content Placeholder 5"/>
          <p:cNvSpPr>
            <a:spLocks noGrp="1"/>
          </p:cNvSpPr>
          <p:nvPr>
            <p:ph idx="1"/>
          </p:nvPr>
        </p:nvSpPr>
        <p:spPr>
          <a:xfrm>
            <a:off x="647739" y="2098535"/>
            <a:ext cx="6532557" cy="3450696"/>
          </a:xfrm>
        </p:spPr>
        <p:txBody>
          <a:bodyPr>
            <a:normAutofit/>
          </a:bodyPr>
          <a:lstStyle/>
          <a:p>
            <a:pPr marL="0" indent="0">
              <a:buClr>
                <a:schemeClr val="accent2">
                  <a:lumMod val="75000"/>
                </a:schemeClr>
              </a:buClr>
              <a:buNone/>
            </a:pPr>
            <a:endParaRPr lang="en-GB" sz="1200" dirty="0"/>
          </a:p>
          <a:p>
            <a:pPr marL="0" indent="0">
              <a:buNone/>
            </a:pPr>
            <a:endParaRPr lang="en-GB" sz="1300" dirty="0"/>
          </a:p>
          <a:p>
            <a:pPr marL="0" indent="0">
              <a:buNone/>
            </a:pPr>
            <a:endParaRPr lang="en-GB" dirty="0" smtClean="0"/>
          </a:p>
          <a:p>
            <a:endParaRPr lang="en-GB" dirty="0"/>
          </a:p>
        </p:txBody>
      </p:sp>
      <p:pic>
        <p:nvPicPr>
          <p:cNvPr id="10" name="Picture 9" descr="http://www.continyou.org.uk/what_we_do/pyramid/images/Pyramid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81328"/>
            <a:ext cx="647739" cy="487717"/>
          </a:xfrm>
          <a:prstGeom prst="rect">
            <a:avLst/>
          </a:prstGeom>
          <a:solidFill>
            <a:schemeClr val="bg1"/>
          </a:solidFill>
          <a:ln>
            <a:noFill/>
          </a:ln>
          <a:effectLst/>
        </p:spPr>
      </p:pic>
      <p:pic>
        <p:nvPicPr>
          <p:cNvPr id="11" name="il_fi" descr="http://i.huffpost.com/gen/396450/thumbs/r-SECONDARY-SCHOOL-MEMORIES-large57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3235" y="6392373"/>
            <a:ext cx="1480765" cy="476672"/>
          </a:xfrm>
          <a:prstGeom prst="rect">
            <a:avLst/>
          </a:prstGeom>
          <a:noFill/>
          <a:ln>
            <a:noFill/>
          </a:ln>
        </p:spPr>
      </p:pic>
      <p:pic>
        <p:nvPicPr>
          <p:cNvPr id="12" name="Picture 8" descr="http://www.studyin-uk.com/images/uwl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27414" y="28542"/>
            <a:ext cx="1612884" cy="936104"/>
          </a:xfrm>
          <a:prstGeom prst="rect">
            <a:avLst/>
          </a:prstGeom>
          <a:solidFill>
            <a:schemeClr val="bg1"/>
          </a:solidFill>
          <a:ln>
            <a:noFill/>
          </a:ln>
          <a:effectLst/>
        </p:spPr>
      </p:pic>
      <p:sp>
        <p:nvSpPr>
          <p:cNvPr id="2" name="TextBox 1"/>
          <p:cNvSpPr txBox="1"/>
          <p:nvPr/>
        </p:nvSpPr>
        <p:spPr>
          <a:xfrm>
            <a:off x="340855" y="1522301"/>
            <a:ext cx="8208912" cy="5509200"/>
          </a:xfrm>
          <a:prstGeom prst="rect">
            <a:avLst/>
          </a:prstGeom>
          <a:noFill/>
        </p:spPr>
        <p:txBody>
          <a:bodyPr wrap="square" rtlCol="0">
            <a:spAutoFit/>
          </a:bodyPr>
          <a:lstStyle/>
          <a:p>
            <a:endParaRPr lang="en-GB" sz="2000" dirty="0" smtClean="0"/>
          </a:p>
          <a:p>
            <a:pPr marL="285750" indent="-285750">
              <a:buBlip>
                <a:blip r:embed="rId7"/>
              </a:buBlip>
            </a:pPr>
            <a:r>
              <a:rPr lang="en-GB" sz="2000" dirty="0" smtClean="0"/>
              <a:t> Call for change: Children in England ranked 30</a:t>
            </a:r>
            <a:r>
              <a:rPr lang="en-GB" sz="1000" dirty="0" smtClean="0"/>
              <a:t>th</a:t>
            </a:r>
            <a:r>
              <a:rPr lang="en-GB" sz="2000" baseline="30000" dirty="0" smtClean="0"/>
              <a:t> </a:t>
            </a:r>
            <a:r>
              <a:rPr lang="en-GB" sz="2000" dirty="0" smtClean="0"/>
              <a:t>/39 countries in Europe and the U.S.A for subjective well-being (The Children’s Society, 2014).</a:t>
            </a:r>
          </a:p>
          <a:p>
            <a:endParaRPr lang="en-GB" sz="800" dirty="0" smtClean="0"/>
          </a:p>
          <a:p>
            <a:pPr marL="285750" indent="-285750">
              <a:buBlip>
                <a:blip r:embed="rId7"/>
              </a:buBlip>
            </a:pPr>
            <a:r>
              <a:rPr lang="en-GB" sz="2000" dirty="0" smtClean="0"/>
              <a:t> Focus on early detection and prevention: </a:t>
            </a:r>
            <a:r>
              <a:rPr lang="en-GB" sz="2000" dirty="0"/>
              <a:t>m</a:t>
            </a:r>
            <a:r>
              <a:rPr lang="en-GB" sz="2000" dirty="0" smtClean="0"/>
              <a:t>ore </a:t>
            </a:r>
            <a:r>
              <a:rPr lang="en-GB" sz="2000" dirty="0"/>
              <a:t>evidence-based </a:t>
            </a:r>
            <a:r>
              <a:rPr lang="en-GB" sz="2000" dirty="0" smtClean="0"/>
              <a:t>interventions to be delivered in educational settings.</a:t>
            </a:r>
          </a:p>
          <a:p>
            <a:endParaRPr lang="en-GB" sz="800" dirty="0" smtClean="0"/>
          </a:p>
          <a:p>
            <a:pPr marL="285750" indent="-285750">
              <a:buBlip>
                <a:blip r:embed="rId7"/>
              </a:buBlip>
            </a:pPr>
            <a:r>
              <a:rPr lang="en-GB" sz="2000" dirty="0"/>
              <a:t> </a:t>
            </a:r>
            <a:r>
              <a:rPr lang="en-GB" sz="2000" dirty="0" smtClean="0"/>
              <a:t>Developmentally appropriate theoretical models; real-world implications.</a:t>
            </a:r>
          </a:p>
          <a:p>
            <a:endParaRPr lang="en-GB" sz="800" dirty="0" smtClean="0"/>
          </a:p>
          <a:p>
            <a:pPr marL="285750" indent="-285750">
              <a:buBlip>
                <a:blip r:embed="rId7"/>
              </a:buBlip>
            </a:pPr>
            <a:r>
              <a:rPr lang="en-GB" sz="2000" dirty="0" smtClean="0"/>
              <a:t> Enabling </a:t>
            </a:r>
            <a:r>
              <a:rPr lang="en-GB" sz="2000" b="1" dirty="0" smtClean="0"/>
              <a:t>emotionally healthy </a:t>
            </a:r>
            <a:r>
              <a:rPr lang="en-GB" sz="2000" dirty="0" smtClean="0"/>
              <a:t>children and young people achieve their potential.</a:t>
            </a:r>
          </a:p>
          <a:p>
            <a:endParaRPr lang="en-GB" sz="2000" dirty="0"/>
          </a:p>
          <a:p>
            <a:endParaRPr lang="en-GB" sz="2000" dirty="0" smtClean="0"/>
          </a:p>
          <a:p>
            <a:endParaRPr lang="en-GB" sz="2000" dirty="0"/>
          </a:p>
          <a:p>
            <a:endParaRPr lang="en-GB" sz="2000" i="1" dirty="0" smtClean="0"/>
          </a:p>
          <a:p>
            <a:endParaRPr lang="en-GB" sz="800" i="1" dirty="0"/>
          </a:p>
          <a:p>
            <a:pPr algn="ctr"/>
            <a:endParaRPr lang="en-GB" sz="800" i="1" dirty="0" smtClean="0"/>
          </a:p>
          <a:p>
            <a:pPr algn="ctr"/>
            <a:r>
              <a:rPr lang="en-GB" sz="1600" i="1" dirty="0" smtClean="0"/>
              <a:t>“Being a Pyramid club member made me feel happy and brave. </a:t>
            </a:r>
          </a:p>
          <a:p>
            <a:pPr algn="ctr"/>
            <a:r>
              <a:rPr lang="en-GB" sz="1600" i="1" dirty="0" smtClean="0"/>
              <a:t>It made me feel comfortable and I have changed.”</a:t>
            </a:r>
          </a:p>
          <a:p>
            <a:endParaRPr lang="en-GB" sz="2000" dirty="0"/>
          </a:p>
          <a:p>
            <a:pPr marL="285750" indent="-285750">
              <a:buBlip>
                <a:blip r:embed="rId7"/>
              </a:buBlip>
            </a:pPr>
            <a:endParaRPr lang="en-GB" sz="2000" dirty="0"/>
          </a:p>
        </p:txBody>
      </p:sp>
    </p:spTree>
    <p:extLst>
      <p:ext uri="{BB962C8B-B14F-4D97-AF65-F5344CB8AC3E}">
        <p14:creationId xmlns:p14="http://schemas.microsoft.com/office/powerpoint/2010/main" val="4116992126"/>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31"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1000" fill="hold"/>
                                        <p:tgtEl>
                                          <p:spTgt spid="9"/>
                                        </p:tgtEl>
                                        <p:attrNameLst>
                                          <p:attrName>ppt_w</p:attrName>
                                        </p:attrNameLst>
                                      </p:cBhvr>
                                      <p:tavLst>
                                        <p:tav tm="0">
                                          <p:val>
                                            <p:fltVal val="0"/>
                                          </p:val>
                                        </p:tav>
                                        <p:tav tm="100000">
                                          <p:val>
                                            <p:strVal val="#ppt_w"/>
                                          </p:val>
                                        </p:tav>
                                      </p:tavLst>
                                    </p:anim>
                                    <p:anim calcmode="lin" valueType="num">
                                      <p:cBhvr>
                                        <p:cTn id="11" dur="1000" fill="hold"/>
                                        <p:tgtEl>
                                          <p:spTgt spid="9"/>
                                        </p:tgtEl>
                                        <p:attrNameLst>
                                          <p:attrName>ppt_h</p:attrName>
                                        </p:attrNameLst>
                                      </p:cBhvr>
                                      <p:tavLst>
                                        <p:tav tm="0">
                                          <p:val>
                                            <p:fltVal val="0"/>
                                          </p:val>
                                        </p:tav>
                                        <p:tav tm="100000">
                                          <p:val>
                                            <p:strVal val="#ppt_h"/>
                                          </p:val>
                                        </p:tav>
                                      </p:tavLst>
                                    </p:anim>
                                    <p:anim calcmode="lin" valueType="num">
                                      <p:cBhvr>
                                        <p:cTn id="12" dur="1000" fill="hold"/>
                                        <p:tgtEl>
                                          <p:spTgt spid="9"/>
                                        </p:tgtEl>
                                        <p:attrNameLst>
                                          <p:attrName>style.rotation</p:attrName>
                                        </p:attrNameLst>
                                      </p:cBhvr>
                                      <p:tavLst>
                                        <p:tav tm="0">
                                          <p:val>
                                            <p:fltVal val="90"/>
                                          </p:val>
                                        </p:tav>
                                        <p:tav tm="100000">
                                          <p:val>
                                            <p:fltVal val="0"/>
                                          </p:val>
                                        </p:tav>
                                      </p:tavLst>
                                    </p:anim>
                                    <p:animEffect transition="in" filter="fade">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7178"/>
            <a:ext cx="4701004" cy="523220"/>
          </a:xfrm>
          <a:prstGeom prst="rect">
            <a:avLst/>
          </a:prstGeom>
        </p:spPr>
        <p:txBody>
          <a:bodyPr wrap="square">
            <a:spAutoFit/>
          </a:bodyPr>
          <a:lstStyle/>
          <a:p>
            <a:r>
              <a:rPr lang="en-GB" sz="2800" dirty="0" smtClean="0">
                <a:latin typeface="+mj-lt"/>
              </a:rPr>
              <a:t>References</a:t>
            </a:r>
            <a:endParaRPr lang="en-GB" sz="2800" dirty="0">
              <a:latin typeface="+mj-lt"/>
            </a:endParaRPr>
          </a:p>
        </p:txBody>
      </p:sp>
      <p:sp>
        <p:nvSpPr>
          <p:cNvPr id="7" name="TextBox 6"/>
          <p:cNvSpPr txBox="1"/>
          <p:nvPr/>
        </p:nvSpPr>
        <p:spPr>
          <a:xfrm>
            <a:off x="142782" y="209621"/>
            <a:ext cx="8856984" cy="6186309"/>
          </a:xfrm>
          <a:prstGeom prst="rect">
            <a:avLst/>
          </a:prstGeom>
          <a:noFill/>
          <a:ln>
            <a:noFill/>
          </a:ln>
        </p:spPr>
        <p:txBody>
          <a:bodyPr wrap="square" rtlCol="0">
            <a:spAutoFit/>
          </a:bodyPr>
          <a:lstStyle/>
          <a:p>
            <a:endParaRPr lang="en-GB" sz="1200" dirty="0" smtClean="0">
              <a:latin typeface="Calibri Light" panose="020F0302020204030204" pitchFamily="34" charset="0"/>
            </a:endParaRPr>
          </a:p>
          <a:p>
            <a:endParaRPr lang="en-GB" sz="1200" dirty="0">
              <a:latin typeface="Calibri Light" panose="020F0302020204030204" pitchFamily="34" charset="0"/>
            </a:endParaRPr>
          </a:p>
          <a:p>
            <a:r>
              <a:rPr lang="en-GB" sz="1200" dirty="0" smtClean="0">
                <a:latin typeface="Calibri Light" panose="020F0302020204030204" pitchFamily="34" charset="0"/>
              </a:rPr>
              <a:t>Barrett</a:t>
            </a:r>
            <a:r>
              <a:rPr lang="en-GB" sz="1200" dirty="0">
                <a:latin typeface="Calibri Light" panose="020F0302020204030204" pitchFamily="34" charset="0"/>
              </a:rPr>
              <a:t>, P.M., Lock, S., &amp; Farrell, L. (2005). Developmental Differences in Universal Preventive Intervention for Child Anxiety. </a:t>
            </a:r>
            <a:r>
              <a:rPr lang="en-GB" sz="1200" i="1" dirty="0" smtClean="0">
                <a:latin typeface="Calibri Light" panose="020F0302020204030204" pitchFamily="34" charset="0"/>
              </a:rPr>
              <a:t>Journal </a:t>
            </a:r>
            <a:r>
              <a:rPr lang="en-GB" sz="1200" i="1" dirty="0">
                <a:latin typeface="Calibri Light" panose="020F0302020204030204" pitchFamily="34" charset="0"/>
              </a:rPr>
              <a:t>of Clinical </a:t>
            </a:r>
            <a:r>
              <a:rPr lang="en-GB" sz="1200" i="1" dirty="0" smtClean="0">
                <a:latin typeface="Calibri Light" panose="020F0302020204030204" pitchFamily="34" charset="0"/>
              </a:rPr>
              <a:t>	Child </a:t>
            </a:r>
            <a:r>
              <a:rPr lang="en-GB" sz="1200" i="1" dirty="0">
                <a:latin typeface="Calibri Light" panose="020F0302020204030204" pitchFamily="34" charset="0"/>
              </a:rPr>
              <a:t>Psychology and Psychiatry</a:t>
            </a:r>
            <a:r>
              <a:rPr lang="en-GB" sz="1200" dirty="0">
                <a:latin typeface="Calibri Light" panose="020F0302020204030204" pitchFamily="34" charset="0"/>
              </a:rPr>
              <a:t>,10 (4), p539-555. </a:t>
            </a:r>
            <a:endParaRPr lang="en-GB" sz="1200" dirty="0" smtClean="0">
              <a:latin typeface="Calibri Light" panose="020F0302020204030204" pitchFamily="34" charset="0"/>
            </a:endParaRPr>
          </a:p>
          <a:p>
            <a:endParaRPr lang="en-GB" sz="800" dirty="0" smtClean="0">
              <a:latin typeface="Calibri Light" panose="020F0302020204030204" pitchFamily="34" charset="0"/>
            </a:endParaRPr>
          </a:p>
          <a:p>
            <a:r>
              <a:rPr lang="en-US" sz="1200" dirty="0" smtClean="0">
                <a:latin typeface="Calibri Light" panose="020F0302020204030204" pitchFamily="34" charset="0"/>
              </a:rPr>
              <a:t>Bijstra, J.O. and Jackson, S. (1998) Social Skills Training with Early Adolescents: Effects on Social Skills, Well-being, Self-esteem and 	Coping. European Journal of Psychology of Education, 13 (4), 569-83.</a:t>
            </a:r>
          </a:p>
          <a:p>
            <a:endParaRPr lang="en-US" sz="800" dirty="0">
              <a:latin typeface="Calibri Light" panose="020F0302020204030204" pitchFamily="34" charset="0"/>
            </a:endParaRPr>
          </a:p>
          <a:p>
            <a:r>
              <a:rPr lang="en-US" sz="1200" dirty="0" smtClean="0">
                <a:latin typeface="Calibri Light" panose="020F0302020204030204" pitchFamily="34" charset="0"/>
              </a:rPr>
              <a:t>Blank</a:t>
            </a:r>
            <a:r>
              <a:rPr lang="en-US" sz="1200" dirty="0">
                <a:latin typeface="Calibri Light" panose="020F0302020204030204" pitchFamily="34" charset="0"/>
              </a:rPr>
              <a:t>, L., Baxter, S., Goyder, L., Guillaume, L., Wilkinson. A., Hummel, S., Chilcott, J. (2009). Systematic review of the effectiveness of </a:t>
            </a:r>
            <a:r>
              <a:rPr lang="en-US" sz="1200" dirty="0" smtClean="0">
                <a:latin typeface="Calibri Light" panose="020F0302020204030204" pitchFamily="34" charset="0"/>
              </a:rPr>
              <a:t>	universal </a:t>
            </a:r>
            <a:r>
              <a:rPr lang="en-US" sz="1200" dirty="0">
                <a:latin typeface="Calibri Light" panose="020F0302020204030204" pitchFamily="34" charset="0"/>
              </a:rPr>
              <a:t>interventions which aim to promote emotional and social wellbeing in secondary school. University of Sheffield</a:t>
            </a:r>
            <a:r>
              <a:rPr lang="en-US" sz="1200" dirty="0" smtClean="0">
                <a:latin typeface="Calibri Light" panose="020F0302020204030204" pitchFamily="34" charset="0"/>
              </a:rPr>
              <a:t>.</a:t>
            </a:r>
          </a:p>
          <a:p>
            <a:endParaRPr lang="en-GB" sz="800" dirty="0">
              <a:latin typeface="Calibri Light" panose="020F0302020204030204" pitchFamily="34" charset="0"/>
            </a:endParaRPr>
          </a:p>
          <a:p>
            <a:r>
              <a:rPr lang="en-GB" sz="1200" dirty="0" smtClean="0">
                <a:latin typeface="Calibri Light" panose="020F0302020204030204" pitchFamily="34" charset="0"/>
              </a:rPr>
              <a:t>Caprara</a:t>
            </a:r>
            <a:r>
              <a:rPr lang="en-GB" sz="1200" dirty="0">
                <a:latin typeface="Calibri Light" panose="020F0302020204030204" pitchFamily="34" charset="0"/>
              </a:rPr>
              <a:t>, G.V., Barbaranelli, C., Pastorell, C., Bandura, A. and Zimbardo, P.G. (2000</a:t>
            </a:r>
            <a:r>
              <a:rPr lang="en-GB" sz="1200" dirty="0" smtClean="0">
                <a:latin typeface="Calibri Light" panose="020F0302020204030204" pitchFamily="34" charset="0"/>
              </a:rPr>
              <a:t>). </a:t>
            </a:r>
            <a:r>
              <a:rPr lang="en-GB" sz="1200" dirty="0">
                <a:latin typeface="Calibri Light" panose="020F0302020204030204" pitchFamily="34" charset="0"/>
              </a:rPr>
              <a:t>Prosocial foundations of children’s academic </a:t>
            </a:r>
            <a:r>
              <a:rPr lang="en-GB" sz="1200" dirty="0" smtClean="0">
                <a:latin typeface="Calibri Light" panose="020F0302020204030204" pitchFamily="34" charset="0"/>
              </a:rPr>
              <a:t>	achievement</a:t>
            </a:r>
            <a:r>
              <a:rPr lang="en-GB" sz="1200" dirty="0">
                <a:latin typeface="Calibri Light" panose="020F0302020204030204" pitchFamily="34" charset="0"/>
              </a:rPr>
              <a:t>. </a:t>
            </a:r>
            <a:r>
              <a:rPr lang="en-GB" sz="1200" i="1" dirty="0">
                <a:latin typeface="Calibri Light" panose="020F0302020204030204" pitchFamily="34" charset="0"/>
              </a:rPr>
              <a:t>Psychological Science</a:t>
            </a:r>
            <a:r>
              <a:rPr lang="en-GB" sz="1200" dirty="0">
                <a:latin typeface="Calibri Light" panose="020F0302020204030204" pitchFamily="34" charset="0"/>
              </a:rPr>
              <a:t>, 11 (4), </a:t>
            </a:r>
            <a:r>
              <a:rPr lang="en-GB" sz="1200" dirty="0" smtClean="0">
                <a:latin typeface="Calibri Light" panose="020F0302020204030204" pitchFamily="34" charset="0"/>
              </a:rPr>
              <a:t>302-306.</a:t>
            </a:r>
          </a:p>
          <a:p>
            <a:endParaRPr lang="en-GB" sz="800" dirty="0" smtClean="0">
              <a:latin typeface="Calibri Light" panose="020F0302020204030204" pitchFamily="34" charset="0"/>
            </a:endParaRPr>
          </a:p>
          <a:p>
            <a:r>
              <a:rPr lang="en-US" sz="1200" dirty="0">
                <a:latin typeface="Calibri Light" panose="020F0302020204030204" pitchFamily="34" charset="0"/>
              </a:rPr>
              <a:t>Cummings, J., Ponce, N. and Mays, V. (2010). Comparing racial/ethnic differences in mental health service use among high-need adolescent </a:t>
            </a:r>
            <a:r>
              <a:rPr lang="en-US" sz="1200" dirty="0" smtClean="0">
                <a:latin typeface="Calibri Light" panose="020F0302020204030204" pitchFamily="34" charset="0"/>
              </a:rPr>
              <a:t>	populations </a:t>
            </a:r>
            <a:r>
              <a:rPr lang="en-US" sz="1200" dirty="0">
                <a:latin typeface="Calibri Light" panose="020F0302020204030204" pitchFamily="34" charset="0"/>
              </a:rPr>
              <a:t>across clinical and school-based settings. Journal of Adolescent Health, 46(6), p603-606</a:t>
            </a:r>
            <a:r>
              <a:rPr lang="en-US" sz="1200" dirty="0" smtClean="0">
                <a:latin typeface="Calibri Light" panose="020F0302020204030204" pitchFamily="34" charset="0"/>
              </a:rPr>
              <a:t>.</a:t>
            </a:r>
          </a:p>
          <a:p>
            <a:endParaRPr lang="en-GB" sz="800" dirty="0">
              <a:latin typeface="Calibri Light" panose="020F0302020204030204" pitchFamily="34" charset="0"/>
            </a:endParaRPr>
          </a:p>
          <a:p>
            <a:r>
              <a:rPr lang="en-US" sz="1200" dirty="0" smtClean="0">
                <a:latin typeface="Calibri Light" panose="020F0302020204030204" pitchFamily="34" charset="0"/>
              </a:rPr>
              <a:t>Department </a:t>
            </a:r>
            <a:r>
              <a:rPr lang="en-US" sz="1200" dirty="0">
                <a:latin typeface="Calibri Light" panose="020F0302020204030204" pitchFamily="34" charset="0"/>
              </a:rPr>
              <a:t>for Education (2014). </a:t>
            </a:r>
            <a:r>
              <a:rPr lang="en-US" sz="1200" i="1" dirty="0">
                <a:latin typeface="Calibri Light" panose="020F0302020204030204" pitchFamily="34" charset="0"/>
              </a:rPr>
              <a:t>Mental Health and Behaviour in Schools</a:t>
            </a:r>
            <a:r>
              <a:rPr lang="en-US" sz="1200" dirty="0">
                <a:latin typeface="Calibri Light" panose="020F0302020204030204" pitchFamily="34" charset="0"/>
              </a:rPr>
              <a:t>: Departmental Advice for School Staff. Department for </a:t>
            </a:r>
            <a:r>
              <a:rPr lang="en-US" sz="1200" dirty="0" smtClean="0">
                <a:latin typeface="Calibri Light" panose="020F0302020204030204" pitchFamily="34" charset="0"/>
              </a:rPr>
              <a:t>	Education.</a:t>
            </a:r>
          </a:p>
          <a:p>
            <a:endParaRPr lang="en-GB" sz="800" dirty="0">
              <a:latin typeface="Calibri Light" panose="020F0302020204030204" pitchFamily="34" charset="0"/>
            </a:endParaRPr>
          </a:p>
          <a:p>
            <a:r>
              <a:rPr lang="en-GB" sz="1200" dirty="0" smtClean="0">
                <a:latin typeface="Calibri Light" panose="020F0302020204030204" pitchFamily="34" charset="0"/>
              </a:rPr>
              <a:t>Department of </a:t>
            </a:r>
            <a:r>
              <a:rPr lang="en-GB" sz="1200" dirty="0">
                <a:latin typeface="Calibri Light" panose="020F0302020204030204" pitchFamily="34" charset="0"/>
              </a:rPr>
              <a:t>Health. (2013). Chief Medical Officer’s Annual Report 2012: Our </a:t>
            </a:r>
            <a:r>
              <a:rPr lang="en-GB" sz="1200" i="1" dirty="0">
                <a:latin typeface="Calibri Light" panose="020F0302020204030204" pitchFamily="34" charset="0"/>
              </a:rPr>
              <a:t>Children Deserve Better: Prevention Pays. </a:t>
            </a:r>
            <a:r>
              <a:rPr lang="en-GB" sz="1200" dirty="0" smtClean="0">
                <a:latin typeface="Calibri Light" panose="020F0302020204030204" pitchFamily="34" charset="0"/>
              </a:rPr>
              <a:t>Department of 	Health</a:t>
            </a:r>
            <a:r>
              <a:rPr lang="en-GB" sz="1200" dirty="0">
                <a:latin typeface="Calibri Light" panose="020F0302020204030204" pitchFamily="34" charset="0"/>
              </a:rPr>
              <a:t>. </a:t>
            </a:r>
            <a:endParaRPr lang="en-GB" sz="1200" dirty="0" smtClean="0">
              <a:latin typeface="Calibri Light" panose="020F0302020204030204" pitchFamily="34" charset="0"/>
            </a:endParaRPr>
          </a:p>
          <a:p>
            <a:endParaRPr lang="en-GB" sz="800" dirty="0" smtClean="0">
              <a:latin typeface="Calibri Light" panose="020F0302020204030204" pitchFamily="34" charset="0"/>
            </a:endParaRPr>
          </a:p>
          <a:p>
            <a:r>
              <a:rPr lang="en-GB" sz="1200" dirty="0">
                <a:latin typeface="Calibri Light" panose="020F0302020204030204" pitchFamily="34" charset="0"/>
              </a:rPr>
              <a:t>Dixon-Woods, M., Bosk, C.L., Aveling, E.L., Goeschel, C.A. and Pronovost, P.J. (2011).  Explaining Michigan:  </a:t>
            </a:r>
            <a:r>
              <a:rPr lang="en-GB" sz="1200" i="1" dirty="0">
                <a:latin typeface="Calibri Light" panose="020F0302020204030204" pitchFamily="34" charset="0"/>
              </a:rPr>
              <a:t>Developing an Ex Post </a:t>
            </a:r>
            <a:r>
              <a:rPr lang="en-GB" sz="1200" i="1" dirty="0" smtClean="0">
                <a:latin typeface="Calibri Light" panose="020F0302020204030204" pitchFamily="34" charset="0"/>
              </a:rPr>
              <a:t>Theory </a:t>
            </a:r>
            <a:r>
              <a:rPr lang="en-GB" sz="1200" i="1" dirty="0">
                <a:latin typeface="Calibri Light" panose="020F0302020204030204" pitchFamily="34" charset="0"/>
              </a:rPr>
              <a:t>of a </a:t>
            </a:r>
            <a:r>
              <a:rPr lang="en-GB" sz="1200" i="1" dirty="0" smtClean="0">
                <a:latin typeface="Calibri Light" panose="020F0302020204030204" pitchFamily="34" charset="0"/>
              </a:rPr>
              <a:t>	of </a:t>
            </a:r>
            <a:r>
              <a:rPr lang="en-GB" sz="1200" i="1" dirty="0">
                <a:latin typeface="Calibri Light" panose="020F0302020204030204" pitchFamily="34" charset="0"/>
              </a:rPr>
              <a:t>a Quality Improvement Program</a:t>
            </a:r>
            <a:r>
              <a:rPr lang="en-GB" sz="1200" dirty="0">
                <a:latin typeface="Calibri Light" panose="020F0302020204030204" pitchFamily="34" charset="0"/>
              </a:rPr>
              <a:t>.  The Millbank Quarterly, 89 (2), p167-205</a:t>
            </a:r>
            <a:r>
              <a:rPr lang="en-GB" sz="1200" dirty="0" smtClean="0">
                <a:latin typeface="Calibri Light" panose="020F0302020204030204" pitchFamily="34" charset="0"/>
              </a:rPr>
              <a:t>.</a:t>
            </a:r>
          </a:p>
          <a:p>
            <a:endParaRPr lang="en-GB" sz="800" dirty="0">
              <a:latin typeface="Calibri Light" panose="020F0302020204030204" pitchFamily="34" charset="0"/>
            </a:endParaRPr>
          </a:p>
          <a:p>
            <a:r>
              <a:rPr lang="en-GB" sz="1200" dirty="0" smtClean="0">
                <a:latin typeface="Calibri Light" panose="020F0302020204030204" pitchFamily="34" charset="0"/>
              </a:rPr>
              <a:t>Durlak</a:t>
            </a:r>
            <a:r>
              <a:rPr lang="en-GB" sz="1200" dirty="0">
                <a:latin typeface="Calibri Light" panose="020F0302020204030204" pitchFamily="34" charset="0"/>
              </a:rPr>
              <a:t>, J.A., Weissberg, R.P., Dymnicki, A.B., Taylor, R.D. and Schellinger, K.B. (2011). The Impact of Enhancing Students’ Social and </a:t>
            </a:r>
            <a:r>
              <a:rPr lang="en-GB" sz="1200" dirty="0" smtClean="0">
                <a:latin typeface="Calibri Light" panose="020F0302020204030204" pitchFamily="34" charset="0"/>
              </a:rPr>
              <a:t>	Emotional Learning</a:t>
            </a:r>
            <a:r>
              <a:rPr lang="en-GB" sz="1200" dirty="0">
                <a:latin typeface="Calibri Light" panose="020F0302020204030204" pitchFamily="34" charset="0"/>
              </a:rPr>
              <a:t>: A Meta-Analysis of School-Based Universal Interventions. </a:t>
            </a:r>
            <a:r>
              <a:rPr lang="en-GB" sz="1200" i="1" dirty="0">
                <a:latin typeface="Calibri Light" panose="020F0302020204030204" pitchFamily="34" charset="0"/>
              </a:rPr>
              <a:t>Child Development. Special Issue</a:t>
            </a:r>
            <a:r>
              <a:rPr lang="en-GB" sz="1200" dirty="0">
                <a:latin typeface="Calibri Light" panose="020F0302020204030204" pitchFamily="34" charset="0"/>
              </a:rPr>
              <a:t>: </a:t>
            </a:r>
            <a:r>
              <a:rPr lang="en-GB" sz="1200" i="1" dirty="0" smtClean="0">
                <a:latin typeface="Calibri Light" panose="020F0302020204030204" pitchFamily="34" charset="0"/>
              </a:rPr>
              <a:t>Raising </a:t>
            </a:r>
            <a:r>
              <a:rPr lang="en-GB" sz="1200" i="1" dirty="0">
                <a:latin typeface="Calibri Light" panose="020F0302020204030204" pitchFamily="34" charset="0"/>
              </a:rPr>
              <a:t>Healthy </a:t>
            </a:r>
            <a:r>
              <a:rPr lang="en-GB" sz="1200" i="1" dirty="0" smtClean="0">
                <a:latin typeface="Calibri Light" panose="020F0302020204030204" pitchFamily="34" charset="0"/>
              </a:rPr>
              <a:t>	Children</a:t>
            </a:r>
            <a:r>
              <a:rPr lang="en-GB" sz="1200" dirty="0">
                <a:latin typeface="Calibri Light" panose="020F0302020204030204" pitchFamily="34" charset="0"/>
              </a:rPr>
              <a:t>, 82 </a:t>
            </a:r>
            <a:r>
              <a:rPr lang="en-GB" sz="1200" dirty="0" smtClean="0">
                <a:latin typeface="Calibri Light" panose="020F0302020204030204" pitchFamily="34" charset="0"/>
              </a:rPr>
              <a:t>(</a:t>
            </a:r>
            <a:r>
              <a:rPr lang="en-GB" sz="1200" dirty="0">
                <a:latin typeface="Calibri Light" panose="020F0302020204030204" pitchFamily="34" charset="0"/>
              </a:rPr>
              <a:t>1), p405-432</a:t>
            </a:r>
            <a:r>
              <a:rPr lang="en-GB" sz="1200" dirty="0" smtClean="0">
                <a:latin typeface="Calibri Light" panose="020F0302020204030204" pitchFamily="34" charset="0"/>
              </a:rPr>
              <a:t>.</a:t>
            </a:r>
          </a:p>
          <a:p>
            <a:endParaRPr lang="en-GB" sz="800" dirty="0" smtClean="0">
              <a:latin typeface="Calibri Light" panose="020F0302020204030204" pitchFamily="34" charset="0"/>
            </a:endParaRPr>
          </a:p>
          <a:p>
            <a:r>
              <a:rPr lang="en-US" sz="1200" dirty="0" err="1">
                <a:solidFill>
                  <a:prstClr val="black"/>
                </a:solidFill>
                <a:latin typeface="Calibri Light" panose="020F0302020204030204" pitchFamily="34" charset="0"/>
              </a:rPr>
              <a:t>Fazel</a:t>
            </a:r>
            <a:r>
              <a:rPr lang="en-US" sz="1200" dirty="0">
                <a:solidFill>
                  <a:prstClr val="black"/>
                </a:solidFill>
                <a:latin typeface="Calibri Light" panose="020F0302020204030204" pitchFamily="34" charset="0"/>
              </a:rPr>
              <a:t> M., </a:t>
            </a:r>
            <a:r>
              <a:rPr lang="en-US" sz="1200" dirty="0" err="1">
                <a:solidFill>
                  <a:prstClr val="black"/>
                </a:solidFill>
                <a:latin typeface="Calibri Light" panose="020F0302020204030204" pitchFamily="34" charset="0"/>
              </a:rPr>
              <a:t>Hoagwood</a:t>
            </a:r>
            <a:r>
              <a:rPr lang="en-US" sz="1200" dirty="0">
                <a:solidFill>
                  <a:prstClr val="black"/>
                </a:solidFill>
                <a:latin typeface="Calibri Light" panose="020F0302020204030204" pitchFamily="34" charset="0"/>
              </a:rPr>
              <a:t> K., Stephan S. and Ford T (2014).  Mental health interventions in schools in high-income countries. The Lancet Psychiatry, 	1 (5), p377-387.</a:t>
            </a:r>
          </a:p>
          <a:p>
            <a:pPr lvl="0"/>
            <a:endParaRPr lang="en-US" sz="1200" dirty="0" smtClean="0">
              <a:solidFill>
                <a:prstClr val="black"/>
              </a:solidFill>
              <a:latin typeface="Calibri Light" panose="020F0302020204030204" pitchFamily="34" charset="0"/>
            </a:endParaRPr>
          </a:p>
          <a:p>
            <a:pPr lvl="0"/>
            <a:r>
              <a:rPr lang="en-US" sz="1200" dirty="0" smtClean="0">
                <a:solidFill>
                  <a:prstClr val="black"/>
                </a:solidFill>
                <a:latin typeface="Calibri Light" panose="020F0302020204030204" pitchFamily="34" charset="0"/>
              </a:rPr>
              <a:t>House </a:t>
            </a:r>
            <a:r>
              <a:rPr lang="en-US" sz="1200" dirty="0">
                <a:solidFill>
                  <a:prstClr val="black"/>
                </a:solidFill>
                <a:latin typeface="Calibri Light" panose="020F0302020204030204" pitchFamily="34" charset="0"/>
              </a:rPr>
              <a:t>of Commons Health Committee (2014) Third Report Children's and adolescents' mental health and CAMHS [Online</a:t>
            </a:r>
            <a:r>
              <a:rPr lang="en-US" sz="1200" dirty="0" smtClean="0">
                <a:solidFill>
                  <a:prstClr val="black"/>
                </a:solidFill>
                <a:latin typeface="Calibri Light" panose="020F0302020204030204" pitchFamily="34" charset="0"/>
              </a:rPr>
              <a:t>]. </a:t>
            </a:r>
          </a:p>
          <a:p>
            <a:pPr lvl="0"/>
            <a:r>
              <a:rPr lang="en-US" sz="1200" dirty="0" smtClean="0">
                <a:solidFill>
                  <a:prstClr val="black"/>
                </a:solidFill>
                <a:latin typeface="Calibri Light" panose="020F0302020204030204" pitchFamily="34" charset="0"/>
              </a:rPr>
              <a:t>Available </a:t>
            </a:r>
            <a:r>
              <a:rPr lang="en-US" sz="1200" dirty="0">
                <a:solidFill>
                  <a:prstClr val="black"/>
                </a:solidFill>
                <a:latin typeface="Calibri Light" panose="020F0302020204030204" pitchFamily="34" charset="0"/>
              </a:rPr>
              <a:t>at: </a:t>
            </a:r>
            <a:r>
              <a:rPr lang="en-US" sz="1200" dirty="0">
                <a:solidFill>
                  <a:prstClr val="black"/>
                </a:solidFill>
                <a:latin typeface="Calibri Light" panose="020F0302020204030204" pitchFamily="34" charset="0"/>
                <a:hlinkClick r:id="rId3"/>
              </a:rPr>
              <a:t>http://www.publications.parliament.uk/pa/cm201415/cmselect/cmhealth/342/34202.htm</a:t>
            </a:r>
            <a:r>
              <a:rPr lang="en-US" sz="1200" dirty="0">
                <a:solidFill>
                  <a:prstClr val="black"/>
                </a:solidFill>
                <a:latin typeface="Calibri Light" panose="020F0302020204030204" pitchFamily="34" charset="0"/>
              </a:rPr>
              <a:t> [Accessed 5 November 2014].</a:t>
            </a:r>
            <a:endParaRPr lang="en-GB" sz="1200" dirty="0">
              <a:solidFill>
                <a:prstClr val="black"/>
              </a:solidFill>
              <a:latin typeface="Calibri Light" panose="020F0302020204030204" pitchFamily="34" charset="0"/>
            </a:endParaRPr>
          </a:p>
          <a:p>
            <a:pPr lvl="0"/>
            <a:r>
              <a:rPr lang="en-US" sz="1200" dirty="0">
                <a:solidFill>
                  <a:prstClr val="black"/>
                </a:solidFill>
                <a:latin typeface="Calibri Light" panose="020F0302020204030204" pitchFamily="34" charset="0"/>
              </a:rPr>
              <a:t>	</a:t>
            </a:r>
            <a:endParaRPr lang="en-GB" sz="1200" dirty="0" smtClean="0">
              <a:latin typeface="Calibri Light" panose="020F0302020204030204" pitchFamily="34" charset="0"/>
            </a:endParaRPr>
          </a:p>
        </p:txBody>
      </p:sp>
      <p:pic>
        <p:nvPicPr>
          <p:cNvPr id="6" name="Picture 5" descr="http://www.continyou.org.uk/what_we_do/pyramid/images/Pyramid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81328"/>
            <a:ext cx="647739" cy="487717"/>
          </a:xfrm>
          <a:prstGeom prst="rect">
            <a:avLst/>
          </a:prstGeom>
          <a:solidFill>
            <a:schemeClr val="bg1"/>
          </a:solidFill>
          <a:ln>
            <a:noFill/>
          </a:ln>
          <a:effectLst/>
        </p:spPr>
      </p:pic>
      <p:pic>
        <p:nvPicPr>
          <p:cNvPr id="8" name="il_fi" descr="http://i.huffpost.com/gen/396450/thumbs/r-SECONDARY-SCHOOL-MEMORIES-large57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3235" y="6392373"/>
            <a:ext cx="1480765" cy="476672"/>
          </a:xfrm>
          <a:prstGeom prst="rect">
            <a:avLst/>
          </a:prstGeom>
          <a:noFill/>
          <a:ln>
            <a:noFill/>
          </a:ln>
        </p:spPr>
      </p:pic>
      <p:pic>
        <p:nvPicPr>
          <p:cNvPr id="9" name="Picture 8" descr="http://www.studyin-uk.com/images/uwl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72400" y="1"/>
            <a:ext cx="971600" cy="563908"/>
          </a:xfrm>
          <a:prstGeom prst="rect">
            <a:avLst/>
          </a:prstGeom>
          <a:solidFill>
            <a:schemeClr val="bg1"/>
          </a:solidFill>
          <a:ln>
            <a:noFill/>
          </a:ln>
          <a:effectLst/>
        </p:spPr>
      </p:pic>
    </p:spTree>
    <p:extLst>
      <p:ext uri="{BB962C8B-B14F-4D97-AF65-F5344CB8AC3E}">
        <p14:creationId xmlns:p14="http://schemas.microsoft.com/office/powerpoint/2010/main" val="3834573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continyou.org.uk/what_we_do/pyramid/images/Pyramid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81328"/>
            <a:ext cx="647739" cy="487717"/>
          </a:xfrm>
          <a:prstGeom prst="rect">
            <a:avLst/>
          </a:prstGeom>
          <a:solidFill>
            <a:schemeClr val="bg1"/>
          </a:solidFill>
          <a:ln>
            <a:noFill/>
          </a:ln>
          <a:effectLst/>
        </p:spPr>
      </p:pic>
      <p:pic>
        <p:nvPicPr>
          <p:cNvPr id="3" name="il_fi" descr="http://i.huffpost.com/gen/396450/thumbs/r-SECONDARY-SCHOOL-MEMORIES-large57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3235" y="6392373"/>
            <a:ext cx="1480765" cy="476672"/>
          </a:xfrm>
          <a:prstGeom prst="rect">
            <a:avLst/>
          </a:prstGeom>
          <a:noFill/>
          <a:ln>
            <a:noFill/>
          </a:ln>
        </p:spPr>
      </p:pic>
      <p:sp>
        <p:nvSpPr>
          <p:cNvPr id="5" name="TextBox 4"/>
          <p:cNvSpPr txBox="1"/>
          <p:nvPr/>
        </p:nvSpPr>
        <p:spPr>
          <a:xfrm>
            <a:off x="84602" y="430444"/>
            <a:ext cx="8928992" cy="5570756"/>
          </a:xfrm>
          <a:prstGeom prst="rect">
            <a:avLst/>
          </a:prstGeom>
          <a:noFill/>
          <a:ln>
            <a:noFill/>
          </a:ln>
        </p:spPr>
        <p:txBody>
          <a:bodyPr wrap="square" rtlCol="0">
            <a:spAutoFit/>
          </a:bodyPr>
          <a:lstStyle/>
          <a:p>
            <a:pPr lvl="0"/>
            <a:endParaRPr lang="en-US" sz="800" dirty="0" smtClean="0">
              <a:solidFill>
                <a:prstClr val="black"/>
              </a:solidFill>
              <a:latin typeface="Calibri Light" panose="020F0302020204030204" pitchFamily="34" charset="0"/>
            </a:endParaRPr>
          </a:p>
          <a:p>
            <a:pPr lvl="0"/>
            <a:r>
              <a:rPr lang="en-GB" sz="1200" dirty="0" smtClean="0">
                <a:solidFill>
                  <a:prstClr val="black"/>
                </a:solidFill>
                <a:latin typeface="Calibri Light" panose="020F0302020204030204" pitchFamily="34" charset="0"/>
              </a:rPr>
              <a:t>Goodman </a:t>
            </a:r>
            <a:r>
              <a:rPr lang="en-GB" sz="1200" dirty="0">
                <a:solidFill>
                  <a:prstClr val="black"/>
                </a:solidFill>
                <a:latin typeface="Calibri Light" panose="020F0302020204030204" pitchFamily="34" charset="0"/>
              </a:rPr>
              <a:t>R (1997) The Strengths and Difficulties Questionnaire: A Research Note.  </a:t>
            </a:r>
            <a:r>
              <a:rPr lang="en-GB" sz="1200" i="1" dirty="0">
                <a:solidFill>
                  <a:prstClr val="black"/>
                </a:solidFill>
                <a:latin typeface="Calibri Light" panose="020F0302020204030204" pitchFamily="34" charset="0"/>
              </a:rPr>
              <a:t>Journal of Child Psychology and Psychiatry</a:t>
            </a:r>
            <a:r>
              <a:rPr lang="en-GB" sz="1200" dirty="0">
                <a:solidFill>
                  <a:prstClr val="black"/>
                </a:solidFill>
                <a:latin typeface="Calibri Light" panose="020F0302020204030204" pitchFamily="34" charset="0"/>
              </a:rPr>
              <a:t>, 38, p581-586</a:t>
            </a:r>
            <a:r>
              <a:rPr lang="en-GB" sz="1200" dirty="0" smtClean="0">
                <a:solidFill>
                  <a:prstClr val="black"/>
                </a:solidFill>
                <a:latin typeface="Calibri Light" panose="020F0302020204030204" pitchFamily="34" charset="0"/>
              </a:rPr>
              <a:t>.</a:t>
            </a:r>
          </a:p>
          <a:p>
            <a:pPr lvl="0"/>
            <a:endParaRPr lang="en-GB" sz="800" dirty="0">
              <a:solidFill>
                <a:prstClr val="black"/>
              </a:solidFill>
              <a:latin typeface="Calibri Light" panose="020F0302020204030204" pitchFamily="34" charset="0"/>
            </a:endParaRPr>
          </a:p>
          <a:p>
            <a:pPr lvl="0"/>
            <a:r>
              <a:rPr lang="en-GB" sz="1200" dirty="0">
                <a:solidFill>
                  <a:prstClr val="black"/>
                </a:solidFill>
                <a:latin typeface="Calibri Light" panose="020F0302020204030204" pitchFamily="34" charset="0"/>
              </a:rPr>
              <a:t>Goodman R, Meltzer H, Bailey V (1998) The Strengths and Difficulties Questionnaire: A pilot study on the validity of the self-report </a:t>
            </a:r>
            <a:r>
              <a:rPr lang="en-GB" sz="1200" dirty="0" smtClean="0">
                <a:solidFill>
                  <a:prstClr val="black"/>
                </a:solidFill>
                <a:latin typeface="Calibri Light" panose="020F0302020204030204" pitchFamily="34" charset="0"/>
              </a:rPr>
              <a:t>version</a:t>
            </a:r>
            <a:r>
              <a:rPr lang="en-GB" sz="1200" dirty="0">
                <a:solidFill>
                  <a:prstClr val="black"/>
                </a:solidFill>
                <a:latin typeface="Calibri Light" panose="020F0302020204030204" pitchFamily="34" charset="0"/>
              </a:rPr>
              <a:t>. </a:t>
            </a:r>
            <a:r>
              <a:rPr lang="en-GB" sz="1200" dirty="0" smtClean="0">
                <a:solidFill>
                  <a:prstClr val="black"/>
                </a:solidFill>
                <a:latin typeface="Calibri Light" panose="020F0302020204030204" pitchFamily="34" charset="0"/>
              </a:rPr>
              <a:t>	</a:t>
            </a:r>
            <a:r>
              <a:rPr lang="en-GB" sz="1200" i="1" dirty="0" smtClean="0">
                <a:solidFill>
                  <a:prstClr val="black"/>
                </a:solidFill>
                <a:latin typeface="Calibri Light" panose="020F0302020204030204" pitchFamily="34" charset="0"/>
              </a:rPr>
              <a:t>European </a:t>
            </a:r>
            <a:r>
              <a:rPr lang="en-GB" sz="1200" i="1" dirty="0">
                <a:solidFill>
                  <a:prstClr val="black"/>
                </a:solidFill>
                <a:latin typeface="Calibri Light" panose="020F0302020204030204" pitchFamily="34" charset="0"/>
              </a:rPr>
              <a:t>Child and Adolescent Psychiatry</a:t>
            </a:r>
            <a:r>
              <a:rPr lang="en-GB" sz="1200" dirty="0">
                <a:solidFill>
                  <a:prstClr val="black"/>
                </a:solidFill>
                <a:latin typeface="Calibri Light" panose="020F0302020204030204" pitchFamily="34" charset="0"/>
              </a:rPr>
              <a:t>, 7, p125-130</a:t>
            </a:r>
            <a:r>
              <a:rPr lang="en-GB" sz="1200" dirty="0" smtClean="0">
                <a:solidFill>
                  <a:prstClr val="black"/>
                </a:solidFill>
                <a:latin typeface="Calibri Light" panose="020F0302020204030204" pitchFamily="34" charset="0"/>
              </a:rPr>
              <a:t>.</a:t>
            </a:r>
          </a:p>
          <a:p>
            <a:pPr lvl="0"/>
            <a:endParaRPr lang="en-GB" sz="800" dirty="0">
              <a:solidFill>
                <a:prstClr val="black"/>
              </a:solidFill>
              <a:latin typeface="Calibri Light" panose="020F0302020204030204" pitchFamily="34" charset="0"/>
            </a:endParaRPr>
          </a:p>
          <a:p>
            <a:pPr lvl="0"/>
            <a:r>
              <a:rPr lang="en-GB" sz="1200" dirty="0">
                <a:solidFill>
                  <a:prstClr val="black"/>
                </a:solidFill>
                <a:latin typeface="Calibri Light" panose="020F0302020204030204" pitchFamily="34" charset="0"/>
              </a:rPr>
              <a:t>Green, H., </a:t>
            </a:r>
            <a:r>
              <a:rPr lang="en-GB" sz="1200" dirty="0" err="1">
                <a:solidFill>
                  <a:prstClr val="black"/>
                </a:solidFill>
                <a:latin typeface="Calibri Light" panose="020F0302020204030204" pitchFamily="34" charset="0"/>
              </a:rPr>
              <a:t>McGinnity</a:t>
            </a:r>
            <a:r>
              <a:rPr lang="en-GB" sz="1200" dirty="0">
                <a:solidFill>
                  <a:prstClr val="black"/>
                </a:solidFill>
                <a:latin typeface="Calibri Light" panose="020F0302020204030204" pitchFamily="34" charset="0"/>
              </a:rPr>
              <a:t>, A., Meltzer, H., Ford, T., &amp; Goodman, R. (2005). </a:t>
            </a:r>
            <a:r>
              <a:rPr lang="en-GB" sz="1200" i="1" dirty="0">
                <a:solidFill>
                  <a:prstClr val="black"/>
                </a:solidFill>
                <a:latin typeface="Calibri Light" panose="020F0302020204030204" pitchFamily="34" charset="0"/>
              </a:rPr>
              <a:t>Mental Health of Children and Young People in Great Britain</a:t>
            </a:r>
            <a:r>
              <a:rPr lang="en-GB" sz="1200" dirty="0">
                <a:solidFill>
                  <a:prstClr val="black"/>
                </a:solidFill>
                <a:latin typeface="Calibri Light" panose="020F0302020204030204" pitchFamily="34" charset="0"/>
              </a:rPr>
              <a:t>. </a:t>
            </a:r>
          </a:p>
          <a:p>
            <a:pPr lvl="0"/>
            <a:endParaRPr lang="en-GB" sz="800" dirty="0" smtClean="0">
              <a:solidFill>
                <a:prstClr val="black"/>
              </a:solidFill>
              <a:latin typeface="Calibri Light" panose="020F0302020204030204" pitchFamily="34" charset="0"/>
            </a:endParaRPr>
          </a:p>
          <a:p>
            <a:pPr lvl="0"/>
            <a:r>
              <a:rPr lang="en-GB" sz="1200" dirty="0" smtClean="0">
                <a:solidFill>
                  <a:prstClr val="black"/>
                </a:solidFill>
                <a:latin typeface="Calibri Light" panose="020F0302020204030204" pitchFamily="34" charset="0"/>
              </a:rPr>
              <a:t>Harrington</a:t>
            </a:r>
            <a:r>
              <a:rPr lang="en-GB" sz="1200" dirty="0">
                <a:solidFill>
                  <a:prstClr val="black"/>
                </a:solidFill>
                <a:latin typeface="Calibri Light" panose="020F0302020204030204" pitchFamily="34" charset="0"/>
              </a:rPr>
              <a:t>, R., Fudge, H., Rutter, M., et al (1990) Adult outcomes of child and adolescent depression. 1: Psychiatric status. </a:t>
            </a:r>
            <a:r>
              <a:rPr lang="en-GB" sz="1200" i="1" dirty="0">
                <a:solidFill>
                  <a:prstClr val="black"/>
                </a:solidFill>
                <a:latin typeface="Calibri Light" panose="020F0302020204030204" pitchFamily="34" charset="0"/>
              </a:rPr>
              <a:t>Archives of </a:t>
            </a:r>
            <a:r>
              <a:rPr lang="en-GB" sz="1200" i="1" dirty="0" smtClean="0">
                <a:solidFill>
                  <a:prstClr val="black"/>
                </a:solidFill>
                <a:latin typeface="Calibri Light" panose="020F0302020204030204" pitchFamily="34" charset="0"/>
              </a:rPr>
              <a:t>General 	Psychiatry</a:t>
            </a:r>
            <a:r>
              <a:rPr lang="en-GB" sz="1200" dirty="0" smtClean="0">
                <a:solidFill>
                  <a:prstClr val="black"/>
                </a:solidFill>
                <a:latin typeface="Calibri Light" panose="020F0302020204030204" pitchFamily="34" charset="0"/>
              </a:rPr>
              <a:t> </a:t>
            </a:r>
            <a:r>
              <a:rPr lang="en-GB" sz="1200" dirty="0">
                <a:solidFill>
                  <a:prstClr val="black"/>
                </a:solidFill>
                <a:latin typeface="Calibri Light" panose="020F0302020204030204" pitchFamily="34" charset="0"/>
              </a:rPr>
              <a:t>(47), p465–473</a:t>
            </a:r>
            <a:r>
              <a:rPr lang="en-GB" sz="1200" dirty="0" smtClean="0">
                <a:solidFill>
                  <a:prstClr val="black"/>
                </a:solidFill>
                <a:latin typeface="Calibri Light" panose="020F0302020204030204" pitchFamily="34" charset="0"/>
              </a:rPr>
              <a:t>.</a:t>
            </a:r>
          </a:p>
          <a:p>
            <a:pPr lvl="0"/>
            <a:endParaRPr lang="en-GB" sz="800" dirty="0">
              <a:solidFill>
                <a:prstClr val="black"/>
              </a:solidFill>
              <a:latin typeface="Calibri Light" panose="020F0302020204030204" pitchFamily="34" charset="0"/>
            </a:endParaRPr>
          </a:p>
          <a:p>
            <a:pPr lvl="0"/>
            <a:r>
              <a:rPr lang="en-GB" sz="1200" dirty="0">
                <a:solidFill>
                  <a:prstClr val="black"/>
                </a:solidFill>
                <a:latin typeface="Calibri Light" panose="020F0302020204030204" pitchFamily="34" charset="0"/>
              </a:rPr>
              <a:t>Jenkins, R., McCulloch, A., </a:t>
            </a:r>
            <a:r>
              <a:rPr lang="en-GB" sz="1200" dirty="0" err="1">
                <a:solidFill>
                  <a:prstClr val="black"/>
                </a:solidFill>
                <a:latin typeface="Calibri Light" panose="020F0302020204030204" pitchFamily="34" charset="0"/>
              </a:rPr>
              <a:t>Friedli</a:t>
            </a:r>
            <a:r>
              <a:rPr lang="en-GB" sz="1200" dirty="0">
                <a:solidFill>
                  <a:prstClr val="black"/>
                </a:solidFill>
                <a:latin typeface="Calibri Light" panose="020F0302020204030204" pitchFamily="34" charset="0"/>
              </a:rPr>
              <a:t>, L., and Parker, C. (2002). </a:t>
            </a:r>
            <a:r>
              <a:rPr lang="en-GB" sz="1200" i="1" dirty="0">
                <a:solidFill>
                  <a:prstClr val="black"/>
                </a:solidFill>
                <a:latin typeface="Calibri Light" panose="020F0302020204030204" pitchFamily="34" charset="0"/>
              </a:rPr>
              <a:t>Developing a national mental health policy</a:t>
            </a:r>
            <a:r>
              <a:rPr lang="en-GB" sz="1200" dirty="0">
                <a:solidFill>
                  <a:prstClr val="black"/>
                </a:solidFill>
                <a:latin typeface="Calibri Light" panose="020F0302020204030204" pitchFamily="34" charset="0"/>
              </a:rPr>
              <a:t>. The Psychology Press. London: TSO.</a:t>
            </a:r>
          </a:p>
          <a:p>
            <a:endParaRPr lang="en-GB" sz="800" dirty="0">
              <a:latin typeface="Calibri Light" panose="020F0302020204030204" pitchFamily="34" charset="0"/>
            </a:endParaRPr>
          </a:p>
          <a:p>
            <a:r>
              <a:rPr lang="en-GB" sz="1200" dirty="0" smtClean="0">
                <a:latin typeface="Calibri Light" panose="020F0302020204030204" pitchFamily="34" charset="0"/>
              </a:rPr>
              <a:t>Kessler</a:t>
            </a:r>
            <a:r>
              <a:rPr lang="en-GB" sz="1200" dirty="0">
                <a:latin typeface="Calibri Light" panose="020F0302020204030204" pitchFamily="34" charset="0"/>
              </a:rPr>
              <a:t>, R., C., Berglund, P., Demler, O., Jin, R., Merikangas, K.R. and Walters, E.E. (2005). Lifetime Prevalence and Age-of-Onset 	Distributions of DSM-IV Disorders in the National Comorbidity Survey Replication. </a:t>
            </a:r>
            <a:r>
              <a:rPr lang="en-GB" sz="1200" i="1" dirty="0">
                <a:latin typeface="Calibri Light" panose="020F0302020204030204" pitchFamily="34" charset="0"/>
              </a:rPr>
              <a:t>Archives of General Psychiatry, </a:t>
            </a:r>
            <a:r>
              <a:rPr lang="en-GB" sz="1200" dirty="0">
                <a:latin typeface="Calibri Light" panose="020F0302020204030204" pitchFamily="34" charset="0"/>
              </a:rPr>
              <a:t>62 </a:t>
            </a:r>
            <a:r>
              <a:rPr lang="en-GB" sz="1200" dirty="0" smtClean="0">
                <a:latin typeface="Calibri Light" panose="020F0302020204030204" pitchFamily="34" charset="0"/>
              </a:rPr>
              <a:t>(</a:t>
            </a:r>
            <a:r>
              <a:rPr lang="en-GB" sz="1200" dirty="0">
                <a:latin typeface="Calibri Light" panose="020F0302020204030204" pitchFamily="34" charset="0"/>
              </a:rPr>
              <a:t>6), 	p593-602. doi:10.1001/archpsyc.62.6.593</a:t>
            </a:r>
            <a:r>
              <a:rPr lang="en-GB" sz="1200" dirty="0" smtClean="0">
                <a:latin typeface="Calibri Light" panose="020F0302020204030204" pitchFamily="34" charset="0"/>
              </a:rPr>
              <a:t>.</a:t>
            </a:r>
          </a:p>
          <a:p>
            <a:endParaRPr lang="en-GB" sz="800" dirty="0" smtClean="0">
              <a:latin typeface="Calibri Light" panose="020F0302020204030204" pitchFamily="34" charset="0"/>
            </a:endParaRPr>
          </a:p>
          <a:p>
            <a:r>
              <a:rPr lang="en-GB" sz="1200" dirty="0" smtClean="0">
                <a:latin typeface="Calibri Light" panose="020F0302020204030204" pitchFamily="34" charset="0"/>
              </a:rPr>
              <a:t>Kim-Cohen </a:t>
            </a:r>
            <a:r>
              <a:rPr lang="en-GB" sz="1200" dirty="0">
                <a:latin typeface="Calibri Light" panose="020F0302020204030204" pitchFamily="34" charset="0"/>
              </a:rPr>
              <a:t>J., Caspi A., Moffitt, T.E., Harrington, H., Milne, B.J. and Poulton R. (2003). Prior Juvenile Diagnoses in Adults With </a:t>
            </a:r>
            <a:r>
              <a:rPr lang="en-GB" sz="1200" dirty="0" smtClean="0">
                <a:latin typeface="Calibri Light" panose="020F0302020204030204" pitchFamily="34" charset="0"/>
              </a:rPr>
              <a:t>Mental Disorder</a:t>
            </a:r>
            <a:r>
              <a:rPr lang="en-GB" sz="1200" dirty="0">
                <a:latin typeface="Calibri Light" panose="020F0302020204030204" pitchFamily="34" charset="0"/>
              </a:rPr>
              <a:t>: </a:t>
            </a:r>
            <a:r>
              <a:rPr lang="en-GB" sz="1200" dirty="0" smtClean="0">
                <a:latin typeface="Calibri Light" panose="020F0302020204030204" pitchFamily="34" charset="0"/>
              </a:rPr>
              <a:t>	Developmental </a:t>
            </a:r>
            <a:r>
              <a:rPr lang="en-GB" sz="1200" dirty="0">
                <a:latin typeface="Calibri Light" panose="020F0302020204030204" pitchFamily="34" charset="0"/>
              </a:rPr>
              <a:t>Follow-Back of a Prospective-Longitudinal Cohort. </a:t>
            </a:r>
            <a:r>
              <a:rPr lang="en-GB" sz="1200" i="1" dirty="0">
                <a:latin typeface="Calibri Light" panose="020F0302020204030204" pitchFamily="34" charset="0"/>
              </a:rPr>
              <a:t>Archives of General </a:t>
            </a:r>
            <a:r>
              <a:rPr lang="en-GB" sz="1200" i="1" dirty="0" smtClean="0">
                <a:latin typeface="Calibri Light" panose="020F0302020204030204" pitchFamily="34" charset="0"/>
              </a:rPr>
              <a:t>Psychiatry</a:t>
            </a:r>
            <a:r>
              <a:rPr lang="en-GB" sz="1200" i="1" dirty="0">
                <a:latin typeface="Calibri Light" panose="020F0302020204030204" pitchFamily="34" charset="0"/>
              </a:rPr>
              <a:t>. </a:t>
            </a:r>
            <a:r>
              <a:rPr lang="en-GB" sz="1200" dirty="0" smtClean="0">
                <a:latin typeface="Calibri Light" panose="020F0302020204030204" pitchFamily="34" charset="0"/>
              </a:rPr>
              <a:t>60 </a:t>
            </a:r>
            <a:r>
              <a:rPr lang="en-GB" sz="1200" dirty="0">
                <a:latin typeface="Calibri Light" panose="020F0302020204030204" pitchFamily="34" charset="0"/>
              </a:rPr>
              <a:t>(7</a:t>
            </a:r>
            <a:r>
              <a:rPr lang="en-GB" sz="1200" dirty="0" smtClean="0">
                <a:latin typeface="Calibri Light" panose="020F0302020204030204" pitchFamily="34" charset="0"/>
              </a:rPr>
              <a:t>), </a:t>
            </a:r>
          </a:p>
          <a:p>
            <a:r>
              <a:rPr lang="en-GB" sz="1200" dirty="0" smtClean="0">
                <a:latin typeface="Calibri Light" panose="020F0302020204030204" pitchFamily="34" charset="0"/>
              </a:rPr>
              <a:t>	doi:10.1001/archpsyc.60.7.709</a:t>
            </a:r>
            <a:r>
              <a:rPr lang="en-GB" sz="1200" dirty="0">
                <a:latin typeface="Calibri Light" panose="020F0302020204030204" pitchFamily="34" charset="0"/>
              </a:rPr>
              <a:t>. </a:t>
            </a:r>
            <a:endParaRPr lang="en-GB" sz="1200" dirty="0" smtClean="0">
              <a:latin typeface="Calibri Light" panose="020F0302020204030204" pitchFamily="34" charset="0"/>
            </a:endParaRPr>
          </a:p>
          <a:p>
            <a:endParaRPr lang="en-GB" sz="800" dirty="0" smtClean="0">
              <a:latin typeface="Calibri Light" panose="020F0302020204030204" pitchFamily="34" charset="0"/>
            </a:endParaRPr>
          </a:p>
          <a:p>
            <a:r>
              <a:rPr lang="en-GB" sz="1200" dirty="0" smtClean="0">
                <a:latin typeface="Calibri Light" panose="020F0302020204030204" pitchFamily="34" charset="0"/>
              </a:rPr>
              <a:t>Masten, A.S., Gewirtz, A.H. and Sapienza, J.K. (2006). </a:t>
            </a:r>
            <a:r>
              <a:rPr lang="en-GB" sz="1200" dirty="0">
                <a:latin typeface="Calibri Light" panose="020F0302020204030204" pitchFamily="34" charset="0"/>
              </a:rPr>
              <a:t>Resilience in development: The importance of early childhood. </a:t>
            </a:r>
            <a:r>
              <a:rPr lang="en-GB" sz="1200" dirty="0" smtClean="0">
                <a:latin typeface="Calibri Light" panose="020F0302020204030204" pitchFamily="34" charset="0"/>
              </a:rPr>
              <a:t>In: Tremblay, R.E., Boivin, 	M. and Peters, R.  </a:t>
            </a:r>
            <a:r>
              <a:rPr lang="en-GB" sz="1200" i="1" dirty="0">
                <a:latin typeface="Calibri Light" panose="020F0302020204030204" pitchFamily="34" charset="0"/>
              </a:rPr>
              <a:t>Encyclopedia on Early Childhood Development </a:t>
            </a:r>
            <a:r>
              <a:rPr lang="en-GB" sz="1200" dirty="0">
                <a:latin typeface="Calibri Light" panose="020F0302020204030204" pitchFamily="34" charset="0"/>
              </a:rPr>
              <a:t>[online]. </a:t>
            </a:r>
            <a:endParaRPr lang="en-GB" sz="1200" dirty="0" smtClean="0">
              <a:latin typeface="Calibri Light" panose="020F0302020204030204" pitchFamily="34" charset="0"/>
            </a:endParaRPr>
          </a:p>
          <a:p>
            <a:r>
              <a:rPr lang="en-GB" sz="1200" dirty="0" smtClean="0">
                <a:latin typeface="Calibri Light" panose="020F0302020204030204" pitchFamily="34" charset="0"/>
              </a:rPr>
              <a:t>	Available at: </a:t>
            </a:r>
            <a:r>
              <a:rPr lang="en-GB" sz="1200" dirty="0" smtClean="0">
                <a:latin typeface="Calibri Light" panose="020F0302020204030204" pitchFamily="34" charset="0"/>
                <a:hlinkClick r:id="rId5"/>
              </a:rPr>
              <a:t>http</a:t>
            </a:r>
            <a:r>
              <a:rPr lang="en-GB" sz="1200" dirty="0">
                <a:latin typeface="Calibri Light" panose="020F0302020204030204" pitchFamily="34" charset="0"/>
                <a:hlinkClick r:id="rId5"/>
              </a:rPr>
              <a:t>://</a:t>
            </a:r>
            <a:r>
              <a:rPr lang="en-GB" sz="1200" dirty="0" smtClean="0">
                <a:latin typeface="Calibri Light" panose="020F0302020204030204" pitchFamily="34" charset="0"/>
                <a:hlinkClick r:id="rId5"/>
              </a:rPr>
              <a:t>www.child-encyclopedia.com/documents/Masten-Gewirtz-SapienzaANGxp2.pdf</a:t>
            </a:r>
            <a:r>
              <a:rPr lang="en-GB" sz="1200" dirty="0" smtClean="0">
                <a:latin typeface="Calibri Light" panose="020F0302020204030204" pitchFamily="34" charset="0"/>
              </a:rPr>
              <a:t>  [Accessed 13.01.13] </a:t>
            </a:r>
          </a:p>
          <a:p>
            <a:endParaRPr lang="en-GB" sz="800" dirty="0" smtClean="0">
              <a:latin typeface="Calibri Light" panose="020F0302020204030204" pitchFamily="34" charset="0"/>
            </a:endParaRPr>
          </a:p>
          <a:p>
            <a:r>
              <a:rPr lang="en-GB" sz="1200" dirty="0" smtClean="0">
                <a:latin typeface="Calibri Light" panose="020F0302020204030204" pitchFamily="34" charset="0"/>
              </a:rPr>
              <a:t>Mindfull </a:t>
            </a:r>
            <a:r>
              <a:rPr lang="en-GB" sz="1200" dirty="0">
                <a:latin typeface="Calibri Light" panose="020F0302020204030204" pitchFamily="34" charset="0"/>
              </a:rPr>
              <a:t>(2013). Alone with my thoughts [Online] Available at : </a:t>
            </a:r>
            <a:r>
              <a:rPr lang="en-GB" sz="1200" dirty="0" smtClean="0">
                <a:latin typeface="Calibri Light" panose="020F0302020204030204" pitchFamily="34" charset="0"/>
                <a:hlinkClick r:id="rId6"/>
              </a:rPr>
              <a:t>http</a:t>
            </a:r>
            <a:r>
              <a:rPr lang="en-GB" sz="1200" dirty="0">
                <a:latin typeface="Calibri Light" panose="020F0302020204030204" pitchFamily="34" charset="0"/>
                <a:hlinkClick r:id="rId6"/>
              </a:rPr>
              <a:t>://mindful.org/static/mf/pdfs/alone_with_my_thoughts.pdf</a:t>
            </a:r>
            <a:r>
              <a:rPr lang="en-GB" sz="1200" dirty="0">
                <a:latin typeface="Calibri Light" panose="020F0302020204030204" pitchFamily="34" charset="0"/>
              </a:rPr>
              <a:t> </a:t>
            </a:r>
            <a:r>
              <a:rPr lang="en-GB" sz="1200" dirty="0" smtClean="0">
                <a:latin typeface="Calibri Light" panose="020F0302020204030204" pitchFamily="34" charset="0"/>
              </a:rPr>
              <a:t>[</a:t>
            </a:r>
            <a:r>
              <a:rPr lang="en-GB" sz="1200" dirty="0">
                <a:latin typeface="Calibri Light" panose="020F0302020204030204" pitchFamily="34" charset="0"/>
              </a:rPr>
              <a:t>Accessed </a:t>
            </a:r>
            <a:r>
              <a:rPr lang="en-GB" sz="1200" dirty="0" smtClean="0">
                <a:latin typeface="Calibri Light" panose="020F0302020204030204" pitchFamily="34" charset="0"/>
              </a:rPr>
              <a:t>	07.07.13</a:t>
            </a:r>
            <a:r>
              <a:rPr lang="en-GB" sz="1200" dirty="0">
                <a:latin typeface="Calibri Light" panose="020F0302020204030204" pitchFamily="34" charset="0"/>
              </a:rPr>
              <a:t>]</a:t>
            </a:r>
          </a:p>
          <a:p>
            <a:r>
              <a:rPr lang="en-GB" sz="1200" dirty="0">
                <a:latin typeface="Calibri Light" panose="020F0302020204030204" pitchFamily="34" charset="0"/>
              </a:rPr>
              <a:t>National Institute for Clinical Excellence (2008</a:t>
            </a:r>
            <a:r>
              <a:rPr lang="en-GB" sz="1200" i="1" dirty="0">
                <a:latin typeface="Calibri Light" panose="020F0302020204030204" pitchFamily="34" charset="0"/>
              </a:rPr>
              <a:t>).  Promoting Children’s Social and Emotional Wellbeing in Primary Education. </a:t>
            </a:r>
            <a:r>
              <a:rPr lang="en-GB" sz="1200" dirty="0" smtClean="0">
                <a:latin typeface="Calibri Light" panose="020F0302020204030204" pitchFamily="34" charset="0"/>
              </a:rPr>
              <a:t>NICE.</a:t>
            </a:r>
          </a:p>
          <a:p>
            <a:endParaRPr lang="en-GB" sz="800" dirty="0">
              <a:latin typeface="Calibri Light" panose="020F0302020204030204" pitchFamily="34" charset="0"/>
            </a:endParaRPr>
          </a:p>
          <a:p>
            <a:r>
              <a:rPr lang="en-GB" sz="1200" dirty="0" smtClean="0">
                <a:latin typeface="Calibri Light" panose="020F0302020204030204" pitchFamily="34" charset="0"/>
              </a:rPr>
              <a:t>Layard, R. and Clark, D.M. (2014).  </a:t>
            </a:r>
            <a:r>
              <a:rPr lang="en-GB" sz="1200" i="1" dirty="0" smtClean="0">
                <a:latin typeface="Calibri Light" panose="020F0302020204030204" pitchFamily="34" charset="0"/>
              </a:rPr>
              <a:t>THRIVE</a:t>
            </a:r>
            <a:r>
              <a:rPr lang="en-GB" sz="1200" i="1" dirty="0">
                <a:latin typeface="Calibri Light" panose="020F0302020204030204" pitchFamily="34" charset="0"/>
              </a:rPr>
              <a:t>: the power of evidence-based psychological </a:t>
            </a:r>
            <a:r>
              <a:rPr lang="en-GB" sz="1200" i="1" dirty="0" smtClean="0">
                <a:latin typeface="Calibri Light" panose="020F0302020204030204" pitchFamily="34" charset="0"/>
              </a:rPr>
              <a:t>therapies. </a:t>
            </a:r>
            <a:r>
              <a:rPr lang="en-GB" sz="1200" dirty="0" smtClean="0">
                <a:latin typeface="Calibri Light" panose="020F0302020204030204" pitchFamily="34" charset="0"/>
              </a:rPr>
              <a:t>Allen Lane: London.</a:t>
            </a:r>
          </a:p>
          <a:p>
            <a:endParaRPr lang="en-GB" sz="800" dirty="0">
              <a:latin typeface="Calibri Light" panose="020F0302020204030204" pitchFamily="34" charset="0"/>
            </a:endParaRPr>
          </a:p>
          <a:p>
            <a:r>
              <a:rPr lang="en-US" sz="1200" dirty="0" smtClean="0">
                <a:latin typeface="Calibri Light" panose="020F0302020204030204" pitchFamily="34" charset="0"/>
              </a:rPr>
              <a:t>Lyons</a:t>
            </a:r>
            <a:r>
              <a:rPr lang="en-US" sz="1200" dirty="0">
                <a:latin typeface="Calibri Light" panose="020F0302020204030204" pitchFamily="34" charset="0"/>
              </a:rPr>
              <a:t>, R. and Woods, K. (2012).  Effective Transition to Secondary School for Shy, Less Confident Children: A Case Study Using </a:t>
            </a:r>
            <a:r>
              <a:rPr lang="en-US" sz="1200" dirty="0" smtClean="0">
                <a:latin typeface="Calibri Light" panose="020F0302020204030204" pitchFamily="34" charset="0"/>
              </a:rPr>
              <a:t>	‘</a:t>
            </a:r>
            <a:r>
              <a:rPr lang="en-US" sz="1200" dirty="0">
                <a:latin typeface="Calibri Light" panose="020F0302020204030204" pitchFamily="34" charset="0"/>
              </a:rPr>
              <a:t>Pyramid’ Group Work.  Educational &amp; Child Psychology, 29 (3) p8-24</a:t>
            </a:r>
            <a:r>
              <a:rPr lang="en-US" sz="1200" dirty="0" smtClean="0">
                <a:latin typeface="Calibri Light" panose="020F0302020204030204" pitchFamily="34" charset="0"/>
              </a:rPr>
              <a:t>.</a:t>
            </a:r>
          </a:p>
        </p:txBody>
      </p:sp>
      <p:sp>
        <p:nvSpPr>
          <p:cNvPr id="6" name="TextBox 5"/>
          <p:cNvSpPr txBox="1"/>
          <p:nvPr/>
        </p:nvSpPr>
        <p:spPr>
          <a:xfrm>
            <a:off x="98621" y="0"/>
            <a:ext cx="1769395" cy="523220"/>
          </a:xfrm>
          <a:prstGeom prst="rect">
            <a:avLst/>
          </a:prstGeom>
          <a:noFill/>
        </p:spPr>
        <p:txBody>
          <a:bodyPr wrap="none" rtlCol="0">
            <a:spAutoFit/>
          </a:bodyPr>
          <a:lstStyle/>
          <a:p>
            <a:r>
              <a:rPr lang="en-GB" sz="2800" dirty="0" smtClean="0">
                <a:latin typeface="+mj-lt"/>
              </a:rPr>
              <a:t>References</a:t>
            </a:r>
            <a:endParaRPr lang="en-GB" sz="2800" dirty="0">
              <a:latin typeface="+mj-lt"/>
            </a:endParaRPr>
          </a:p>
        </p:txBody>
      </p:sp>
      <p:pic>
        <p:nvPicPr>
          <p:cNvPr id="7" name="Picture 6" descr="http://www.studyin-uk.com/images/uwl_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6376" y="0"/>
            <a:ext cx="1155576" cy="670686"/>
          </a:xfrm>
          <a:prstGeom prst="rect">
            <a:avLst/>
          </a:prstGeom>
          <a:solidFill>
            <a:schemeClr val="bg1"/>
          </a:solidFill>
          <a:ln>
            <a:noFill/>
          </a:ln>
          <a:effectLst/>
        </p:spPr>
      </p:pic>
    </p:spTree>
    <p:extLst>
      <p:ext uri="{BB962C8B-B14F-4D97-AF65-F5344CB8AC3E}">
        <p14:creationId xmlns:p14="http://schemas.microsoft.com/office/powerpoint/2010/main" val="17114139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continyou.org.uk/what_we_do/pyramid/images/Pyramid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81328"/>
            <a:ext cx="647739" cy="487717"/>
          </a:xfrm>
          <a:prstGeom prst="rect">
            <a:avLst/>
          </a:prstGeom>
          <a:solidFill>
            <a:schemeClr val="bg1"/>
          </a:solidFill>
          <a:ln>
            <a:noFill/>
          </a:ln>
          <a:effectLst/>
        </p:spPr>
      </p:pic>
      <p:pic>
        <p:nvPicPr>
          <p:cNvPr id="3" name="il_fi" descr="http://i.huffpost.com/gen/396450/thumbs/r-SECONDARY-SCHOOL-MEMORIES-large57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3235" y="6392373"/>
            <a:ext cx="1480765" cy="476672"/>
          </a:xfrm>
          <a:prstGeom prst="rect">
            <a:avLst/>
          </a:prstGeom>
          <a:noFill/>
          <a:ln>
            <a:noFill/>
          </a:ln>
        </p:spPr>
      </p:pic>
      <p:sp>
        <p:nvSpPr>
          <p:cNvPr id="6" name="TextBox 5"/>
          <p:cNvSpPr txBox="1"/>
          <p:nvPr/>
        </p:nvSpPr>
        <p:spPr>
          <a:xfrm>
            <a:off x="107504" y="147466"/>
            <a:ext cx="1769395" cy="523220"/>
          </a:xfrm>
          <a:prstGeom prst="rect">
            <a:avLst/>
          </a:prstGeom>
          <a:noFill/>
        </p:spPr>
        <p:txBody>
          <a:bodyPr wrap="none" rtlCol="0">
            <a:spAutoFit/>
          </a:bodyPr>
          <a:lstStyle/>
          <a:p>
            <a:r>
              <a:rPr lang="en-GB" sz="2800" dirty="0" smtClean="0">
                <a:latin typeface="+mj-lt"/>
              </a:rPr>
              <a:t>References</a:t>
            </a:r>
            <a:endParaRPr lang="en-GB" sz="2800" dirty="0">
              <a:latin typeface="+mj-lt"/>
            </a:endParaRPr>
          </a:p>
        </p:txBody>
      </p:sp>
      <p:sp>
        <p:nvSpPr>
          <p:cNvPr id="7" name="Rectangle 6"/>
          <p:cNvSpPr/>
          <p:nvPr/>
        </p:nvSpPr>
        <p:spPr>
          <a:xfrm>
            <a:off x="130315" y="670686"/>
            <a:ext cx="8208912" cy="4401205"/>
          </a:xfrm>
          <a:prstGeom prst="rect">
            <a:avLst/>
          </a:prstGeom>
        </p:spPr>
        <p:txBody>
          <a:bodyPr wrap="square">
            <a:spAutoFit/>
          </a:bodyPr>
          <a:lstStyle/>
          <a:p>
            <a:pPr lvl="0"/>
            <a:r>
              <a:rPr lang="en-US" sz="1200" dirty="0">
                <a:solidFill>
                  <a:prstClr val="black"/>
                </a:solidFill>
                <a:latin typeface="Calibri Light" panose="020F0302020204030204" pitchFamily="34" charset="0"/>
              </a:rPr>
              <a:t>McKenna, Á. E., Cassidy, T. and Giles, M. (2014), Prospective evaluation of the pyramid plus psychosocial intervention for shy 	withdrawn children: an assessment of efficacy in 7- to 8-year-old school children in Northern Ireland. Child and 	Adolescent Mental Health, 19: 9–15. </a:t>
            </a:r>
            <a:r>
              <a:rPr lang="en-US" sz="1200" dirty="0" err="1">
                <a:solidFill>
                  <a:prstClr val="black"/>
                </a:solidFill>
                <a:latin typeface="Calibri Light" panose="020F0302020204030204" pitchFamily="34" charset="0"/>
              </a:rPr>
              <a:t>doi</a:t>
            </a:r>
            <a:r>
              <a:rPr lang="en-US" sz="1200" dirty="0">
                <a:solidFill>
                  <a:prstClr val="black"/>
                </a:solidFill>
                <a:latin typeface="Calibri Light" panose="020F0302020204030204" pitchFamily="34" charset="0"/>
              </a:rPr>
              <a:t>: 10.1111/camh.12023</a:t>
            </a:r>
            <a:r>
              <a:rPr lang="en-US" sz="1200" dirty="0" smtClean="0">
                <a:solidFill>
                  <a:prstClr val="black"/>
                </a:solidFill>
                <a:latin typeface="Calibri Light" panose="020F0302020204030204" pitchFamily="34" charset="0"/>
              </a:rPr>
              <a:t>.</a:t>
            </a:r>
          </a:p>
          <a:p>
            <a:pPr lvl="0"/>
            <a:endParaRPr lang="en-GB" sz="800" dirty="0">
              <a:solidFill>
                <a:prstClr val="black"/>
              </a:solidFill>
              <a:latin typeface="Calibri Light" panose="020F0302020204030204" pitchFamily="34" charset="0"/>
            </a:endParaRPr>
          </a:p>
          <a:p>
            <a:pPr lvl="0"/>
            <a:r>
              <a:rPr lang="en-GB" sz="1200" dirty="0" err="1">
                <a:solidFill>
                  <a:prstClr val="black"/>
                </a:solidFill>
                <a:latin typeface="Calibri Light" panose="020F0302020204030204" pitchFamily="34" charset="0"/>
              </a:rPr>
              <a:t>Ohl</a:t>
            </a:r>
            <a:r>
              <a:rPr lang="en-GB" sz="1200" dirty="0">
                <a:solidFill>
                  <a:prstClr val="black"/>
                </a:solidFill>
                <a:latin typeface="Calibri Light" panose="020F0302020204030204" pitchFamily="34" charset="0"/>
              </a:rPr>
              <a:t>, M., Mitchell, K., Cassidy, T. and Fox, P. (2008). The Pyramid Club Primary School-Based Intervention: Evaluating the Impact on 	Children’s Social-Emotional Health.  </a:t>
            </a:r>
            <a:r>
              <a:rPr lang="en-GB" sz="1200" i="1" dirty="0">
                <a:solidFill>
                  <a:prstClr val="black"/>
                </a:solidFill>
                <a:latin typeface="Calibri Light" panose="020F0302020204030204" pitchFamily="34" charset="0"/>
              </a:rPr>
              <a:t>Child and Adolescent Mental Health</a:t>
            </a:r>
            <a:r>
              <a:rPr lang="en-GB" sz="1200" dirty="0">
                <a:solidFill>
                  <a:prstClr val="black"/>
                </a:solidFill>
                <a:latin typeface="Calibri Light" panose="020F0302020204030204" pitchFamily="34" charset="0"/>
              </a:rPr>
              <a:t>, 13 (3), p115-121</a:t>
            </a:r>
            <a:r>
              <a:rPr lang="en-GB" sz="1200" dirty="0" smtClean="0">
                <a:solidFill>
                  <a:prstClr val="black"/>
                </a:solidFill>
                <a:latin typeface="Calibri Light" panose="020F0302020204030204" pitchFamily="34" charset="0"/>
              </a:rPr>
              <a:t>.</a:t>
            </a:r>
          </a:p>
          <a:p>
            <a:pPr lvl="0"/>
            <a:endParaRPr lang="en-GB" sz="800" dirty="0">
              <a:solidFill>
                <a:prstClr val="black"/>
              </a:solidFill>
              <a:latin typeface="Calibri Light" panose="020F0302020204030204" pitchFamily="34" charset="0"/>
            </a:endParaRPr>
          </a:p>
          <a:p>
            <a:pPr lvl="0"/>
            <a:r>
              <a:rPr lang="en-GB" sz="1200" dirty="0" err="1">
                <a:solidFill>
                  <a:prstClr val="black"/>
                </a:solidFill>
                <a:latin typeface="Calibri Light" panose="020F0302020204030204" pitchFamily="34" charset="0"/>
              </a:rPr>
              <a:t>Ohl</a:t>
            </a:r>
            <a:r>
              <a:rPr lang="en-GB" sz="1200" dirty="0">
                <a:solidFill>
                  <a:prstClr val="black"/>
                </a:solidFill>
                <a:latin typeface="Calibri Light" panose="020F0302020204030204" pitchFamily="34" charset="0"/>
              </a:rPr>
              <a:t>, M., Fox, P. and Mitchell, K</a:t>
            </a:r>
            <a:r>
              <a:rPr lang="en-GB" sz="1200" i="1" dirty="0">
                <a:solidFill>
                  <a:prstClr val="black"/>
                </a:solidFill>
                <a:latin typeface="Calibri Light" panose="020F0302020204030204" pitchFamily="34" charset="0"/>
              </a:rPr>
              <a:t>. (2012), Strengthening socio-emotional competencies in a school setting.  Data from the 	Pyramid </a:t>
            </a:r>
            <a:r>
              <a:rPr lang="en-GB" sz="1200" i="1" dirty="0" smtClean="0">
                <a:solidFill>
                  <a:prstClr val="black"/>
                </a:solidFill>
                <a:latin typeface="Calibri Light" panose="020F0302020204030204" pitchFamily="34" charset="0"/>
              </a:rPr>
              <a:t>	project</a:t>
            </a:r>
            <a:r>
              <a:rPr lang="en-GB" sz="1200" i="1" dirty="0">
                <a:solidFill>
                  <a:prstClr val="black"/>
                </a:solidFill>
                <a:latin typeface="Calibri Light" panose="020F0302020204030204" pitchFamily="34" charset="0"/>
              </a:rPr>
              <a:t>. </a:t>
            </a:r>
            <a:r>
              <a:rPr lang="en-GB" sz="1200" i="1" dirty="0" smtClean="0">
                <a:solidFill>
                  <a:prstClr val="black"/>
                </a:solidFill>
                <a:latin typeface="Calibri Light" panose="020F0302020204030204" pitchFamily="34" charset="0"/>
              </a:rPr>
              <a:t>British </a:t>
            </a:r>
            <a:r>
              <a:rPr lang="en-GB" sz="1200" i="1" dirty="0">
                <a:solidFill>
                  <a:prstClr val="black"/>
                </a:solidFill>
                <a:latin typeface="Calibri Light" panose="020F0302020204030204" pitchFamily="34" charset="0"/>
              </a:rPr>
              <a:t>Journal of Educational Psychology, </a:t>
            </a:r>
            <a:r>
              <a:rPr lang="en-GB" sz="1200" i="1" dirty="0" err="1">
                <a:solidFill>
                  <a:prstClr val="black"/>
                </a:solidFill>
                <a:latin typeface="Calibri Light" panose="020F0302020204030204" pitchFamily="34" charset="0"/>
              </a:rPr>
              <a:t>doi</a:t>
            </a:r>
            <a:r>
              <a:rPr lang="en-GB" sz="1200" i="1" dirty="0">
                <a:solidFill>
                  <a:prstClr val="black"/>
                </a:solidFill>
                <a:latin typeface="Calibri Light" panose="020F0302020204030204" pitchFamily="34" charset="0"/>
              </a:rPr>
              <a:t>: </a:t>
            </a:r>
            <a:r>
              <a:rPr lang="en-GB" sz="1200" i="1" dirty="0" smtClean="0">
                <a:solidFill>
                  <a:prstClr val="black"/>
                </a:solidFill>
                <a:latin typeface="Calibri Light" panose="020F0302020204030204" pitchFamily="34" charset="0"/>
              </a:rPr>
              <a:t>10.1111/j.2044-8279.2012.02074.x</a:t>
            </a:r>
          </a:p>
          <a:p>
            <a:pPr lvl="0"/>
            <a:endParaRPr lang="en-GB" sz="800" i="1" dirty="0">
              <a:solidFill>
                <a:prstClr val="black"/>
              </a:solidFill>
              <a:latin typeface="Calibri Light" panose="020F0302020204030204" pitchFamily="34" charset="0"/>
            </a:endParaRPr>
          </a:p>
          <a:p>
            <a:pPr lvl="0"/>
            <a:r>
              <a:rPr lang="en-GB" sz="1200" dirty="0">
                <a:solidFill>
                  <a:prstClr val="black"/>
                </a:solidFill>
                <a:latin typeface="Calibri Light" panose="020F0302020204030204" pitchFamily="34" charset="0"/>
              </a:rPr>
              <a:t>Rutter, M. and </a:t>
            </a:r>
            <a:r>
              <a:rPr lang="en-GB" sz="1200" dirty="0" err="1">
                <a:solidFill>
                  <a:prstClr val="black"/>
                </a:solidFill>
                <a:latin typeface="Calibri Light" panose="020F0302020204030204" pitchFamily="34" charset="0"/>
              </a:rPr>
              <a:t>Maughan</a:t>
            </a:r>
            <a:r>
              <a:rPr lang="en-GB" sz="1200" dirty="0">
                <a:solidFill>
                  <a:prstClr val="black"/>
                </a:solidFill>
                <a:latin typeface="Calibri Light" panose="020F0302020204030204" pitchFamily="34" charset="0"/>
              </a:rPr>
              <a:t>, B. (2002). School Effectiveness Findings 1979–2002. </a:t>
            </a:r>
            <a:r>
              <a:rPr lang="en-GB" sz="1200" i="1" dirty="0">
                <a:solidFill>
                  <a:prstClr val="black"/>
                </a:solidFill>
                <a:latin typeface="Calibri Light" panose="020F0302020204030204" pitchFamily="34" charset="0"/>
              </a:rPr>
              <a:t>Journal of School Psychology</a:t>
            </a:r>
            <a:r>
              <a:rPr lang="en-GB" sz="1200" dirty="0">
                <a:solidFill>
                  <a:prstClr val="black"/>
                </a:solidFill>
                <a:latin typeface="Calibri Light" panose="020F0302020204030204" pitchFamily="34" charset="0"/>
              </a:rPr>
              <a:t>, 40 (6), p451-475</a:t>
            </a:r>
            <a:r>
              <a:rPr lang="en-GB" sz="1200" dirty="0" smtClean="0">
                <a:solidFill>
                  <a:prstClr val="black"/>
                </a:solidFill>
                <a:latin typeface="Calibri Light" panose="020F0302020204030204" pitchFamily="34" charset="0"/>
              </a:rPr>
              <a:t>.</a:t>
            </a:r>
          </a:p>
          <a:p>
            <a:pPr lvl="0"/>
            <a:endParaRPr lang="en-GB" sz="800" dirty="0">
              <a:solidFill>
                <a:prstClr val="black"/>
              </a:solidFill>
              <a:latin typeface="Calibri Light" panose="020F0302020204030204" pitchFamily="34" charset="0"/>
            </a:endParaRPr>
          </a:p>
          <a:p>
            <a:pPr lvl="0"/>
            <a:r>
              <a:rPr lang="en-US" sz="1200" dirty="0">
                <a:solidFill>
                  <a:prstClr val="black"/>
                </a:solidFill>
                <a:latin typeface="Calibri Light" panose="020F0302020204030204" pitchFamily="34" charset="0"/>
              </a:rPr>
              <a:t>Shute, R.H. (2012). Promoting Mental Health Through Schools. The Psychologist, 25 (10) p752-759</a:t>
            </a:r>
            <a:r>
              <a:rPr lang="en-US" sz="1200" dirty="0" smtClean="0">
                <a:solidFill>
                  <a:prstClr val="black"/>
                </a:solidFill>
                <a:latin typeface="Calibri Light" panose="020F0302020204030204" pitchFamily="34" charset="0"/>
              </a:rPr>
              <a:t>.</a:t>
            </a:r>
          </a:p>
          <a:p>
            <a:pPr lvl="0"/>
            <a:endParaRPr lang="en-GB" sz="800" dirty="0">
              <a:solidFill>
                <a:prstClr val="black"/>
              </a:solidFill>
              <a:latin typeface="Calibri Light" panose="020F0302020204030204" pitchFamily="34" charset="0"/>
            </a:endParaRPr>
          </a:p>
          <a:p>
            <a:pPr lvl="0"/>
            <a:r>
              <a:rPr lang="en-GB" sz="1200" dirty="0">
                <a:solidFill>
                  <a:prstClr val="black"/>
                </a:solidFill>
                <a:latin typeface="Calibri Light" panose="020F0302020204030204" pitchFamily="34" charset="0"/>
              </a:rPr>
              <a:t>The Children’s Society (2012). </a:t>
            </a:r>
            <a:r>
              <a:rPr lang="en-GB" sz="1200" i="1" dirty="0">
                <a:solidFill>
                  <a:prstClr val="black"/>
                </a:solidFill>
                <a:latin typeface="Calibri Light" panose="020F0302020204030204" pitchFamily="34" charset="0"/>
              </a:rPr>
              <a:t>The Good Childhood Report: A Review of our Children’s Well-being</a:t>
            </a:r>
            <a:r>
              <a:rPr lang="en-GB" sz="1200" b="1" i="1" dirty="0">
                <a:solidFill>
                  <a:prstClr val="black"/>
                </a:solidFill>
                <a:latin typeface="Calibri Light" panose="020F0302020204030204" pitchFamily="34" charset="0"/>
              </a:rPr>
              <a:t>.  </a:t>
            </a:r>
            <a:r>
              <a:rPr lang="en-GB" sz="1200" dirty="0">
                <a:solidFill>
                  <a:prstClr val="black"/>
                </a:solidFill>
                <a:latin typeface="Calibri Light" panose="020F0302020204030204" pitchFamily="34" charset="0"/>
              </a:rPr>
              <a:t>A Children’s Society Publication</a:t>
            </a:r>
            <a:r>
              <a:rPr lang="en-GB" sz="1200" dirty="0" smtClean="0">
                <a:solidFill>
                  <a:prstClr val="black"/>
                </a:solidFill>
                <a:latin typeface="Calibri Light" panose="020F0302020204030204" pitchFamily="34" charset="0"/>
              </a:rPr>
              <a:t>.</a:t>
            </a:r>
          </a:p>
          <a:p>
            <a:pPr lvl="0"/>
            <a:endParaRPr lang="en-GB" sz="800" dirty="0">
              <a:solidFill>
                <a:prstClr val="black"/>
              </a:solidFill>
              <a:latin typeface="Calibri Light" panose="020F0302020204030204" pitchFamily="34" charset="0"/>
            </a:endParaRPr>
          </a:p>
          <a:p>
            <a:pPr lvl="0"/>
            <a:r>
              <a:rPr lang="en-GB" sz="1200" dirty="0">
                <a:solidFill>
                  <a:prstClr val="black"/>
                </a:solidFill>
                <a:latin typeface="Calibri Light" panose="020F0302020204030204" pitchFamily="34" charset="0"/>
              </a:rPr>
              <a:t>The Children’s Society (2014). </a:t>
            </a:r>
            <a:r>
              <a:rPr lang="en-GB" sz="1200" i="1" dirty="0">
                <a:solidFill>
                  <a:prstClr val="black"/>
                </a:solidFill>
                <a:latin typeface="Calibri Light" panose="020F0302020204030204" pitchFamily="34" charset="0"/>
              </a:rPr>
              <a:t>The Good Childhood Report 2014</a:t>
            </a:r>
            <a:r>
              <a:rPr lang="en-GB" sz="1200" b="1" i="1" dirty="0">
                <a:solidFill>
                  <a:prstClr val="black"/>
                </a:solidFill>
                <a:latin typeface="Calibri Light" panose="020F0302020204030204" pitchFamily="34" charset="0"/>
              </a:rPr>
              <a:t>.  </a:t>
            </a:r>
            <a:r>
              <a:rPr lang="en-GB" sz="1200" dirty="0">
                <a:solidFill>
                  <a:prstClr val="black"/>
                </a:solidFill>
                <a:latin typeface="Calibri Light" panose="020F0302020204030204" pitchFamily="34" charset="0"/>
              </a:rPr>
              <a:t>A Children’s Society Publication</a:t>
            </a:r>
            <a:r>
              <a:rPr lang="en-GB" sz="1200" dirty="0" smtClean="0">
                <a:solidFill>
                  <a:prstClr val="black"/>
                </a:solidFill>
                <a:latin typeface="Calibri Light" panose="020F0302020204030204" pitchFamily="34" charset="0"/>
              </a:rPr>
              <a:t>.</a:t>
            </a:r>
          </a:p>
          <a:p>
            <a:pPr lvl="0"/>
            <a:endParaRPr lang="en-GB" sz="800" dirty="0">
              <a:solidFill>
                <a:prstClr val="black"/>
              </a:solidFill>
              <a:latin typeface="Calibri Light" panose="020F0302020204030204" pitchFamily="34" charset="0"/>
            </a:endParaRPr>
          </a:p>
          <a:p>
            <a:pPr lvl="0"/>
            <a:r>
              <a:rPr lang="en-GB" sz="1200" i="1" dirty="0">
                <a:solidFill>
                  <a:prstClr val="black"/>
                </a:solidFill>
                <a:latin typeface="Calibri Light" panose="020F0302020204030204" pitchFamily="34" charset="0"/>
              </a:rPr>
              <a:t>WHO (2009), Mental Health, Resilience and Inequalities [Online]. Available at: 	</a:t>
            </a:r>
            <a:r>
              <a:rPr lang="en-GB" sz="1200" dirty="0">
                <a:solidFill>
                  <a:srgbClr val="99CB38">
                    <a:lumMod val="75000"/>
                  </a:srgbClr>
                </a:solidFill>
                <a:latin typeface="Calibri Light" panose="020F0302020204030204" pitchFamily="34" charset="0"/>
                <a:hlinkClick r:id="rId5"/>
              </a:rPr>
              <a:t>http://www.euro.who.int/_</a:t>
            </a:r>
            <a:r>
              <a:rPr lang="en-GB" sz="1200" dirty="0" smtClean="0">
                <a:solidFill>
                  <a:srgbClr val="99CB38">
                    <a:lumMod val="75000"/>
                  </a:srgbClr>
                </a:solidFill>
                <a:latin typeface="Calibri Light" panose="020F0302020204030204" pitchFamily="34" charset="0"/>
                <a:hlinkClick r:id="rId5"/>
              </a:rPr>
              <a:t>data/assets/pfd/oo12/100821/E99227.pdf</a:t>
            </a:r>
            <a:endParaRPr lang="en-GB" sz="1200" dirty="0" smtClean="0">
              <a:solidFill>
                <a:srgbClr val="99CB38">
                  <a:lumMod val="75000"/>
                </a:srgbClr>
              </a:solidFill>
              <a:latin typeface="Calibri Light" panose="020F0302020204030204" pitchFamily="34" charset="0"/>
            </a:endParaRPr>
          </a:p>
          <a:p>
            <a:pPr lvl="0"/>
            <a:endParaRPr lang="en-GB" sz="800" dirty="0">
              <a:solidFill>
                <a:srgbClr val="99CB38">
                  <a:lumMod val="75000"/>
                </a:srgbClr>
              </a:solidFill>
              <a:latin typeface="Calibri Light" panose="020F0302020204030204" pitchFamily="34" charset="0"/>
            </a:endParaRPr>
          </a:p>
          <a:p>
            <a:pPr lvl="0"/>
            <a:r>
              <a:rPr lang="en-GB" sz="1200" dirty="0">
                <a:solidFill>
                  <a:prstClr val="black"/>
                </a:solidFill>
                <a:latin typeface="Calibri Light" panose="020F0302020204030204" pitchFamily="34" charset="0"/>
              </a:rPr>
              <a:t>Woodward, L.J. and Fergusson, D.M. (2001) Life course outcomes of young people with anxiety disorder in adolescence. </a:t>
            </a:r>
            <a:r>
              <a:rPr lang="en-GB" sz="1200" i="1" dirty="0">
                <a:solidFill>
                  <a:prstClr val="black"/>
                </a:solidFill>
                <a:latin typeface="Calibri Light" panose="020F0302020204030204" pitchFamily="34" charset="0"/>
              </a:rPr>
              <a:t>Journal of </a:t>
            </a:r>
            <a:r>
              <a:rPr lang="en-GB" sz="1200" i="1" dirty="0" smtClean="0">
                <a:solidFill>
                  <a:prstClr val="black"/>
                </a:solidFill>
                <a:latin typeface="Calibri Light" panose="020F0302020204030204" pitchFamily="34" charset="0"/>
              </a:rPr>
              <a:t>	the American </a:t>
            </a:r>
            <a:r>
              <a:rPr lang="en-GB" sz="1200" i="1" dirty="0">
                <a:solidFill>
                  <a:prstClr val="black"/>
                </a:solidFill>
                <a:latin typeface="Calibri Light" panose="020F0302020204030204" pitchFamily="34" charset="0"/>
              </a:rPr>
              <a:t>Academy of Child and Adolescent Psychiatry, </a:t>
            </a:r>
            <a:r>
              <a:rPr lang="en-GB" sz="1200" dirty="0">
                <a:solidFill>
                  <a:prstClr val="black"/>
                </a:solidFill>
                <a:latin typeface="Calibri Light" panose="020F0302020204030204" pitchFamily="34" charset="0"/>
              </a:rPr>
              <a:t>40 (9), p1086-93</a:t>
            </a:r>
            <a:r>
              <a:rPr lang="en-GB" sz="1200" dirty="0" smtClean="0">
                <a:solidFill>
                  <a:prstClr val="black"/>
                </a:solidFill>
                <a:latin typeface="Calibri Light" panose="020F0302020204030204" pitchFamily="34" charset="0"/>
              </a:rPr>
              <a:t>.</a:t>
            </a:r>
          </a:p>
          <a:p>
            <a:pPr lvl="0"/>
            <a:endParaRPr lang="en-GB" sz="1200" dirty="0">
              <a:solidFill>
                <a:prstClr val="black"/>
              </a:solidFill>
              <a:latin typeface="Calibri Light" panose="020F0302020204030204" pitchFamily="34" charset="0"/>
            </a:endParaRPr>
          </a:p>
          <a:p>
            <a:pPr lvl="0"/>
            <a:r>
              <a:rPr lang="en-GB" sz="1200" dirty="0" err="1">
                <a:solidFill>
                  <a:prstClr val="black"/>
                </a:solidFill>
                <a:latin typeface="Calibri Light" panose="020F0302020204030204" pitchFamily="34" charset="0"/>
              </a:rPr>
              <a:t>Zins</a:t>
            </a:r>
            <a:r>
              <a:rPr lang="en-GB" sz="1200" dirty="0">
                <a:solidFill>
                  <a:prstClr val="black"/>
                </a:solidFill>
                <a:latin typeface="Calibri Light" panose="020F0302020204030204" pitchFamily="34" charset="0"/>
              </a:rPr>
              <a:t>, J.E, </a:t>
            </a:r>
            <a:r>
              <a:rPr lang="en-GB" sz="1200" dirty="0" err="1">
                <a:solidFill>
                  <a:prstClr val="black"/>
                </a:solidFill>
                <a:latin typeface="Calibri Light" panose="020F0302020204030204" pitchFamily="34" charset="0"/>
              </a:rPr>
              <a:t>Weissberg</a:t>
            </a:r>
            <a:r>
              <a:rPr lang="en-GB" sz="1200" dirty="0">
                <a:solidFill>
                  <a:prstClr val="black"/>
                </a:solidFill>
                <a:latin typeface="Calibri Light" panose="020F0302020204030204" pitchFamily="34" charset="0"/>
              </a:rPr>
              <a:t>, R.P., Wang, M.C. &amp; Walberg, H.J. (2004), </a:t>
            </a:r>
            <a:r>
              <a:rPr lang="en-GB" sz="1200" i="1" dirty="0">
                <a:solidFill>
                  <a:prstClr val="black"/>
                </a:solidFill>
                <a:latin typeface="Calibri Light" panose="020F0302020204030204" pitchFamily="34" charset="0"/>
              </a:rPr>
              <a:t>Building Academic Success on Social and Emotional Learning</a:t>
            </a:r>
            <a:r>
              <a:rPr lang="en-GB" sz="1200" dirty="0">
                <a:solidFill>
                  <a:prstClr val="black"/>
                </a:solidFill>
                <a:latin typeface="Calibri Light" panose="020F0302020204030204" pitchFamily="34" charset="0"/>
              </a:rPr>
              <a:t>, 	Teachers College Press.</a:t>
            </a:r>
          </a:p>
        </p:txBody>
      </p:sp>
      <p:pic>
        <p:nvPicPr>
          <p:cNvPr id="8" name="Picture 7" descr="http://www.studyin-uk.com/images/uwl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56376" y="0"/>
            <a:ext cx="1155576" cy="670686"/>
          </a:xfrm>
          <a:prstGeom prst="rect">
            <a:avLst/>
          </a:prstGeom>
          <a:solidFill>
            <a:schemeClr val="bg1"/>
          </a:solidFill>
          <a:ln>
            <a:noFill/>
          </a:ln>
          <a:effectLst/>
        </p:spPr>
      </p:pic>
    </p:spTree>
    <p:extLst>
      <p:ext uri="{BB962C8B-B14F-4D97-AF65-F5344CB8AC3E}">
        <p14:creationId xmlns:p14="http://schemas.microsoft.com/office/powerpoint/2010/main" val="2215063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a:xfrm>
            <a:off x="678952" y="1944103"/>
            <a:ext cx="7925505" cy="4023360"/>
          </a:xfrm>
        </p:spPr>
        <p:txBody>
          <a:bodyPr>
            <a:normAutofit/>
          </a:bodyPr>
          <a:lstStyle/>
          <a:p>
            <a:pPr>
              <a:buBlip>
                <a:blip r:embed="rId3"/>
              </a:buBlip>
            </a:pPr>
            <a:r>
              <a:rPr lang="en-GB" sz="2800" dirty="0" smtClean="0"/>
              <a:t>   Brief background and rationale</a:t>
            </a:r>
          </a:p>
          <a:p>
            <a:pPr>
              <a:buBlip>
                <a:blip r:embed="rId3"/>
              </a:buBlip>
            </a:pPr>
            <a:r>
              <a:rPr lang="en-GB" sz="2800" dirty="0" smtClean="0"/>
              <a:t>   The Pyramid intervention model</a:t>
            </a:r>
          </a:p>
          <a:p>
            <a:pPr>
              <a:buBlip>
                <a:blip r:embed="rId3"/>
              </a:buBlip>
            </a:pPr>
            <a:r>
              <a:rPr lang="en-GB" sz="2800" dirty="0" smtClean="0"/>
              <a:t>   Methodology and study design</a:t>
            </a:r>
          </a:p>
          <a:p>
            <a:pPr>
              <a:buBlip>
                <a:blip r:embed="rId3"/>
              </a:buBlip>
            </a:pPr>
            <a:r>
              <a:rPr lang="en-GB" sz="2800" dirty="0" smtClean="0"/>
              <a:t>   Data collection and findings from the pilot study</a:t>
            </a:r>
          </a:p>
          <a:p>
            <a:pPr>
              <a:buBlip>
                <a:blip r:embed="rId3"/>
              </a:buBlip>
            </a:pPr>
            <a:r>
              <a:rPr lang="en-GB" sz="2800" dirty="0" smtClean="0"/>
              <a:t>   Main study research to date and partial analysis</a:t>
            </a:r>
          </a:p>
          <a:p>
            <a:pPr>
              <a:buBlip>
                <a:blip r:embed="rId3"/>
              </a:buBlip>
            </a:pPr>
            <a:r>
              <a:rPr lang="en-GB" sz="2800" dirty="0"/>
              <a:t> </a:t>
            </a:r>
            <a:r>
              <a:rPr lang="en-GB" sz="2800" dirty="0" smtClean="0"/>
              <a:t>  Summary of key findings</a:t>
            </a:r>
          </a:p>
          <a:p>
            <a:pPr>
              <a:buBlip>
                <a:blip r:embed="rId3"/>
              </a:buBlip>
            </a:pPr>
            <a:r>
              <a:rPr lang="en-GB" sz="2800" dirty="0" smtClean="0"/>
              <a:t>   Implications of the current research</a:t>
            </a:r>
          </a:p>
          <a:p>
            <a:endParaRPr lang="en-GB" dirty="0"/>
          </a:p>
        </p:txBody>
      </p:sp>
      <p:pic>
        <p:nvPicPr>
          <p:cNvPr id="4" name="il_fi" descr="http://i.huffpost.com/gen/396450/thumbs/r-SECONDARY-SCHOOL-MEMORIES-large57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6381328"/>
            <a:ext cx="1539114" cy="476672"/>
          </a:xfrm>
          <a:prstGeom prst="rect">
            <a:avLst/>
          </a:prstGeom>
          <a:noFill/>
          <a:ln>
            <a:noFill/>
          </a:ln>
        </p:spPr>
      </p:pic>
      <p:pic>
        <p:nvPicPr>
          <p:cNvPr id="5" name="Picture 4" descr="http://www.continyou.org.uk/what_we_do/pyramid/images/Pyramid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381328"/>
            <a:ext cx="647739" cy="487717"/>
          </a:xfrm>
          <a:prstGeom prst="rect">
            <a:avLst/>
          </a:prstGeom>
          <a:solidFill>
            <a:schemeClr val="bg1"/>
          </a:solidFill>
          <a:ln>
            <a:noFill/>
          </a:ln>
          <a:effectLst/>
        </p:spPr>
      </p:pic>
      <p:pic>
        <p:nvPicPr>
          <p:cNvPr id="6" name="Picture 8" descr="http://www.studyin-uk.com/images/uwl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8304" y="387392"/>
            <a:ext cx="1612884" cy="936104"/>
          </a:xfrm>
          <a:prstGeom prst="rect">
            <a:avLst/>
          </a:prstGeom>
          <a:solidFill>
            <a:schemeClr val="bg1"/>
          </a:solidFill>
          <a:ln>
            <a:noFill/>
          </a:ln>
          <a:effectLst/>
        </p:spPr>
      </p:pic>
    </p:spTree>
    <p:extLst>
      <p:ext uri="{BB962C8B-B14F-4D97-AF65-F5344CB8AC3E}">
        <p14:creationId xmlns:p14="http://schemas.microsoft.com/office/powerpoint/2010/main" val="20392138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5661248"/>
            <a:ext cx="1243657" cy="639155"/>
          </a:xfrm>
          <a:prstGeom prst="rect">
            <a:avLst/>
          </a:prstGeom>
        </p:spPr>
      </p:pic>
      <p:sp>
        <p:nvSpPr>
          <p:cNvPr id="2" name="Title 1"/>
          <p:cNvSpPr>
            <a:spLocks noGrp="1"/>
          </p:cNvSpPr>
          <p:nvPr>
            <p:ph type="ctrTitle"/>
          </p:nvPr>
        </p:nvSpPr>
        <p:spPr>
          <a:xfrm>
            <a:off x="1855217" y="1412776"/>
            <a:ext cx="6624736" cy="1470025"/>
          </a:xfrm>
        </p:spPr>
        <p:txBody>
          <a:bodyPr>
            <a:normAutofit/>
          </a:bodyPr>
          <a:lstStyle/>
          <a:p>
            <a:r>
              <a:rPr lang="en-GB" sz="4000" b="1" dirty="0" smtClean="0">
                <a:solidFill>
                  <a:srgbClr val="0070C0"/>
                </a:solidFill>
                <a:latin typeface="Arial" panose="020B0604020202020204" pitchFamily="34" charset="0"/>
                <a:cs typeface="Arial" panose="020B0604020202020204" pitchFamily="34" charset="0"/>
              </a:rPr>
              <a:t>ANY QUESTIONS?</a:t>
            </a:r>
            <a:endParaRPr lang="en-GB" sz="4000" dirty="0">
              <a:solidFill>
                <a:srgbClr val="0070C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07504" y="6335417"/>
            <a:ext cx="3384376" cy="613861"/>
          </a:xfrm>
        </p:spPr>
        <p:txBody>
          <a:bodyPr>
            <a:normAutofit/>
          </a:bodyPr>
          <a:lstStyle/>
          <a:p>
            <a:r>
              <a:rPr lang="en-GB" sz="1400" i="1" dirty="0" smtClean="0"/>
              <a:t>Building friendships, creating confidence</a:t>
            </a:r>
            <a:endParaRPr lang="en-GB" sz="1400" i="1" dirty="0"/>
          </a:p>
        </p:txBody>
      </p:sp>
      <p:sp>
        <p:nvSpPr>
          <p:cNvPr id="4" name="Slide Number Placeholder 3"/>
          <p:cNvSpPr>
            <a:spLocks noGrp="1"/>
          </p:cNvSpPr>
          <p:nvPr>
            <p:ph type="sldNum" sz="quarter" idx="10"/>
          </p:nvPr>
        </p:nvSpPr>
        <p:spPr/>
        <p:txBody>
          <a:bodyPr/>
          <a:lstStyle/>
          <a:p>
            <a:pPr>
              <a:defRPr/>
            </a:pPr>
            <a:fld id="{70EAFF01-2CDB-4B15-808A-B58FA8A0CC99}" type="slidenum">
              <a:rPr lang="en-GB" smtClean="0"/>
              <a:pPr>
                <a:defRPr/>
              </a:pPr>
              <a:t>20</a:t>
            </a:fld>
            <a:endParaRPr lang="en-GB" dirty="0"/>
          </a:p>
        </p:txBody>
      </p:sp>
      <p:sp>
        <p:nvSpPr>
          <p:cNvPr id="5" name="Footer Placeholder 4"/>
          <p:cNvSpPr>
            <a:spLocks noGrp="1"/>
          </p:cNvSpPr>
          <p:nvPr>
            <p:ph type="ftr" sz="quarter" idx="11"/>
          </p:nvPr>
        </p:nvSpPr>
        <p:spPr/>
        <p:txBody>
          <a:bodyPr/>
          <a:lstStyle/>
          <a:p>
            <a:pPr>
              <a:defRPr/>
            </a:pPr>
            <a:r>
              <a:rPr lang="en-GB" dirty="0" smtClean="0"/>
              <a:t>February 2015</a:t>
            </a:r>
            <a:endParaRPr lang="en-GB" dirty="0"/>
          </a:p>
        </p:txBody>
      </p:sp>
    </p:spTree>
    <p:extLst>
      <p:ext uri="{BB962C8B-B14F-4D97-AF65-F5344CB8AC3E}">
        <p14:creationId xmlns:p14="http://schemas.microsoft.com/office/powerpoint/2010/main" val="2153977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3548" y="413048"/>
            <a:ext cx="8939894" cy="1224136"/>
          </a:xfrm>
        </p:spPr>
        <p:txBody>
          <a:bodyPr>
            <a:normAutofit/>
          </a:bodyPr>
          <a:lstStyle/>
          <a:p>
            <a:r>
              <a:rPr lang="en-GB" dirty="0" smtClean="0"/>
              <a:t>Background &amp; rationale</a:t>
            </a:r>
            <a:br>
              <a:rPr lang="en-GB" dirty="0" smtClean="0"/>
            </a:br>
            <a:r>
              <a:rPr lang="en-GB" sz="1600" dirty="0" smtClean="0">
                <a:solidFill>
                  <a:schemeClr val="accent2">
                    <a:lumMod val="75000"/>
                  </a:schemeClr>
                </a:solidFill>
                <a:latin typeface="+mn-lt"/>
                <a:cs typeface="Arial" panose="020B0604020202020204" pitchFamily="34" charset="0"/>
              </a:rPr>
              <a:t>“</a:t>
            </a:r>
            <a:r>
              <a:rPr lang="en-GB" sz="1600" i="1" dirty="0">
                <a:solidFill>
                  <a:schemeClr val="accent2">
                    <a:lumMod val="75000"/>
                  </a:schemeClr>
                </a:solidFill>
                <a:latin typeface="+mn-lt"/>
                <a:cs typeface="Arial" panose="020B0604020202020204" pitchFamily="34" charset="0"/>
              </a:rPr>
              <a:t>Mental health problems have important implications for every aspect of young people’s </a:t>
            </a:r>
            <a:r>
              <a:rPr lang="en-GB" sz="1600" i="1" dirty="0" smtClean="0">
                <a:solidFill>
                  <a:schemeClr val="accent2">
                    <a:lumMod val="75000"/>
                  </a:schemeClr>
                </a:solidFill>
                <a:latin typeface="+mn-lt"/>
                <a:cs typeface="Arial" panose="020B0604020202020204" pitchFamily="34" charset="0"/>
              </a:rPr>
              <a:t>lives.</a:t>
            </a:r>
            <a:r>
              <a:rPr lang="en-GB" sz="1600" dirty="0" smtClean="0">
                <a:solidFill>
                  <a:schemeClr val="accent2">
                    <a:lumMod val="75000"/>
                  </a:schemeClr>
                </a:solidFill>
                <a:latin typeface="+mn-lt"/>
                <a:cs typeface="Arial" panose="020B0604020202020204" pitchFamily="34" charset="0"/>
              </a:rPr>
              <a:t>” </a:t>
            </a:r>
            <a:r>
              <a:rPr lang="en-GB" sz="1600" dirty="0" smtClean="0">
                <a:solidFill>
                  <a:schemeClr val="tx1"/>
                </a:solidFill>
                <a:latin typeface="+mn-lt"/>
                <a:cs typeface="Arial" panose="020B0604020202020204" pitchFamily="34" charset="0"/>
              </a:rPr>
              <a:t/>
            </a:r>
            <a:br>
              <a:rPr lang="en-GB" sz="1600" dirty="0" smtClean="0">
                <a:solidFill>
                  <a:schemeClr val="tx1"/>
                </a:solidFill>
                <a:latin typeface="+mn-lt"/>
                <a:cs typeface="Arial" panose="020B0604020202020204" pitchFamily="34" charset="0"/>
              </a:rPr>
            </a:br>
            <a:r>
              <a:rPr lang="en-GB" sz="1600" i="1" dirty="0" smtClean="0">
                <a:solidFill>
                  <a:schemeClr val="tx1"/>
                </a:solidFill>
                <a:latin typeface="+mn-lt"/>
                <a:cs typeface="Arial" panose="020B0604020202020204" pitchFamily="34" charset="0"/>
              </a:rPr>
              <a:t>(</a:t>
            </a:r>
            <a:r>
              <a:rPr lang="en-GB" sz="1600" i="1" dirty="0">
                <a:solidFill>
                  <a:schemeClr val="tx1"/>
                </a:solidFill>
                <a:latin typeface="+mn-lt"/>
                <a:cs typeface="Arial" panose="020B0604020202020204" pitchFamily="34" charset="0"/>
              </a:rPr>
              <a:t>Chief Medical Officer’s </a:t>
            </a:r>
            <a:r>
              <a:rPr lang="en-GB" sz="1600" i="1" dirty="0" smtClean="0">
                <a:solidFill>
                  <a:schemeClr val="tx1"/>
                </a:solidFill>
                <a:latin typeface="+mn-lt"/>
                <a:cs typeface="Arial" panose="020B0604020202020204" pitchFamily="34" charset="0"/>
              </a:rPr>
              <a:t>Report: Department of Health (DH), 2013</a:t>
            </a:r>
            <a:r>
              <a:rPr lang="en-GB" sz="1600" i="1" dirty="0">
                <a:solidFill>
                  <a:schemeClr val="tx1"/>
                </a:solidFill>
                <a:latin typeface="+mn-lt"/>
                <a:cs typeface="Arial" panose="020B0604020202020204" pitchFamily="34" charset="0"/>
              </a:rPr>
              <a:t>, p.78</a:t>
            </a:r>
            <a:r>
              <a:rPr lang="en-GB" sz="1600" i="1" dirty="0" smtClean="0">
                <a:solidFill>
                  <a:schemeClr val="tx1"/>
                </a:solidFill>
                <a:latin typeface="+mn-lt"/>
                <a:cs typeface="Arial" panose="020B0604020202020204" pitchFamily="34" charset="0"/>
              </a:rPr>
              <a:t>)</a:t>
            </a:r>
            <a:endParaRPr lang="en-GB" sz="1600" i="1" dirty="0">
              <a:solidFill>
                <a:schemeClr val="tx1"/>
              </a:solidFill>
              <a:latin typeface="+mn-lt"/>
              <a:cs typeface="Arial" panose="020B0604020202020204" pitchFamily="34" charset="0"/>
            </a:endParaRPr>
          </a:p>
        </p:txBody>
      </p:sp>
      <p:sp>
        <p:nvSpPr>
          <p:cNvPr id="2" name="Content Placeholder 1"/>
          <p:cNvSpPr>
            <a:spLocks noGrp="1"/>
          </p:cNvSpPr>
          <p:nvPr>
            <p:ph idx="1"/>
          </p:nvPr>
        </p:nvSpPr>
        <p:spPr>
          <a:xfrm>
            <a:off x="323869" y="1916832"/>
            <a:ext cx="8280579" cy="4202167"/>
          </a:xfrm>
          <a:effectLst>
            <a:glow rad="101600">
              <a:schemeClr val="accent6">
                <a:satMod val="175000"/>
                <a:alpha val="40000"/>
              </a:schemeClr>
            </a:glow>
          </a:effectLst>
        </p:spPr>
        <p:txBody>
          <a:bodyPr>
            <a:normAutofit fontScale="92500" lnSpcReduction="10000"/>
          </a:bodyPr>
          <a:lstStyle/>
          <a:p>
            <a:pPr>
              <a:buFont typeface="Wingdings" panose="05000000000000000000" pitchFamily="2" charset="2"/>
              <a:buChar char="v"/>
            </a:pPr>
            <a:r>
              <a:rPr lang="en-GB" sz="2200" dirty="0" smtClean="0"/>
              <a:t> </a:t>
            </a:r>
            <a:r>
              <a:rPr lang="en-GB" dirty="0"/>
              <a:t>In the UK almost 10% of children and young people have a </a:t>
            </a:r>
            <a:r>
              <a:rPr lang="en-GB" dirty="0" smtClean="0"/>
              <a:t>clinically diagnosable    mental </a:t>
            </a:r>
            <a:r>
              <a:rPr lang="en-GB" dirty="0"/>
              <a:t>health disorder; </a:t>
            </a:r>
            <a:r>
              <a:rPr lang="en-GB" dirty="0" smtClean="0"/>
              <a:t>15</a:t>
            </a:r>
            <a:r>
              <a:rPr lang="en-GB" dirty="0"/>
              <a:t>% have less severe problems that put them at </a:t>
            </a:r>
            <a:r>
              <a:rPr lang="en-GB" dirty="0" smtClean="0"/>
              <a:t>risk </a:t>
            </a:r>
            <a:r>
              <a:rPr lang="en-GB" dirty="0"/>
              <a:t>of developing problems in the future (Green et al, 2005; </a:t>
            </a:r>
            <a:r>
              <a:rPr lang="en-GB" dirty="0" smtClean="0"/>
              <a:t>DfE, </a:t>
            </a:r>
            <a:r>
              <a:rPr lang="en-GB" dirty="0"/>
              <a:t>2014).</a:t>
            </a:r>
          </a:p>
          <a:p>
            <a:pPr>
              <a:lnSpc>
                <a:spcPct val="100000"/>
              </a:lnSpc>
              <a:buFont typeface="Wingdings" panose="05000000000000000000" pitchFamily="2" charset="2"/>
              <a:buChar char="v"/>
            </a:pPr>
            <a:r>
              <a:rPr lang="en-GB" sz="1800" i="1" dirty="0" smtClean="0"/>
              <a:t> </a:t>
            </a:r>
            <a:r>
              <a:rPr lang="en-GB" dirty="0" smtClean="0"/>
              <a:t>Extent of problem further highlighted by young people’s self-reports of mental health experiences </a:t>
            </a:r>
            <a:r>
              <a:rPr lang="en-GB" dirty="0"/>
              <a:t>(YouGov poll 2012; Mindfull, 2013).</a:t>
            </a:r>
          </a:p>
          <a:p>
            <a:pPr>
              <a:lnSpc>
                <a:spcPct val="110000"/>
              </a:lnSpc>
              <a:buFont typeface="Wingdings" panose="05000000000000000000" pitchFamily="2" charset="2"/>
              <a:buChar char="v"/>
            </a:pPr>
            <a:r>
              <a:rPr lang="en-GB" sz="2200" dirty="0" smtClean="0"/>
              <a:t> </a:t>
            </a:r>
            <a:r>
              <a:rPr lang="en-GB" dirty="0"/>
              <a:t>High prevalence of emotional disorders in children &amp; adolescents with many negative outcomes (Harrington et al, 1997; Bijstra et al, 1998; Caprara et al, 2000; Woodward &amp; Fergusson, 2001).</a:t>
            </a:r>
          </a:p>
          <a:p>
            <a:pPr>
              <a:lnSpc>
                <a:spcPct val="110000"/>
              </a:lnSpc>
              <a:buFont typeface="Wingdings" panose="05000000000000000000" pitchFamily="2" charset="2"/>
              <a:buChar char="v"/>
            </a:pPr>
            <a:r>
              <a:rPr lang="en-GB" sz="2200" dirty="0" smtClean="0"/>
              <a:t> </a:t>
            </a:r>
            <a:r>
              <a:rPr lang="en-GB" dirty="0"/>
              <a:t>Evidence shows childhood mental health problems are precursors to adult mental health problems </a:t>
            </a:r>
            <a:r>
              <a:rPr lang="en-GB" sz="2100" dirty="0"/>
              <a:t>(Kim-Cohen et al, 2003; WHO 2005; Kesler et al, 2005).</a:t>
            </a:r>
          </a:p>
          <a:p>
            <a:pPr>
              <a:lnSpc>
                <a:spcPct val="110000"/>
              </a:lnSpc>
              <a:buFont typeface="Wingdings" panose="05000000000000000000" pitchFamily="2" charset="2"/>
              <a:buChar char="v"/>
            </a:pPr>
            <a:r>
              <a:rPr lang="en-GB" dirty="0" smtClean="0"/>
              <a:t> Improving </a:t>
            </a:r>
            <a:r>
              <a:rPr lang="en-GB" dirty="0"/>
              <a:t>child mental health is an important public health objective </a:t>
            </a:r>
            <a:r>
              <a:rPr lang="en-GB" sz="2100" dirty="0" smtClean="0"/>
              <a:t>(</a:t>
            </a:r>
            <a:r>
              <a:rPr lang="en-GB" sz="2100" dirty="0"/>
              <a:t>Layard &amp; Clark, 2014; </a:t>
            </a:r>
            <a:r>
              <a:rPr lang="en-GB" sz="2100" dirty="0" smtClean="0"/>
              <a:t>DH, </a:t>
            </a:r>
            <a:r>
              <a:rPr lang="en-US" sz="2100" dirty="0" smtClean="0"/>
              <a:t>2013; DfE, </a:t>
            </a:r>
            <a:r>
              <a:rPr lang="en-US" sz="2100" dirty="0"/>
              <a:t>2014).</a:t>
            </a:r>
          </a:p>
          <a:p>
            <a:pPr marL="0" indent="0">
              <a:buNone/>
            </a:pPr>
            <a:endParaRPr lang="en-GB" sz="1900" b="1" dirty="0" smtClean="0"/>
          </a:p>
          <a:p>
            <a:endParaRPr lang="en-GB" sz="1800" dirty="0" smtClean="0"/>
          </a:p>
          <a:p>
            <a:endParaRPr lang="en-GB" sz="1800" dirty="0" smtClean="0"/>
          </a:p>
          <a:p>
            <a:endParaRPr lang="en-GB" dirty="0" smtClean="0"/>
          </a:p>
          <a:p>
            <a:pPr marL="0" indent="0">
              <a:buNone/>
            </a:pPr>
            <a:endParaRPr lang="en-GB" sz="1800" dirty="0" smtClean="0"/>
          </a:p>
          <a:p>
            <a:pPr>
              <a:buNone/>
            </a:pPr>
            <a:endParaRPr lang="en-GB" sz="1800" dirty="0" smtClean="0"/>
          </a:p>
        </p:txBody>
      </p:sp>
      <p:pic>
        <p:nvPicPr>
          <p:cNvPr id="7" name="il_fi" descr="http://i.huffpost.com/gen/396450/thumbs/r-SECONDARY-SCHOOL-MEMORIES-large57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6381328"/>
            <a:ext cx="1539114" cy="476672"/>
          </a:xfrm>
          <a:prstGeom prst="rect">
            <a:avLst/>
          </a:prstGeom>
          <a:noFill/>
          <a:ln>
            <a:noFill/>
          </a:ln>
        </p:spPr>
      </p:pic>
      <p:pic>
        <p:nvPicPr>
          <p:cNvPr id="8" name="Picture 7" descr="http://www.continyou.org.uk/what_we_do/pyramid/images/Pyramid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81328"/>
            <a:ext cx="647739" cy="487717"/>
          </a:xfrm>
          <a:prstGeom prst="rect">
            <a:avLst/>
          </a:prstGeom>
          <a:solidFill>
            <a:schemeClr val="bg1"/>
          </a:solidFill>
          <a:ln>
            <a:noFill/>
          </a:ln>
          <a:effectLst/>
        </p:spPr>
      </p:pic>
      <p:pic>
        <p:nvPicPr>
          <p:cNvPr id="9" name="Picture 8" descr="http://www.studyin-uk.com/images/uwl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31116" y="89012"/>
            <a:ext cx="1612884" cy="936104"/>
          </a:xfrm>
          <a:prstGeom prst="rect">
            <a:avLst/>
          </a:prstGeom>
          <a:solidFill>
            <a:schemeClr val="bg1"/>
          </a:solidFill>
          <a:ln>
            <a:noFill/>
          </a:ln>
          <a:effectLst/>
        </p:spPr>
      </p:pic>
    </p:spTree>
    <p:extLst>
      <p:ext uri="{BB962C8B-B14F-4D97-AF65-F5344CB8AC3E}">
        <p14:creationId xmlns:p14="http://schemas.microsoft.com/office/powerpoint/2010/main" val="4042130871"/>
      </p:ext>
    </p:extLst>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5739" y="404725"/>
            <a:ext cx="8939894" cy="1224136"/>
          </a:xfrm>
        </p:spPr>
        <p:txBody>
          <a:bodyPr>
            <a:normAutofit fontScale="90000"/>
          </a:bodyPr>
          <a:lstStyle/>
          <a:p>
            <a:r>
              <a:rPr lang="en-GB" dirty="0" smtClean="0"/>
              <a:t>The role of schools in promoting </a:t>
            </a:r>
            <a:br>
              <a:rPr lang="en-GB" dirty="0" smtClean="0"/>
            </a:br>
            <a:r>
              <a:rPr lang="en-GB" dirty="0" smtClean="0"/>
              <a:t>mental health and well-being</a:t>
            </a:r>
            <a:br>
              <a:rPr lang="en-GB" dirty="0" smtClean="0"/>
            </a:br>
            <a:endParaRPr lang="en-GB" sz="1600" i="1" dirty="0">
              <a:solidFill>
                <a:schemeClr val="tx1"/>
              </a:solidFill>
              <a:latin typeface="+mn-lt"/>
              <a:cs typeface="Arial" panose="020B0604020202020204" pitchFamily="34" charset="0"/>
            </a:endParaRPr>
          </a:p>
        </p:txBody>
      </p:sp>
      <p:sp>
        <p:nvSpPr>
          <p:cNvPr id="2" name="Content Placeholder 1"/>
          <p:cNvSpPr>
            <a:spLocks noGrp="1"/>
          </p:cNvSpPr>
          <p:nvPr>
            <p:ph idx="1"/>
          </p:nvPr>
        </p:nvSpPr>
        <p:spPr>
          <a:xfrm>
            <a:off x="624152" y="1911361"/>
            <a:ext cx="7704856" cy="4202167"/>
          </a:xfrm>
          <a:effectLst>
            <a:glow rad="101600">
              <a:schemeClr val="accent6">
                <a:satMod val="175000"/>
                <a:alpha val="40000"/>
              </a:schemeClr>
            </a:glow>
          </a:effectLst>
        </p:spPr>
        <p:txBody>
          <a:bodyPr>
            <a:normAutofit/>
          </a:bodyPr>
          <a:lstStyle/>
          <a:p>
            <a:pPr>
              <a:buFont typeface="Wingdings" panose="05000000000000000000" pitchFamily="2" charset="2"/>
              <a:buChar char="v"/>
            </a:pPr>
            <a:r>
              <a:rPr lang="en-GB" dirty="0"/>
              <a:t>P</a:t>
            </a:r>
            <a:r>
              <a:rPr lang="en-GB" dirty="0" smtClean="0"/>
              <a:t>otential impact of school interventions is considerable                               (</a:t>
            </a:r>
            <a:r>
              <a:rPr lang="en-GB" dirty="0"/>
              <a:t>Rutter &amp; Maughan, 2002; Blank et al, 2007; Shute 2012).</a:t>
            </a:r>
          </a:p>
          <a:p>
            <a:pPr>
              <a:buFont typeface="Wingdings" panose="05000000000000000000" pitchFamily="2" charset="2"/>
              <a:buChar char="v"/>
            </a:pPr>
            <a:r>
              <a:rPr lang="en-GB" dirty="0" smtClean="0"/>
              <a:t>In the USA and Australia schools are a common access point for mental health services </a:t>
            </a:r>
            <a:r>
              <a:rPr lang="en-GB" dirty="0"/>
              <a:t>(Cummings, Ponce &amp; Mays, 2010).</a:t>
            </a:r>
          </a:p>
          <a:p>
            <a:pPr>
              <a:buFont typeface="Wingdings" panose="05000000000000000000" pitchFamily="2" charset="2"/>
              <a:buChar char="v"/>
            </a:pPr>
            <a:r>
              <a:rPr lang="en-GB" dirty="0" smtClean="0"/>
              <a:t>In the UK, benefits of embedding mental health services within schools        increasingly recognised </a:t>
            </a:r>
            <a:r>
              <a:rPr lang="en-GB" dirty="0"/>
              <a:t>(DH, 2013; HCHC, 2014; Fazel et al, 2014). </a:t>
            </a:r>
          </a:p>
          <a:p>
            <a:pPr>
              <a:buFont typeface="Wingdings" panose="05000000000000000000" pitchFamily="2" charset="2"/>
              <a:buChar char="v"/>
            </a:pPr>
            <a:r>
              <a:rPr lang="en-GB" dirty="0" smtClean="0"/>
              <a:t>Focus on </a:t>
            </a:r>
            <a:r>
              <a:rPr lang="en-GB" dirty="0"/>
              <a:t>e</a:t>
            </a:r>
            <a:r>
              <a:rPr lang="en-GB" dirty="0" smtClean="0"/>
              <a:t>ducation, prevention and early intervention </a:t>
            </a:r>
            <a:r>
              <a:rPr lang="en-GB" dirty="0"/>
              <a:t>(Layard &amp; Clark, 2014; Mindfull 2012; Fazel et al, 2014).</a:t>
            </a:r>
          </a:p>
          <a:p>
            <a:pPr>
              <a:buFont typeface="Wingdings" panose="05000000000000000000" pitchFamily="2" charset="2"/>
              <a:buChar char="v"/>
            </a:pPr>
            <a:r>
              <a:rPr lang="en-GB" dirty="0" smtClean="0"/>
              <a:t>Schools often “overwhelmed” by range of emotional                                               well-being interventions available </a:t>
            </a:r>
            <a:r>
              <a:rPr lang="en-GB" dirty="0"/>
              <a:t>(Shute, 2012).</a:t>
            </a:r>
          </a:p>
          <a:p>
            <a:endParaRPr lang="en-GB" sz="1800" dirty="0" smtClean="0"/>
          </a:p>
          <a:p>
            <a:endParaRPr lang="en-GB" sz="1800" dirty="0" smtClean="0"/>
          </a:p>
          <a:p>
            <a:endParaRPr lang="en-GB" dirty="0" smtClean="0"/>
          </a:p>
          <a:p>
            <a:pPr marL="0" indent="0">
              <a:buNone/>
            </a:pPr>
            <a:endParaRPr lang="en-GB" sz="1800" dirty="0" smtClean="0"/>
          </a:p>
          <a:p>
            <a:pPr>
              <a:buNone/>
            </a:pPr>
            <a:endParaRPr lang="en-GB" sz="1800" dirty="0" smtClean="0"/>
          </a:p>
        </p:txBody>
      </p:sp>
      <p:pic>
        <p:nvPicPr>
          <p:cNvPr id="7" name="il_fi" descr="http://i.huffpost.com/gen/396450/thumbs/r-SECONDARY-SCHOOL-MEMORIES-large57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6381328"/>
            <a:ext cx="1539114" cy="476672"/>
          </a:xfrm>
          <a:prstGeom prst="rect">
            <a:avLst/>
          </a:prstGeom>
          <a:noFill/>
          <a:ln>
            <a:noFill/>
          </a:ln>
        </p:spPr>
      </p:pic>
      <p:pic>
        <p:nvPicPr>
          <p:cNvPr id="8" name="Picture 7" descr="http://www.continyou.org.uk/what_we_do/pyramid/images/Pyramid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81328"/>
            <a:ext cx="647739" cy="487717"/>
          </a:xfrm>
          <a:prstGeom prst="rect">
            <a:avLst/>
          </a:prstGeom>
          <a:solidFill>
            <a:schemeClr val="bg1"/>
          </a:solidFill>
          <a:ln>
            <a:noFill/>
          </a:ln>
          <a:effectLst/>
        </p:spPr>
      </p:pic>
      <p:pic>
        <p:nvPicPr>
          <p:cNvPr id="9" name="Picture 8" descr="http://www.studyin-uk.com/images/uwl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2566" y="19182"/>
            <a:ext cx="1612884" cy="936104"/>
          </a:xfrm>
          <a:prstGeom prst="rect">
            <a:avLst/>
          </a:prstGeom>
          <a:solidFill>
            <a:schemeClr val="bg1"/>
          </a:solidFill>
          <a:ln>
            <a:noFill/>
          </a:ln>
          <a:effectLst/>
        </p:spPr>
      </p:pic>
      <p:pic>
        <p:nvPicPr>
          <p:cNvPr id="1032" name="Picture 8" descr="http://www.merton.gov.uk/learning/schools/school-sign.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57223" y="842467"/>
            <a:ext cx="690319" cy="81457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blogs.hrblock.com/wp-content/uploads/2012/09/SchoolSUpplie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87971" y="4440566"/>
            <a:ext cx="1795969" cy="1795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747533"/>
      </p:ext>
    </p:extLst>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 calcmode="lin" valueType="num">
                                      <p:cBhvr>
                                        <p:cTn id="7" dur="1000" fill="hold"/>
                                        <p:tgtEl>
                                          <p:spTgt spid="1032"/>
                                        </p:tgtEl>
                                        <p:attrNameLst>
                                          <p:attrName>ppt_w</p:attrName>
                                        </p:attrNameLst>
                                      </p:cBhvr>
                                      <p:tavLst>
                                        <p:tav tm="0">
                                          <p:val>
                                            <p:fltVal val="0"/>
                                          </p:val>
                                        </p:tav>
                                        <p:tav tm="100000">
                                          <p:val>
                                            <p:strVal val="#ppt_w"/>
                                          </p:val>
                                        </p:tav>
                                      </p:tavLst>
                                    </p:anim>
                                    <p:anim calcmode="lin" valueType="num">
                                      <p:cBhvr>
                                        <p:cTn id="8" dur="1000" fill="hold"/>
                                        <p:tgtEl>
                                          <p:spTgt spid="1032"/>
                                        </p:tgtEl>
                                        <p:attrNameLst>
                                          <p:attrName>ppt_h</p:attrName>
                                        </p:attrNameLst>
                                      </p:cBhvr>
                                      <p:tavLst>
                                        <p:tav tm="0">
                                          <p:val>
                                            <p:fltVal val="0"/>
                                          </p:val>
                                        </p:tav>
                                        <p:tav tm="100000">
                                          <p:val>
                                            <p:strVal val="#ppt_h"/>
                                          </p:val>
                                        </p:tav>
                                      </p:tavLst>
                                    </p:anim>
                                    <p:anim calcmode="lin" valueType="num">
                                      <p:cBhvr>
                                        <p:cTn id="9" dur="1000" fill="hold"/>
                                        <p:tgtEl>
                                          <p:spTgt spid="1032"/>
                                        </p:tgtEl>
                                        <p:attrNameLst>
                                          <p:attrName>style.rotation</p:attrName>
                                        </p:attrNameLst>
                                      </p:cBhvr>
                                      <p:tavLst>
                                        <p:tav tm="0">
                                          <p:val>
                                            <p:fltVal val="90"/>
                                          </p:val>
                                        </p:tav>
                                        <p:tav tm="100000">
                                          <p:val>
                                            <p:fltVal val="0"/>
                                          </p:val>
                                        </p:tav>
                                      </p:tavLst>
                                    </p:anim>
                                    <p:animEffect transition="in" filter="fade">
                                      <p:cBhvr>
                                        <p:cTn id="10" dur="1000"/>
                                        <p:tgtEl>
                                          <p:spTgt spid="1032"/>
                                        </p:tgtEl>
                                      </p:cBhvr>
                                    </p:animEffect>
                                  </p:childTnLst>
                                </p:cTn>
                              </p:par>
                              <p:par>
                                <p:cTn id="11" presetID="3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par>
                                <p:cTn id="17" presetID="42" presetClass="entr" presetSubtype="0" fill="hold" nodeType="with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1000"/>
                                        <p:tgtEl>
                                          <p:spTgt spid="2">
                                            <p:txEl>
                                              <p:pRg st="0" end="0"/>
                                            </p:txEl>
                                          </p:spTgt>
                                        </p:tgtEl>
                                      </p:cBhvr>
                                    </p:animEffect>
                                    <p:anim calcmode="lin" valueType="num">
                                      <p:cBhvr>
                                        <p:cTn id="20"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1000"/>
                                        <p:tgtEl>
                                          <p:spTgt spid="2">
                                            <p:txEl>
                                              <p:pRg st="1" end="1"/>
                                            </p:txEl>
                                          </p:spTgt>
                                        </p:tgtEl>
                                      </p:cBhvr>
                                    </p:animEffect>
                                    <p:anim calcmode="lin" valueType="num">
                                      <p:cBhvr>
                                        <p:cTn id="2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1000"/>
                                        <p:tgtEl>
                                          <p:spTgt spid="2">
                                            <p:txEl>
                                              <p:pRg st="2" end="2"/>
                                            </p:txEl>
                                          </p:spTgt>
                                        </p:tgtEl>
                                      </p:cBhvr>
                                    </p:animEffect>
                                    <p:anim calcmode="lin" valueType="num">
                                      <p:cBhvr>
                                        <p:cTn id="3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1000"/>
                                        <p:tgtEl>
                                          <p:spTgt spid="2">
                                            <p:txEl>
                                              <p:pRg st="3" end="3"/>
                                            </p:txEl>
                                          </p:spTgt>
                                        </p:tgtEl>
                                      </p:cBhvr>
                                    </p:animEffect>
                                    <p:anim calcmode="lin" valueType="num">
                                      <p:cBhvr>
                                        <p:cTn id="3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1000"/>
                                        <p:tgtEl>
                                          <p:spTgt spid="2">
                                            <p:txEl>
                                              <p:pRg st="4" end="4"/>
                                            </p:txEl>
                                          </p:spTgt>
                                        </p:tgtEl>
                                      </p:cBhvr>
                                    </p:animEffect>
                                    <p:anim calcmode="lin" valueType="num">
                                      <p:cBhvr>
                                        <p:cTn id="4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6"/>
          <p:cNvSpPr>
            <a:spLocks noChangeArrowheads="1"/>
          </p:cNvSpPr>
          <p:nvPr/>
        </p:nvSpPr>
        <p:spPr bwMode="auto">
          <a:xfrm>
            <a:off x="-180528" y="2587803"/>
            <a:ext cx="8784976" cy="336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600">
                <a:solidFill>
                  <a:srgbClr val="EBFFFF"/>
                </a:solidFill>
                <a:latin typeface="Verdana" panose="020B0604030504040204" pitchFamily="34" charset="0"/>
              </a:defRPr>
            </a:lvl1pPr>
            <a:lvl2pPr marL="742950" indent="-285750">
              <a:defRPr sz="600">
                <a:solidFill>
                  <a:srgbClr val="EBFFFF"/>
                </a:solidFill>
                <a:latin typeface="Verdana" panose="020B0604030504040204" pitchFamily="34" charset="0"/>
              </a:defRPr>
            </a:lvl2pPr>
            <a:lvl3pPr marL="1143000" indent="-228600">
              <a:defRPr sz="600">
                <a:solidFill>
                  <a:srgbClr val="EBFFFF"/>
                </a:solidFill>
                <a:latin typeface="Verdana" panose="020B0604030504040204" pitchFamily="34" charset="0"/>
              </a:defRPr>
            </a:lvl3pPr>
            <a:lvl4pPr marL="1600200" indent="-228600">
              <a:defRPr sz="600">
                <a:solidFill>
                  <a:srgbClr val="EBFFFF"/>
                </a:solidFill>
                <a:latin typeface="Verdana" panose="020B0604030504040204" pitchFamily="34" charset="0"/>
              </a:defRPr>
            </a:lvl4pPr>
            <a:lvl5pPr marL="2057400" indent="-228600">
              <a:defRPr sz="600">
                <a:solidFill>
                  <a:srgbClr val="EBFFFF"/>
                </a:solidFill>
                <a:latin typeface="Verdana" panose="020B0604030504040204" pitchFamily="34" charset="0"/>
              </a:defRPr>
            </a:lvl5pPr>
            <a:lvl6pPr marL="2514600" indent="-228600" eaLnBrk="0" fontAlgn="base" hangingPunct="0">
              <a:spcBef>
                <a:spcPct val="0"/>
              </a:spcBef>
              <a:spcAft>
                <a:spcPct val="0"/>
              </a:spcAft>
              <a:defRPr sz="600">
                <a:solidFill>
                  <a:srgbClr val="EBFFFF"/>
                </a:solidFill>
                <a:latin typeface="Verdana" panose="020B0604030504040204" pitchFamily="34" charset="0"/>
              </a:defRPr>
            </a:lvl6pPr>
            <a:lvl7pPr marL="2971800" indent="-228600" eaLnBrk="0" fontAlgn="base" hangingPunct="0">
              <a:spcBef>
                <a:spcPct val="0"/>
              </a:spcBef>
              <a:spcAft>
                <a:spcPct val="0"/>
              </a:spcAft>
              <a:defRPr sz="600">
                <a:solidFill>
                  <a:srgbClr val="EBFFFF"/>
                </a:solidFill>
                <a:latin typeface="Verdana" panose="020B0604030504040204" pitchFamily="34" charset="0"/>
              </a:defRPr>
            </a:lvl7pPr>
            <a:lvl8pPr marL="3429000" indent="-228600" eaLnBrk="0" fontAlgn="base" hangingPunct="0">
              <a:spcBef>
                <a:spcPct val="0"/>
              </a:spcBef>
              <a:spcAft>
                <a:spcPct val="0"/>
              </a:spcAft>
              <a:defRPr sz="600">
                <a:solidFill>
                  <a:srgbClr val="EBFFFF"/>
                </a:solidFill>
                <a:latin typeface="Verdana" panose="020B0604030504040204" pitchFamily="34" charset="0"/>
              </a:defRPr>
            </a:lvl8pPr>
            <a:lvl9pPr marL="3886200" indent="-228600" eaLnBrk="0" fontAlgn="base" hangingPunct="0">
              <a:spcBef>
                <a:spcPct val="0"/>
              </a:spcBef>
              <a:spcAft>
                <a:spcPct val="0"/>
              </a:spcAft>
              <a:defRPr sz="600">
                <a:solidFill>
                  <a:srgbClr val="EBFFFF"/>
                </a:solidFill>
                <a:latin typeface="Verdana" panose="020B0604030504040204" pitchFamily="34" charset="0"/>
              </a:defRPr>
            </a:lvl9pPr>
          </a:lstStyle>
          <a:p>
            <a:pPr marL="0" indent="0" eaLnBrk="1" hangingPunct="1">
              <a:spcBef>
                <a:spcPct val="50000"/>
              </a:spcBef>
              <a:buClr>
                <a:schemeClr val="bg2">
                  <a:lumMod val="90000"/>
                </a:schemeClr>
              </a:buClr>
              <a:buSzPct val="75000"/>
            </a:pPr>
            <a:endParaRPr lang="en-GB" sz="2000" dirty="0" smtClean="0">
              <a:solidFill>
                <a:schemeClr val="tx2"/>
              </a:solidFill>
              <a:latin typeface="+mn-lt"/>
            </a:endParaRPr>
          </a:p>
          <a:p>
            <a:pPr marL="0" indent="0" eaLnBrk="1" hangingPunct="1">
              <a:spcBef>
                <a:spcPct val="50000"/>
              </a:spcBef>
              <a:buClr>
                <a:schemeClr val="bg2">
                  <a:lumMod val="90000"/>
                </a:schemeClr>
              </a:buClr>
              <a:buSzPct val="75000"/>
            </a:pPr>
            <a:endParaRPr lang="en-GB" sz="2000" dirty="0" smtClean="0">
              <a:solidFill>
                <a:schemeClr val="tx2"/>
              </a:solidFill>
              <a:latin typeface="+mn-lt"/>
            </a:endParaRPr>
          </a:p>
          <a:p>
            <a:pPr eaLnBrk="1" hangingPunct="1">
              <a:spcBef>
                <a:spcPct val="50000"/>
              </a:spcBef>
              <a:buClr>
                <a:schemeClr val="bg2">
                  <a:lumMod val="90000"/>
                </a:schemeClr>
              </a:buClr>
              <a:buSzPct val="75000"/>
              <a:buFont typeface="Wingdings" panose="05000000000000000000" pitchFamily="2" charset="2"/>
              <a:buChar char="v"/>
            </a:pPr>
            <a:endParaRPr lang="en-GB" sz="2000" dirty="0">
              <a:solidFill>
                <a:schemeClr val="tx2"/>
              </a:solidFill>
              <a:latin typeface="+mn-lt"/>
            </a:endParaRPr>
          </a:p>
          <a:p>
            <a:pPr eaLnBrk="1" hangingPunct="1">
              <a:spcBef>
                <a:spcPct val="50000"/>
              </a:spcBef>
              <a:buClr>
                <a:srgbClr val="001C5A"/>
              </a:buClr>
            </a:pPr>
            <a:endParaRPr lang="en-GB" sz="2000" dirty="0">
              <a:solidFill>
                <a:schemeClr val="tx1"/>
              </a:solidFill>
            </a:endParaRPr>
          </a:p>
        </p:txBody>
      </p:sp>
      <p:sp>
        <p:nvSpPr>
          <p:cNvPr id="4" name="Rectangle 3"/>
          <p:cNvSpPr/>
          <p:nvPr/>
        </p:nvSpPr>
        <p:spPr>
          <a:xfrm>
            <a:off x="217948" y="1863897"/>
            <a:ext cx="3273932" cy="4031873"/>
          </a:xfrm>
          <a:prstGeom prst="rect">
            <a:avLst/>
          </a:prstGeom>
        </p:spPr>
        <p:txBody>
          <a:bodyPr wrap="square">
            <a:spAutoFit/>
          </a:bodyPr>
          <a:lstStyle/>
          <a:p>
            <a:pPr marL="285750" lvl="0" indent="-285750" fontAlgn="base">
              <a:spcBef>
                <a:spcPct val="20000"/>
              </a:spcBef>
              <a:spcAft>
                <a:spcPct val="0"/>
              </a:spcAft>
              <a:buSzPct val="80000"/>
              <a:buBlip>
                <a:blip r:embed="rId3"/>
              </a:buBlip>
            </a:pPr>
            <a:r>
              <a:rPr lang="en-GB" altLang="en-US" sz="2000" dirty="0" smtClean="0">
                <a:solidFill>
                  <a:schemeClr val="tx1">
                    <a:lumMod val="75000"/>
                    <a:lumOff val="25000"/>
                  </a:schemeClr>
                </a:solidFill>
              </a:rPr>
              <a:t> Long established, evidence-based, </a:t>
            </a:r>
            <a:r>
              <a:rPr lang="en-GB" altLang="en-US" sz="2000" dirty="0">
                <a:solidFill>
                  <a:schemeClr val="tx1">
                    <a:lumMod val="75000"/>
                    <a:lumOff val="25000"/>
                  </a:schemeClr>
                </a:solidFill>
              </a:rPr>
              <a:t>early intervention to support children’s social and emotional </a:t>
            </a:r>
            <a:r>
              <a:rPr lang="en-GB" altLang="en-US" sz="2000" dirty="0" smtClean="0">
                <a:solidFill>
                  <a:schemeClr val="tx1">
                    <a:lumMod val="75000"/>
                    <a:lumOff val="25000"/>
                  </a:schemeClr>
                </a:solidFill>
              </a:rPr>
              <a:t>development</a:t>
            </a:r>
          </a:p>
          <a:p>
            <a:pPr lvl="0" fontAlgn="base">
              <a:spcBef>
                <a:spcPct val="20000"/>
              </a:spcBef>
              <a:spcAft>
                <a:spcPct val="0"/>
              </a:spcAft>
              <a:buSzPct val="80000"/>
            </a:pPr>
            <a:endParaRPr lang="en-GB" altLang="en-US" sz="1000" dirty="0" smtClean="0">
              <a:solidFill>
                <a:schemeClr val="tx1">
                  <a:lumMod val="75000"/>
                  <a:lumOff val="25000"/>
                </a:schemeClr>
              </a:solidFill>
            </a:endParaRPr>
          </a:p>
          <a:p>
            <a:pPr marL="285750" lvl="0" indent="-285750" fontAlgn="base">
              <a:spcBef>
                <a:spcPct val="20000"/>
              </a:spcBef>
              <a:spcAft>
                <a:spcPct val="0"/>
              </a:spcAft>
              <a:buSzPct val="80000"/>
              <a:buBlip>
                <a:blip r:embed="rId3"/>
              </a:buBlip>
            </a:pPr>
            <a:r>
              <a:rPr lang="en-GB" altLang="en-US" sz="2000" dirty="0">
                <a:solidFill>
                  <a:schemeClr val="tx1">
                    <a:lumMod val="75000"/>
                    <a:lumOff val="25000"/>
                  </a:schemeClr>
                </a:solidFill>
              </a:rPr>
              <a:t> </a:t>
            </a:r>
            <a:r>
              <a:rPr lang="en-GB" altLang="en-US" sz="2000" dirty="0" smtClean="0">
                <a:solidFill>
                  <a:schemeClr val="tx1">
                    <a:lumMod val="75000"/>
                    <a:lumOff val="25000"/>
                  </a:schemeClr>
                </a:solidFill>
              </a:rPr>
              <a:t>Specifically </a:t>
            </a:r>
            <a:r>
              <a:rPr lang="en-GB" altLang="en-US" sz="2000" dirty="0">
                <a:solidFill>
                  <a:schemeClr val="tx1">
                    <a:lumMod val="75000"/>
                    <a:lumOff val="25000"/>
                  </a:schemeClr>
                </a:solidFill>
              </a:rPr>
              <a:t>aimed at children who internalise their difficulties, i.e. those who are quiet, anxious, </a:t>
            </a:r>
            <a:r>
              <a:rPr lang="en-GB" altLang="en-US" sz="2000" dirty="0" smtClean="0">
                <a:solidFill>
                  <a:schemeClr val="tx1">
                    <a:lumMod val="75000"/>
                    <a:lumOff val="25000"/>
                  </a:schemeClr>
                </a:solidFill>
              </a:rPr>
              <a:t>withdrawn, with </a:t>
            </a:r>
            <a:r>
              <a:rPr lang="en-GB" altLang="en-US" sz="2000" dirty="0">
                <a:solidFill>
                  <a:schemeClr val="tx1">
                    <a:lumMod val="75000"/>
                    <a:lumOff val="25000"/>
                  </a:schemeClr>
                </a:solidFill>
              </a:rPr>
              <a:t>few </a:t>
            </a:r>
            <a:r>
              <a:rPr lang="en-GB" altLang="en-US" sz="2000" dirty="0" smtClean="0">
                <a:solidFill>
                  <a:schemeClr val="tx1">
                    <a:lumMod val="75000"/>
                    <a:lumOff val="25000"/>
                  </a:schemeClr>
                </a:solidFill>
              </a:rPr>
              <a:t>friends, often under-achieving </a:t>
            </a:r>
            <a:r>
              <a:rPr lang="en-GB" altLang="en-US" sz="2000" dirty="0">
                <a:solidFill>
                  <a:schemeClr val="tx1">
                    <a:lumMod val="75000"/>
                    <a:lumOff val="25000"/>
                  </a:schemeClr>
                </a:solidFill>
              </a:rPr>
              <a:t>in </a:t>
            </a:r>
            <a:r>
              <a:rPr lang="en-GB" altLang="en-US" sz="2000" dirty="0" smtClean="0">
                <a:solidFill>
                  <a:schemeClr val="tx1">
                    <a:lumMod val="75000"/>
                    <a:lumOff val="25000"/>
                  </a:schemeClr>
                </a:solidFill>
              </a:rPr>
              <a:t>school</a:t>
            </a:r>
            <a:endParaRPr lang="en-GB" altLang="en-US" sz="2000" dirty="0">
              <a:solidFill>
                <a:schemeClr val="tx1">
                  <a:lumMod val="75000"/>
                  <a:lumOff val="25000"/>
                </a:schemeClr>
              </a:solidFill>
            </a:endParaRPr>
          </a:p>
        </p:txBody>
      </p:sp>
      <p:sp>
        <p:nvSpPr>
          <p:cNvPr id="5" name="Rectangle 4"/>
          <p:cNvSpPr/>
          <p:nvPr/>
        </p:nvSpPr>
        <p:spPr>
          <a:xfrm>
            <a:off x="539552" y="813329"/>
            <a:ext cx="7488832" cy="754053"/>
          </a:xfrm>
          <a:prstGeom prst="rect">
            <a:avLst/>
          </a:prstGeom>
        </p:spPr>
        <p:txBody>
          <a:bodyPr wrap="square">
            <a:spAutoFit/>
          </a:bodyPr>
          <a:lstStyle/>
          <a:p>
            <a:r>
              <a:rPr lang="en-GB" sz="4300" spc="-50" dirty="0" smtClean="0">
                <a:solidFill>
                  <a:schemeClr val="tx1">
                    <a:lumMod val="75000"/>
                    <a:lumOff val="25000"/>
                  </a:schemeClr>
                </a:solidFill>
                <a:latin typeface="+mj-lt"/>
                <a:ea typeface="+mj-ea"/>
                <a:cs typeface="+mj-cs"/>
              </a:rPr>
              <a:t>What is Pyramid club?</a:t>
            </a:r>
            <a:endParaRPr lang="en-GB" sz="4300" spc="-50" dirty="0">
              <a:solidFill>
                <a:schemeClr val="tx1">
                  <a:lumMod val="75000"/>
                  <a:lumOff val="25000"/>
                </a:schemeClr>
              </a:solidFill>
              <a:latin typeface="+mj-lt"/>
              <a:ea typeface="+mj-ea"/>
              <a:cs typeface="+mj-cs"/>
            </a:endParaRPr>
          </a:p>
        </p:txBody>
      </p:sp>
      <p:pic>
        <p:nvPicPr>
          <p:cNvPr id="9" name="Picture 8" descr="http://www.studyin-uk.com/images/uwl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1116" y="73715"/>
            <a:ext cx="1612884" cy="936104"/>
          </a:xfrm>
          <a:prstGeom prst="rect">
            <a:avLst/>
          </a:prstGeom>
          <a:solidFill>
            <a:schemeClr val="bg1"/>
          </a:solidFill>
          <a:ln>
            <a:noFill/>
          </a:ln>
          <a:effectLst/>
        </p:spPr>
      </p:pic>
      <p:pic>
        <p:nvPicPr>
          <p:cNvPr id="10" name="Picture 9" descr="http://www.continyou.org.uk/what_we_do/pyramid/images/Pyramid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370283"/>
            <a:ext cx="647739" cy="487717"/>
          </a:xfrm>
          <a:prstGeom prst="rect">
            <a:avLst/>
          </a:prstGeom>
          <a:solidFill>
            <a:schemeClr val="bg1"/>
          </a:solidFill>
          <a:ln>
            <a:noFill/>
          </a:ln>
          <a:effectLst/>
        </p:spPr>
      </p:pic>
      <p:pic>
        <p:nvPicPr>
          <p:cNvPr id="11" name="il_fi" descr="http://i.huffpost.com/gen/396450/thumbs/r-SECONDARY-SCHOOL-MEMORIES-large570.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54684" y="6381328"/>
            <a:ext cx="1480765" cy="476672"/>
          </a:xfrm>
          <a:prstGeom prst="rect">
            <a:avLst/>
          </a:prstGeom>
          <a:noFill/>
          <a:ln>
            <a:noFill/>
          </a:ln>
        </p:spPr>
      </p:pic>
      <p:sp>
        <p:nvSpPr>
          <p:cNvPr id="6" name="Rectangle 5"/>
          <p:cNvSpPr/>
          <p:nvPr/>
        </p:nvSpPr>
        <p:spPr>
          <a:xfrm>
            <a:off x="2229048" y="6434998"/>
            <a:ext cx="4181850" cy="369332"/>
          </a:xfrm>
          <a:prstGeom prst="rect">
            <a:avLst/>
          </a:prstGeom>
        </p:spPr>
        <p:txBody>
          <a:bodyPr wrap="none">
            <a:spAutoFit/>
          </a:bodyPr>
          <a:lstStyle/>
          <a:p>
            <a:r>
              <a:rPr lang="en-GB" b="1" dirty="0">
                <a:solidFill>
                  <a:schemeClr val="bg1"/>
                </a:solidFill>
              </a:rPr>
              <a:t>http://www.uwl.ac.uk/pyramid/welcome</a:t>
            </a:r>
          </a:p>
        </p:txBody>
      </p:sp>
      <p:pic>
        <p:nvPicPr>
          <p:cNvPr id="2050" name="Picture 2" descr="http://i1-news.softpedia-static.com/images/news2/Different-Races-Are-Genetically-Prone-to-Different-Diseases-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824" y="2420888"/>
            <a:ext cx="3027181" cy="302718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3" name="Picture 12" descr="http://www.continyou.org.uk/what_we_do/pyramid/images/Pyramid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6096" y="506806"/>
            <a:ext cx="1440160" cy="1084372"/>
          </a:xfrm>
          <a:prstGeom prst="rect">
            <a:avLst/>
          </a:prstGeom>
          <a:solidFill>
            <a:schemeClr val="bg1"/>
          </a:solidFill>
          <a:ln>
            <a:noFill/>
          </a:ln>
          <a:effectLst/>
        </p:spPr>
      </p:pic>
      <p:sp>
        <p:nvSpPr>
          <p:cNvPr id="3" name="TextBox 2"/>
          <p:cNvSpPr txBox="1"/>
          <p:nvPr/>
        </p:nvSpPr>
        <p:spPr>
          <a:xfrm>
            <a:off x="5820351" y="1931149"/>
            <a:ext cx="3013789" cy="3970318"/>
          </a:xfrm>
          <a:prstGeom prst="rect">
            <a:avLst/>
          </a:prstGeom>
          <a:noFill/>
        </p:spPr>
        <p:txBody>
          <a:bodyPr wrap="square" rtlCol="0">
            <a:spAutoFit/>
          </a:bodyPr>
          <a:lstStyle/>
          <a:p>
            <a:pPr marL="342900" lvl="0" indent="-342900" fontAlgn="base">
              <a:spcBef>
                <a:spcPct val="20000"/>
              </a:spcBef>
              <a:spcAft>
                <a:spcPct val="0"/>
              </a:spcAft>
              <a:buSzPct val="80000"/>
              <a:buBlip>
                <a:blip r:embed="rId3"/>
              </a:buBlip>
            </a:pPr>
            <a:r>
              <a:rPr lang="en-GB" altLang="en-US" sz="2000" dirty="0" smtClean="0">
                <a:solidFill>
                  <a:schemeClr val="tx1">
                    <a:lumMod val="75000"/>
                    <a:lumOff val="25000"/>
                  </a:schemeClr>
                </a:solidFill>
              </a:rPr>
              <a:t>Strengths </a:t>
            </a:r>
            <a:r>
              <a:rPr lang="en-GB" altLang="en-US" sz="2000" dirty="0">
                <a:solidFill>
                  <a:schemeClr val="tx1">
                    <a:lumMod val="75000"/>
                    <a:lumOff val="25000"/>
                  </a:schemeClr>
                </a:solidFill>
              </a:rPr>
              <a:t>based </a:t>
            </a:r>
            <a:r>
              <a:rPr lang="en-GB" altLang="en-US" sz="2000" dirty="0" smtClean="0">
                <a:solidFill>
                  <a:schemeClr val="tx1">
                    <a:lumMod val="75000"/>
                    <a:lumOff val="25000"/>
                  </a:schemeClr>
                </a:solidFill>
              </a:rPr>
              <a:t>approach: </a:t>
            </a:r>
            <a:r>
              <a:rPr lang="en-GB" altLang="en-US" sz="2000" dirty="0">
                <a:solidFill>
                  <a:schemeClr val="tx1">
                    <a:lumMod val="75000"/>
                    <a:lumOff val="25000"/>
                  </a:schemeClr>
                </a:solidFill>
              </a:rPr>
              <a:t>therapeutic group work for children</a:t>
            </a:r>
          </a:p>
          <a:p>
            <a:pPr marL="342900" lvl="0" indent="-342900" fontAlgn="base">
              <a:spcBef>
                <a:spcPct val="20000"/>
              </a:spcBef>
              <a:spcAft>
                <a:spcPct val="0"/>
              </a:spcAft>
              <a:buSzPct val="80000"/>
              <a:buBlip>
                <a:blip r:embed="rId3"/>
              </a:buBlip>
            </a:pPr>
            <a:r>
              <a:rPr lang="en-GB" altLang="en-US" sz="2000" dirty="0">
                <a:solidFill>
                  <a:schemeClr val="tx1">
                    <a:lumMod val="75000"/>
                    <a:lumOff val="25000"/>
                  </a:schemeClr>
                </a:solidFill>
              </a:rPr>
              <a:t>Manualised programme with </a:t>
            </a:r>
            <a:r>
              <a:rPr lang="en-GB" altLang="en-US" sz="2000" dirty="0" smtClean="0">
                <a:solidFill>
                  <a:schemeClr val="tx1">
                    <a:lumMod val="75000"/>
                    <a:lumOff val="25000"/>
                  </a:schemeClr>
                </a:solidFill>
              </a:rPr>
              <a:t>built </a:t>
            </a:r>
            <a:r>
              <a:rPr lang="en-GB" altLang="en-US" sz="2000" dirty="0">
                <a:solidFill>
                  <a:schemeClr val="tx1">
                    <a:lumMod val="75000"/>
                    <a:lumOff val="25000"/>
                  </a:schemeClr>
                </a:solidFill>
              </a:rPr>
              <a:t>in flexibility to suit </a:t>
            </a:r>
            <a:r>
              <a:rPr lang="en-GB" altLang="en-US" sz="2000" dirty="0" smtClean="0">
                <a:solidFill>
                  <a:schemeClr val="tx1">
                    <a:lumMod val="75000"/>
                    <a:lumOff val="25000"/>
                  </a:schemeClr>
                </a:solidFill>
              </a:rPr>
              <a:t>needs of the group</a:t>
            </a:r>
            <a:endParaRPr lang="en-GB" altLang="en-US" sz="2000" dirty="0">
              <a:solidFill>
                <a:schemeClr val="tx1">
                  <a:lumMod val="75000"/>
                  <a:lumOff val="25000"/>
                </a:schemeClr>
              </a:solidFill>
            </a:endParaRPr>
          </a:p>
          <a:p>
            <a:pPr marL="342900" lvl="0" indent="-342900" fontAlgn="base">
              <a:spcBef>
                <a:spcPct val="20000"/>
              </a:spcBef>
              <a:spcAft>
                <a:spcPct val="0"/>
              </a:spcAft>
              <a:buSzPct val="80000"/>
              <a:buBlip>
                <a:blip r:embed="rId3"/>
              </a:buBlip>
            </a:pPr>
            <a:r>
              <a:rPr lang="en-GB" altLang="en-US" sz="2000" dirty="0">
                <a:solidFill>
                  <a:schemeClr val="tx1">
                    <a:lumMod val="75000"/>
                    <a:lumOff val="25000"/>
                  </a:schemeClr>
                </a:solidFill>
              </a:rPr>
              <a:t>Usually run as an after-school </a:t>
            </a:r>
            <a:r>
              <a:rPr lang="en-GB" altLang="en-US" sz="2000" dirty="0" smtClean="0">
                <a:solidFill>
                  <a:schemeClr val="tx1">
                    <a:lumMod val="75000"/>
                    <a:lumOff val="25000"/>
                  </a:schemeClr>
                </a:solidFill>
              </a:rPr>
              <a:t>club by </a:t>
            </a:r>
            <a:r>
              <a:rPr lang="en-GB" altLang="en-US" sz="2000" dirty="0">
                <a:solidFill>
                  <a:schemeClr val="tx1">
                    <a:lumMod val="75000"/>
                    <a:lumOff val="25000"/>
                  </a:schemeClr>
                </a:solidFill>
              </a:rPr>
              <a:t>trained volunteers</a:t>
            </a:r>
          </a:p>
          <a:p>
            <a:pPr marL="342900" lvl="0" indent="-342900" fontAlgn="base">
              <a:spcBef>
                <a:spcPct val="20000"/>
              </a:spcBef>
              <a:spcAft>
                <a:spcPct val="0"/>
              </a:spcAft>
              <a:buSzPct val="80000"/>
              <a:buBlip>
                <a:blip r:embed="rId3"/>
              </a:buBlip>
            </a:pPr>
            <a:r>
              <a:rPr lang="en-GB" altLang="en-US" sz="2000" dirty="0" smtClean="0">
                <a:solidFill>
                  <a:schemeClr val="tx1">
                    <a:lumMod val="75000"/>
                    <a:lumOff val="25000"/>
                  </a:schemeClr>
                </a:solidFill>
              </a:rPr>
              <a:t>Primary, Transition and </a:t>
            </a:r>
            <a:r>
              <a:rPr lang="en-GB" altLang="en-US" sz="2000" dirty="0">
                <a:solidFill>
                  <a:schemeClr val="tx1">
                    <a:lumMod val="75000"/>
                    <a:lumOff val="25000"/>
                  </a:schemeClr>
                </a:solidFill>
              </a:rPr>
              <a:t>Secondary </a:t>
            </a:r>
            <a:r>
              <a:rPr lang="en-GB" altLang="en-US" sz="2000" dirty="0" smtClean="0">
                <a:solidFill>
                  <a:schemeClr val="tx1">
                    <a:lumMod val="75000"/>
                    <a:lumOff val="25000"/>
                  </a:schemeClr>
                </a:solidFill>
              </a:rPr>
              <a:t>club variants</a:t>
            </a:r>
            <a:endParaRPr lang="en-GB" altLang="en-US" sz="2000" dirty="0">
              <a:solidFill>
                <a:schemeClr val="tx1">
                  <a:lumMod val="75000"/>
                  <a:lumOff val="25000"/>
                </a:schemeClr>
              </a:solidFill>
            </a:endParaRPr>
          </a:p>
        </p:txBody>
      </p:sp>
    </p:spTree>
    <p:extLst>
      <p:ext uri="{BB962C8B-B14F-4D97-AF65-F5344CB8AC3E}">
        <p14:creationId xmlns:p14="http://schemas.microsoft.com/office/powerpoint/2010/main" val="196252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 calcmode="lin" valueType="num">
                                      <p:cBhvr>
                                        <p:cTn id="22" dur="1000" fill="hold"/>
                                        <p:tgtEl>
                                          <p:spTgt spid="3"/>
                                        </p:tgtEl>
                                        <p:attrNameLst>
                                          <p:attrName>style.rotation</p:attrName>
                                        </p:attrNameLst>
                                      </p:cBhvr>
                                      <p:tavLst>
                                        <p:tav tm="0">
                                          <p:val>
                                            <p:fltVal val="90"/>
                                          </p:val>
                                        </p:tav>
                                        <p:tav tm="100000">
                                          <p:val>
                                            <p:fltVal val="0"/>
                                          </p:val>
                                        </p:tav>
                                      </p:tavLst>
                                    </p:anim>
                                    <p:animEffect transition="in" filter="fade">
                                      <p:cBhvr>
                                        <p:cTn id="2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742067" y="1770874"/>
            <a:ext cx="5294429" cy="4513712"/>
            <a:chOff x="3742272" y="1770533"/>
            <a:chExt cx="5472608" cy="4575962"/>
          </a:xfrm>
        </p:grpSpPr>
        <p:pic>
          <p:nvPicPr>
            <p:cNvPr id="3074" name="Picture 2" descr="http://webdesignfromscratch.com/snippets/pyrami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2272" y="1770533"/>
              <a:ext cx="5472608" cy="457596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5589033" y="2890338"/>
              <a:ext cx="1440160" cy="2400657"/>
            </a:xfrm>
            <a:prstGeom prst="rect">
              <a:avLst/>
            </a:prstGeom>
            <a:noFill/>
          </p:spPr>
          <p:txBody>
            <a:bodyPr wrap="square">
              <a:spAutoFit/>
            </a:bodyPr>
            <a:lstStyle/>
            <a:p>
              <a:r>
                <a:rPr lang="en-GB" altLang="en-US" sz="1600" dirty="0" smtClean="0">
                  <a:solidFill>
                    <a:srgbClr val="002060"/>
                  </a:solidFill>
                </a:rPr>
                <a:t>Self-esteem       </a:t>
              </a:r>
            </a:p>
            <a:p>
              <a:endParaRPr lang="en-GB" altLang="en-US" sz="800" dirty="0">
                <a:solidFill>
                  <a:srgbClr val="002060"/>
                </a:solidFill>
              </a:endParaRPr>
            </a:p>
            <a:p>
              <a:r>
                <a:rPr lang="en-GB" altLang="en-US" sz="1600" dirty="0" smtClean="0">
                  <a:solidFill>
                    <a:srgbClr val="FFC000"/>
                  </a:solidFill>
                </a:rPr>
                <a:t>Resilience</a:t>
              </a:r>
            </a:p>
            <a:p>
              <a:endParaRPr lang="en-GB" altLang="en-US" sz="800" dirty="0">
                <a:solidFill>
                  <a:srgbClr val="002060"/>
                </a:solidFill>
              </a:endParaRPr>
            </a:p>
            <a:p>
              <a:r>
                <a:rPr lang="en-GB" altLang="en-US" sz="1600" dirty="0" smtClean="0">
                  <a:solidFill>
                    <a:srgbClr val="00B050"/>
                  </a:solidFill>
                </a:rPr>
                <a:t>Social skills</a:t>
              </a:r>
              <a:endParaRPr lang="en-GB" altLang="en-US" sz="1600" dirty="0">
                <a:solidFill>
                  <a:srgbClr val="00B050"/>
                </a:solidFill>
              </a:endParaRPr>
            </a:p>
            <a:p>
              <a:endParaRPr lang="en-GB" altLang="en-US" sz="800" dirty="0" smtClean="0">
                <a:solidFill>
                  <a:srgbClr val="FF3399"/>
                </a:solidFill>
              </a:endParaRPr>
            </a:p>
            <a:p>
              <a:r>
                <a:rPr lang="en-GB" altLang="en-US" sz="1600" dirty="0" smtClean="0">
                  <a:solidFill>
                    <a:srgbClr val="FF3399"/>
                  </a:solidFill>
                </a:rPr>
                <a:t>Children </a:t>
              </a:r>
              <a:r>
                <a:rPr lang="en-GB" altLang="en-US" sz="1600" dirty="0">
                  <a:solidFill>
                    <a:srgbClr val="FF3399"/>
                  </a:solidFill>
                </a:rPr>
                <a:t>f</a:t>
              </a:r>
              <a:r>
                <a:rPr lang="en-GB" altLang="en-US" sz="1600" dirty="0" smtClean="0">
                  <a:solidFill>
                    <a:srgbClr val="FF3399"/>
                  </a:solidFill>
                </a:rPr>
                <a:t>ind </a:t>
              </a:r>
              <a:r>
                <a:rPr lang="en-GB" altLang="en-US" sz="1600" dirty="0">
                  <a:solidFill>
                    <a:srgbClr val="FF3399"/>
                  </a:solidFill>
                </a:rPr>
                <a:t>their </a:t>
              </a:r>
              <a:r>
                <a:rPr lang="en-GB" altLang="en-US" sz="1600" dirty="0" smtClean="0">
                  <a:solidFill>
                    <a:srgbClr val="FF3399"/>
                  </a:solidFill>
                </a:rPr>
                <a:t>“voice” </a:t>
              </a:r>
            </a:p>
            <a:p>
              <a:endParaRPr lang="en-GB" altLang="en-US" sz="1000" dirty="0">
                <a:solidFill>
                  <a:srgbClr val="FF3399"/>
                </a:solidFill>
              </a:endParaRPr>
            </a:p>
            <a:p>
              <a:r>
                <a:rPr lang="en-GB" altLang="en-US" sz="1600" dirty="0" smtClean="0">
                  <a:solidFill>
                    <a:srgbClr val="7030A0"/>
                  </a:solidFill>
                </a:rPr>
                <a:t>Optimism &amp; </a:t>
              </a:r>
              <a:r>
                <a:rPr lang="en-GB" altLang="en-US" sz="1600" dirty="0">
                  <a:solidFill>
                    <a:srgbClr val="7030A0"/>
                  </a:solidFill>
                </a:rPr>
                <a:t>hope</a:t>
              </a:r>
            </a:p>
          </p:txBody>
        </p:sp>
      </p:grpSp>
      <p:sp>
        <p:nvSpPr>
          <p:cNvPr id="17412" name="Rectangle 6"/>
          <p:cNvSpPr>
            <a:spLocks noChangeArrowheads="1"/>
          </p:cNvSpPr>
          <p:nvPr/>
        </p:nvSpPr>
        <p:spPr bwMode="auto">
          <a:xfrm>
            <a:off x="157550" y="2636912"/>
            <a:ext cx="7772400" cy="336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600">
                <a:solidFill>
                  <a:srgbClr val="EBFFFF"/>
                </a:solidFill>
                <a:latin typeface="Verdana" panose="020B0604030504040204" pitchFamily="34" charset="0"/>
              </a:defRPr>
            </a:lvl1pPr>
            <a:lvl2pPr marL="742950" indent="-285750">
              <a:defRPr sz="600">
                <a:solidFill>
                  <a:srgbClr val="EBFFFF"/>
                </a:solidFill>
                <a:latin typeface="Verdana" panose="020B0604030504040204" pitchFamily="34" charset="0"/>
              </a:defRPr>
            </a:lvl2pPr>
            <a:lvl3pPr marL="1143000" indent="-228600">
              <a:defRPr sz="600">
                <a:solidFill>
                  <a:srgbClr val="EBFFFF"/>
                </a:solidFill>
                <a:latin typeface="Verdana" panose="020B0604030504040204" pitchFamily="34" charset="0"/>
              </a:defRPr>
            </a:lvl3pPr>
            <a:lvl4pPr marL="1600200" indent="-228600">
              <a:defRPr sz="600">
                <a:solidFill>
                  <a:srgbClr val="EBFFFF"/>
                </a:solidFill>
                <a:latin typeface="Verdana" panose="020B0604030504040204" pitchFamily="34" charset="0"/>
              </a:defRPr>
            </a:lvl4pPr>
            <a:lvl5pPr marL="2057400" indent="-228600">
              <a:defRPr sz="600">
                <a:solidFill>
                  <a:srgbClr val="EBFFFF"/>
                </a:solidFill>
                <a:latin typeface="Verdana" panose="020B0604030504040204" pitchFamily="34" charset="0"/>
              </a:defRPr>
            </a:lvl5pPr>
            <a:lvl6pPr marL="2514600" indent="-228600" eaLnBrk="0" fontAlgn="base" hangingPunct="0">
              <a:spcBef>
                <a:spcPct val="0"/>
              </a:spcBef>
              <a:spcAft>
                <a:spcPct val="0"/>
              </a:spcAft>
              <a:defRPr sz="600">
                <a:solidFill>
                  <a:srgbClr val="EBFFFF"/>
                </a:solidFill>
                <a:latin typeface="Verdana" panose="020B0604030504040204" pitchFamily="34" charset="0"/>
              </a:defRPr>
            </a:lvl6pPr>
            <a:lvl7pPr marL="2971800" indent="-228600" eaLnBrk="0" fontAlgn="base" hangingPunct="0">
              <a:spcBef>
                <a:spcPct val="0"/>
              </a:spcBef>
              <a:spcAft>
                <a:spcPct val="0"/>
              </a:spcAft>
              <a:defRPr sz="600">
                <a:solidFill>
                  <a:srgbClr val="EBFFFF"/>
                </a:solidFill>
                <a:latin typeface="Verdana" panose="020B0604030504040204" pitchFamily="34" charset="0"/>
              </a:defRPr>
            </a:lvl7pPr>
            <a:lvl8pPr marL="3429000" indent="-228600" eaLnBrk="0" fontAlgn="base" hangingPunct="0">
              <a:spcBef>
                <a:spcPct val="0"/>
              </a:spcBef>
              <a:spcAft>
                <a:spcPct val="0"/>
              </a:spcAft>
              <a:defRPr sz="600">
                <a:solidFill>
                  <a:srgbClr val="EBFFFF"/>
                </a:solidFill>
                <a:latin typeface="Verdana" panose="020B0604030504040204" pitchFamily="34" charset="0"/>
              </a:defRPr>
            </a:lvl8pPr>
            <a:lvl9pPr marL="3886200" indent="-228600" eaLnBrk="0" fontAlgn="base" hangingPunct="0">
              <a:spcBef>
                <a:spcPct val="0"/>
              </a:spcBef>
              <a:spcAft>
                <a:spcPct val="0"/>
              </a:spcAft>
              <a:defRPr sz="600">
                <a:solidFill>
                  <a:srgbClr val="EBFFFF"/>
                </a:solidFill>
                <a:latin typeface="Verdana" panose="020B0604030504040204" pitchFamily="34" charset="0"/>
              </a:defRPr>
            </a:lvl9pPr>
          </a:lstStyle>
          <a:p>
            <a:pPr marL="0" indent="0">
              <a:spcBef>
                <a:spcPct val="50000"/>
              </a:spcBef>
              <a:buClr>
                <a:srgbClr val="E2DFCC">
                  <a:lumMod val="90000"/>
                </a:srgbClr>
              </a:buClr>
              <a:buSzPct val="75000"/>
            </a:pPr>
            <a:endParaRPr lang="en-GB" sz="2000" dirty="0" smtClean="0">
              <a:solidFill>
                <a:srgbClr val="455F51"/>
              </a:solidFill>
              <a:latin typeface="Calibri" panose="020F0502020204030204"/>
            </a:endParaRPr>
          </a:p>
          <a:p>
            <a:pPr marL="0" indent="0">
              <a:spcBef>
                <a:spcPct val="50000"/>
              </a:spcBef>
              <a:buClr>
                <a:srgbClr val="E2DFCC">
                  <a:lumMod val="90000"/>
                </a:srgbClr>
              </a:buClr>
              <a:buSzPct val="75000"/>
            </a:pPr>
            <a:endParaRPr lang="en-GB" sz="2000" dirty="0" smtClean="0">
              <a:solidFill>
                <a:srgbClr val="455F51"/>
              </a:solidFill>
              <a:latin typeface="Calibri" panose="020F0502020204030204"/>
            </a:endParaRPr>
          </a:p>
          <a:p>
            <a:pPr>
              <a:spcBef>
                <a:spcPct val="50000"/>
              </a:spcBef>
              <a:buClr>
                <a:srgbClr val="E2DFCC">
                  <a:lumMod val="90000"/>
                </a:srgbClr>
              </a:buClr>
              <a:buSzPct val="75000"/>
              <a:buFont typeface="Wingdings" panose="05000000000000000000" pitchFamily="2" charset="2"/>
              <a:buChar char="v"/>
            </a:pPr>
            <a:endParaRPr lang="en-GB" sz="2000" dirty="0">
              <a:solidFill>
                <a:srgbClr val="455F51"/>
              </a:solidFill>
              <a:latin typeface="Calibri" panose="020F0502020204030204"/>
            </a:endParaRPr>
          </a:p>
          <a:p>
            <a:pPr>
              <a:spcBef>
                <a:spcPct val="50000"/>
              </a:spcBef>
              <a:buClr>
                <a:srgbClr val="001C5A"/>
              </a:buClr>
            </a:pPr>
            <a:endParaRPr lang="en-GB" sz="2000" dirty="0">
              <a:solidFill>
                <a:prstClr val="black"/>
              </a:solidFill>
            </a:endParaRPr>
          </a:p>
        </p:txBody>
      </p:sp>
      <p:sp>
        <p:nvSpPr>
          <p:cNvPr id="5" name="Rectangle 4"/>
          <p:cNvSpPr/>
          <p:nvPr/>
        </p:nvSpPr>
        <p:spPr>
          <a:xfrm>
            <a:off x="539552" y="813329"/>
            <a:ext cx="7488832" cy="754053"/>
          </a:xfrm>
          <a:prstGeom prst="rect">
            <a:avLst/>
          </a:prstGeom>
        </p:spPr>
        <p:txBody>
          <a:bodyPr wrap="square">
            <a:spAutoFit/>
          </a:bodyPr>
          <a:lstStyle/>
          <a:p>
            <a:r>
              <a:rPr lang="en-GB" sz="4300" spc="-50" dirty="0" smtClean="0">
                <a:solidFill>
                  <a:prstClr val="black">
                    <a:lumMod val="75000"/>
                    <a:lumOff val="25000"/>
                  </a:prstClr>
                </a:solidFill>
                <a:latin typeface="Calibri Light" panose="020F0302020204030204"/>
              </a:rPr>
              <a:t>What is Pyramid club ?</a:t>
            </a:r>
            <a:endParaRPr lang="en-GB" sz="4300" spc="-50" dirty="0">
              <a:solidFill>
                <a:prstClr val="black">
                  <a:lumMod val="75000"/>
                  <a:lumOff val="25000"/>
                </a:prstClr>
              </a:solidFill>
              <a:latin typeface="Calibri Light" panose="020F0302020204030204"/>
            </a:endParaRPr>
          </a:p>
        </p:txBody>
      </p:sp>
      <p:pic>
        <p:nvPicPr>
          <p:cNvPr id="9" name="Picture 8" descr="http://www.studyin-uk.com/images/uwl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1116" y="73715"/>
            <a:ext cx="1612884" cy="936104"/>
          </a:xfrm>
          <a:prstGeom prst="rect">
            <a:avLst/>
          </a:prstGeom>
          <a:solidFill>
            <a:schemeClr val="bg1"/>
          </a:solidFill>
          <a:ln>
            <a:noFill/>
          </a:ln>
          <a:effectLst/>
        </p:spPr>
      </p:pic>
      <p:pic>
        <p:nvPicPr>
          <p:cNvPr id="10" name="Picture 9" descr="http://www.continyou.org.uk/what_we_do/pyramid/images/Pyramid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381328"/>
            <a:ext cx="647739" cy="487717"/>
          </a:xfrm>
          <a:prstGeom prst="rect">
            <a:avLst/>
          </a:prstGeom>
          <a:solidFill>
            <a:schemeClr val="bg1"/>
          </a:solidFill>
          <a:ln>
            <a:noFill/>
          </a:ln>
          <a:effectLst/>
        </p:spPr>
      </p:pic>
      <p:pic>
        <p:nvPicPr>
          <p:cNvPr id="11" name="il_fi" descr="http://i.huffpost.com/gen/396450/thumbs/r-SECONDARY-SCHOOL-MEMORIES-large570.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54684" y="6381328"/>
            <a:ext cx="1480765" cy="476672"/>
          </a:xfrm>
          <a:prstGeom prst="rect">
            <a:avLst/>
          </a:prstGeom>
          <a:noFill/>
          <a:ln>
            <a:noFill/>
          </a:ln>
        </p:spPr>
      </p:pic>
      <p:sp>
        <p:nvSpPr>
          <p:cNvPr id="6" name="Rectangle 5"/>
          <p:cNvSpPr/>
          <p:nvPr/>
        </p:nvSpPr>
        <p:spPr>
          <a:xfrm>
            <a:off x="2229048" y="6434998"/>
            <a:ext cx="4181850" cy="369332"/>
          </a:xfrm>
          <a:prstGeom prst="rect">
            <a:avLst/>
          </a:prstGeom>
        </p:spPr>
        <p:txBody>
          <a:bodyPr wrap="none">
            <a:spAutoFit/>
          </a:bodyPr>
          <a:lstStyle/>
          <a:p>
            <a:r>
              <a:rPr lang="en-GB" b="1" dirty="0">
                <a:solidFill>
                  <a:prstClr val="white"/>
                </a:solidFill>
              </a:rPr>
              <a:t>http://www.uwl.ac.uk/pyramid/welcome</a:t>
            </a:r>
          </a:p>
        </p:txBody>
      </p:sp>
      <p:sp>
        <p:nvSpPr>
          <p:cNvPr id="3" name="Rectangle 2"/>
          <p:cNvSpPr/>
          <p:nvPr/>
        </p:nvSpPr>
        <p:spPr>
          <a:xfrm>
            <a:off x="251520" y="1904072"/>
            <a:ext cx="4392147" cy="4247317"/>
          </a:xfrm>
          <a:prstGeom prst="rect">
            <a:avLst/>
          </a:prstGeom>
        </p:spPr>
        <p:txBody>
          <a:bodyPr wrap="square">
            <a:spAutoFit/>
          </a:bodyPr>
          <a:lstStyle/>
          <a:p>
            <a:pPr lvl="0" eaLnBrk="0" fontAlgn="base" hangingPunct="0">
              <a:spcBef>
                <a:spcPct val="0"/>
              </a:spcBef>
              <a:spcAft>
                <a:spcPct val="0"/>
              </a:spcAft>
            </a:pPr>
            <a:r>
              <a:rPr lang="en-GB" altLang="en-US" sz="2000" b="1" dirty="0">
                <a:solidFill>
                  <a:srgbClr val="001C5A"/>
                </a:solidFill>
                <a:latin typeface="Verdana" panose="020B0604030504040204" pitchFamily="34" charset="0"/>
              </a:rPr>
              <a:t>Circle </a:t>
            </a:r>
            <a:r>
              <a:rPr lang="en-GB" altLang="en-US" sz="2000" b="1" dirty="0" smtClean="0">
                <a:solidFill>
                  <a:srgbClr val="001C5A"/>
                </a:solidFill>
                <a:latin typeface="Verdana" panose="020B0604030504040204" pitchFamily="34" charset="0"/>
              </a:rPr>
              <a:t>Time</a:t>
            </a:r>
            <a:endParaRPr lang="en-GB" altLang="en-US" sz="2000" b="1" dirty="0">
              <a:solidFill>
                <a:srgbClr val="001C5A"/>
              </a:solidFill>
              <a:latin typeface="Verdana" panose="020B0604030504040204" pitchFamily="34" charset="0"/>
            </a:endParaRPr>
          </a:p>
          <a:p>
            <a:pPr eaLnBrk="0" fontAlgn="base" hangingPunct="0">
              <a:spcBef>
                <a:spcPct val="0"/>
              </a:spcBef>
              <a:spcAft>
                <a:spcPct val="0"/>
              </a:spcAft>
            </a:pPr>
            <a:r>
              <a:rPr lang="en-GB" sz="2000" dirty="0" smtClean="0">
                <a:solidFill>
                  <a:schemeClr val="tx1">
                    <a:lumMod val="75000"/>
                    <a:lumOff val="25000"/>
                  </a:schemeClr>
                </a:solidFill>
              </a:rPr>
              <a:t>Practise speaking</a:t>
            </a:r>
            <a:r>
              <a:rPr lang="en-GB" sz="2000" dirty="0">
                <a:solidFill>
                  <a:schemeClr val="tx1">
                    <a:lumMod val="75000"/>
                    <a:lumOff val="25000"/>
                  </a:schemeClr>
                </a:solidFill>
              </a:rPr>
              <a:t>, listening </a:t>
            </a:r>
            <a:r>
              <a:rPr lang="en-GB" sz="2000" dirty="0" smtClean="0">
                <a:solidFill>
                  <a:schemeClr val="tx1">
                    <a:lumMod val="75000"/>
                    <a:lumOff val="25000"/>
                  </a:schemeClr>
                </a:solidFill>
              </a:rPr>
              <a:t>&amp; </a:t>
            </a:r>
            <a:r>
              <a:rPr lang="en-GB" sz="2000" dirty="0">
                <a:solidFill>
                  <a:schemeClr val="tx1">
                    <a:lumMod val="75000"/>
                    <a:lumOff val="25000"/>
                  </a:schemeClr>
                </a:solidFill>
              </a:rPr>
              <a:t>turn-taking </a:t>
            </a:r>
            <a:r>
              <a:rPr lang="en-GB" sz="2000" dirty="0" smtClean="0">
                <a:solidFill>
                  <a:schemeClr val="tx1">
                    <a:lumMod val="75000"/>
                    <a:lumOff val="25000"/>
                  </a:schemeClr>
                </a:solidFill>
              </a:rPr>
              <a:t>skills</a:t>
            </a:r>
          </a:p>
          <a:p>
            <a:pPr eaLnBrk="0" fontAlgn="base" hangingPunct="0">
              <a:spcBef>
                <a:spcPct val="0"/>
              </a:spcBef>
              <a:spcAft>
                <a:spcPct val="0"/>
              </a:spcAft>
            </a:pPr>
            <a:endParaRPr lang="en-GB" sz="1000" dirty="0">
              <a:solidFill>
                <a:schemeClr val="tx1">
                  <a:lumMod val="75000"/>
                  <a:lumOff val="25000"/>
                </a:schemeClr>
              </a:solidFill>
            </a:endParaRPr>
          </a:p>
          <a:p>
            <a:pPr lvl="0" eaLnBrk="0" fontAlgn="base" hangingPunct="0">
              <a:spcBef>
                <a:spcPct val="0"/>
              </a:spcBef>
              <a:spcAft>
                <a:spcPct val="0"/>
              </a:spcAft>
            </a:pPr>
            <a:r>
              <a:rPr lang="en-GB" altLang="en-US" sz="2000" b="1" dirty="0" smtClean="0">
                <a:solidFill>
                  <a:srgbClr val="001C5A"/>
                </a:solidFill>
                <a:latin typeface="Verdana" panose="020B0604030504040204" pitchFamily="34" charset="0"/>
              </a:rPr>
              <a:t>Art </a:t>
            </a:r>
            <a:r>
              <a:rPr lang="en-GB" altLang="en-US" sz="2000" b="1" dirty="0">
                <a:solidFill>
                  <a:srgbClr val="001C5A"/>
                </a:solidFill>
                <a:latin typeface="Verdana" panose="020B0604030504040204" pitchFamily="34" charset="0"/>
              </a:rPr>
              <a:t>and craft</a:t>
            </a:r>
          </a:p>
          <a:p>
            <a:pPr lvl="0" eaLnBrk="0" fontAlgn="base" hangingPunct="0">
              <a:spcBef>
                <a:spcPct val="0"/>
              </a:spcBef>
              <a:spcAft>
                <a:spcPct val="0"/>
              </a:spcAft>
            </a:pPr>
            <a:r>
              <a:rPr lang="en-GB" sz="2000" dirty="0" smtClean="0"/>
              <a:t>Self-expression; helps </a:t>
            </a:r>
            <a:r>
              <a:rPr lang="en-GB" sz="2000" dirty="0"/>
              <a:t>develop cognitive </a:t>
            </a:r>
            <a:r>
              <a:rPr lang="en-GB" sz="2000" dirty="0" smtClean="0"/>
              <a:t>&amp; </a:t>
            </a:r>
            <a:r>
              <a:rPr lang="en-GB" sz="2000" dirty="0"/>
              <a:t>relationship skills </a:t>
            </a:r>
            <a:endParaRPr lang="en-GB" sz="2000" dirty="0" smtClean="0"/>
          </a:p>
          <a:p>
            <a:pPr lvl="0" eaLnBrk="0" fontAlgn="base" hangingPunct="0">
              <a:spcBef>
                <a:spcPct val="0"/>
              </a:spcBef>
              <a:spcAft>
                <a:spcPct val="0"/>
              </a:spcAft>
            </a:pPr>
            <a:endParaRPr lang="en-GB" sz="1000" dirty="0" smtClean="0"/>
          </a:p>
          <a:p>
            <a:pPr lvl="0" eaLnBrk="0" fontAlgn="base" hangingPunct="0">
              <a:spcBef>
                <a:spcPct val="0"/>
              </a:spcBef>
              <a:spcAft>
                <a:spcPct val="0"/>
              </a:spcAft>
            </a:pPr>
            <a:r>
              <a:rPr lang="en-GB" altLang="en-US" sz="2000" b="1" dirty="0" smtClean="0">
                <a:solidFill>
                  <a:srgbClr val="001C5A"/>
                </a:solidFill>
                <a:latin typeface="Verdana" panose="020B0604030504040204" pitchFamily="34" charset="0"/>
              </a:rPr>
              <a:t>Games</a:t>
            </a:r>
          </a:p>
          <a:p>
            <a:pPr lvl="0" eaLnBrk="0" fontAlgn="base" hangingPunct="0">
              <a:spcBef>
                <a:spcPct val="0"/>
              </a:spcBef>
              <a:spcAft>
                <a:spcPct val="0"/>
              </a:spcAft>
            </a:pPr>
            <a:r>
              <a:rPr lang="en-GB" sz="2000" smtClean="0"/>
              <a:t>Practise </a:t>
            </a:r>
            <a:r>
              <a:rPr lang="en-GB" sz="2000" dirty="0" smtClean="0"/>
              <a:t>social skills &amp; co-operation</a:t>
            </a:r>
          </a:p>
          <a:p>
            <a:pPr lvl="0" eaLnBrk="0" fontAlgn="base" hangingPunct="0">
              <a:spcBef>
                <a:spcPct val="0"/>
              </a:spcBef>
              <a:spcAft>
                <a:spcPct val="0"/>
              </a:spcAft>
            </a:pPr>
            <a:endParaRPr lang="en-GB" altLang="en-US" sz="1000" dirty="0" smtClean="0"/>
          </a:p>
          <a:p>
            <a:pPr eaLnBrk="0" fontAlgn="base" hangingPunct="0">
              <a:spcBef>
                <a:spcPct val="0"/>
              </a:spcBef>
              <a:spcAft>
                <a:spcPct val="0"/>
              </a:spcAft>
            </a:pPr>
            <a:r>
              <a:rPr lang="en-GB" altLang="en-US" sz="2000" b="1" dirty="0" smtClean="0">
                <a:solidFill>
                  <a:srgbClr val="001C5A"/>
                </a:solidFill>
                <a:latin typeface="Verdana" panose="020B0604030504040204" pitchFamily="34" charset="0"/>
              </a:rPr>
              <a:t>Food</a:t>
            </a:r>
          </a:p>
          <a:p>
            <a:pPr eaLnBrk="0" fontAlgn="base" hangingPunct="0">
              <a:spcBef>
                <a:spcPct val="0"/>
              </a:spcBef>
              <a:spcAft>
                <a:spcPct val="0"/>
              </a:spcAft>
            </a:pPr>
            <a:r>
              <a:rPr lang="en-GB" altLang="en-US" sz="2000" dirty="0" smtClean="0"/>
              <a:t>Nurturing; cultural; </a:t>
            </a:r>
            <a:r>
              <a:rPr lang="en-GB" sz="2000" dirty="0" smtClean="0"/>
              <a:t>sharing;</a:t>
            </a:r>
          </a:p>
          <a:p>
            <a:pPr eaLnBrk="0" fontAlgn="base" hangingPunct="0">
              <a:spcBef>
                <a:spcPct val="0"/>
              </a:spcBef>
              <a:spcAft>
                <a:spcPct val="0"/>
              </a:spcAft>
            </a:pPr>
            <a:r>
              <a:rPr lang="en-GB" sz="2000" dirty="0"/>
              <a:t>t</a:t>
            </a:r>
            <a:r>
              <a:rPr lang="en-GB" sz="2000" dirty="0" smtClean="0"/>
              <a:t>urn-taking &amp; </a:t>
            </a:r>
            <a:r>
              <a:rPr lang="en-GB" sz="2000" dirty="0"/>
              <a:t>engaging in informal conversations </a:t>
            </a:r>
            <a:endParaRPr lang="en-GB" altLang="en-US" sz="2000" b="1" dirty="0">
              <a:solidFill>
                <a:srgbClr val="001C5A"/>
              </a:solidFill>
              <a:latin typeface="Verdana" panose="020B0604030504040204" pitchFamily="34" charset="0"/>
            </a:endParaRPr>
          </a:p>
        </p:txBody>
      </p:sp>
      <p:pic>
        <p:nvPicPr>
          <p:cNvPr id="12" name="Picture 11" descr="http://www.continyou.org.uk/what_we_do/pyramid/images/Pyramid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34733" y="525961"/>
            <a:ext cx="1440160" cy="1084372"/>
          </a:xfrm>
          <a:prstGeom prst="rect">
            <a:avLst/>
          </a:prstGeom>
          <a:solidFill>
            <a:schemeClr val="bg1"/>
          </a:solidFill>
          <a:ln>
            <a:noFill/>
          </a:ln>
          <a:effectLst/>
        </p:spPr>
      </p:pic>
      <p:sp>
        <p:nvSpPr>
          <p:cNvPr id="16" name="TextBox 15"/>
          <p:cNvSpPr txBox="1"/>
          <p:nvPr/>
        </p:nvSpPr>
        <p:spPr>
          <a:xfrm>
            <a:off x="4965196" y="5104945"/>
            <a:ext cx="2689488" cy="276999"/>
          </a:xfrm>
          <a:prstGeom prst="rect">
            <a:avLst/>
          </a:prstGeom>
          <a:noFill/>
        </p:spPr>
        <p:txBody>
          <a:bodyPr wrap="square" rtlCol="0">
            <a:spAutoFit/>
          </a:bodyPr>
          <a:lstStyle/>
          <a:p>
            <a:r>
              <a:rPr lang="en-GB" sz="1200" dirty="0" smtClean="0"/>
              <a:t>(Pyramid club leaders handbook, 2012)</a:t>
            </a:r>
            <a:endParaRPr lang="en-GB" sz="1200" dirty="0"/>
          </a:p>
        </p:txBody>
      </p:sp>
    </p:spTree>
    <p:extLst>
      <p:ext uri="{BB962C8B-B14F-4D97-AF65-F5344CB8AC3E}">
        <p14:creationId xmlns:p14="http://schemas.microsoft.com/office/powerpoint/2010/main" val="93177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6"/>
          <p:cNvSpPr>
            <a:spLocks noChangeArrowheads="1"/>
          </p:cNvSpPr>
          <p:nvPr/>
        </p:nvSpPr>
        <p:spPr bwMode="auto">
          <a:xfrm>
            <a:off x="157550" y="2636912"/>
            <a:ext cx="7772400" cy="336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600">
                <a:solidFill>
                  <a:srgbClr val="EBFFFF"/>
                </a:solidFill>
                <a:latin typeface="Verdana" panose="020B0604030504040204" pitchFamily="34" charset="0"/>
              </a:defRPr>
            </a:lvl1pPr>
            <a:lvl2pPr marL="742950" indent="-285750">
              <a:defRPr sz="600">
                <a:solidFill>
                  <a:srgbClr val="EBFFFF"/>
                </a:solidFill>
                <a:latin typeface="Verdana" panose="020B0604030504040204" pitchFamily="34" charset="0"/>
              </a:defRPr>
            </a:lvl2pPr>
            <a:lvl3pPr marL="1143000" indent="-228600">
              <a:defRPr sz="600">
                <a:solidFill>
                  <a:srgbClr val="EBFFFF"/>
                </a:solidFill>
                <a:latin typeface="Verdana" panose="020B0604030504040204" pitchFamily="34" charset="0"/>
              </a:defRPr>
            </a:lvl3pPr>
            <a:lvl4pPr marL="1600200" indent="-228600">
              <a:defRPr sz="600">
                <a:solidFill>
                  <a:srgbClr val="EBFFFF"/>
                </a:solidFill>
                <a:latin typeface="Verdana" panose="020B0604030504040204" pitchFamily="34" charset="0"/>
              </a:defRPr>
            </a:lvl4pPr>
            <a:lvl5pPr marL="2057400" indent="-228600">
              <a:defRPr sz="600">
                <a:solidFill>
                  <a:srgbClr val="EBFFFF"/>
                </a:solidFill>
                <a:latin typeface="Verdana" panose="020B0604030504040204" pitchFamily="34" charset="0"/>
              </a:defRPr>
            </a:lvl5pPr>
            <a:lvl6pPr marL="2514600" indent="-228600" eaLnBrk="0" fontAlgn="base" hangingPunct="0">
              <a:spcBef>
                <a:spcPct val="0"/>
              </a:spcBef>
              <a:spcAft>
                <a:spcPct val="0"/>
              </a:spcAft>
              <a:defRPr sz="600">
                <a:solidFill>
                  <a:srgbClr val="EBFFFF"/>
                </a:solidFill>
                <a:latin typeface="Verdana" panose="020B0604030504040204" pitchFamily="34" charset="0"/>
              </a:defRPr>
            </a:lvl6pPr>
            <a:lvl7pPr marL="2971800" indent="-228600" eaLnBrk="0" fontAlgn="base" hangingPunct="0">
              <a:spcBef>
                <a:spcPct val="0"/>
              </a:spcBef>
              <a:spcAft>
                <a:spcPct val="0"/>
              </a:spcAft>
              <a:defRPr sz="600">
                <a:solidFill>
                  <a:srgbClr val="EBFFFF"/>
                </a:solidFill>
                <a:latin typeface="Verdana" panose="020B0604030504040204" pitchFamily="34" charset="0"/>
              </a:defRPr>
            </a:lvl7pPr>
            <a:lvl8pPr marL="3429000" indent="-228600" eaLnBrk="0" fontAlgn="base" hangingPunct="0">
              <a:spcBef>
                <a:spcPct val="0"/>
              </a:spcBef>
              <a:spcAft>
                <a:spcPct val="0"/>
              </a:spcAft>
              <a:defRPr sz="600">
                <a:solidFill>
                  <a:srgbClr val="EBFFFF"/>
                </a:solidFill>
                <a:latin typeface="Verdana" panose="020B0604030504040204" pitchFamily="34" charset="0"/>
              </a:defRPr>
            </a:lvl8pPr>
            <a:lvl9pPr marL="3886200" indent="-228600" eaLnBrk="0" fontAlgn="base" hangingPunct="0">
              <a:spcBef>
                <a:spcPct val="0"/>
              </a:spcBef>
              <a:spcAft>
                <a:spcPct val="0"/>
              </a:spcAft>
              <a:defRPr sz="600">
                <a:solidFill>
                  <a:srgbClr val="EBFFFF"/>
                </a:solidFill>
                <a:latin typeface="Verdana" panose="020B0604030504040204" pitchFamily="34" charset="0"/>
              </a:defRPr>
            </a:lvl9pPr>
          </a:lstStyle>
          <a:p>
            <a:pPr marL="0" indent="0" eaLnBrk="1" hangingPunct="1">
              <a:spcBef>
                <a:spcPct val="50000"/>
              </a:spcBef>
              <a:buClr>
                <a:schemeClr val="bg2">
                  <a:lumMod val="90000"/>
                </a:schemeClr>
              </a:buClr>
              <a:buSzPct val="75000"/>
            </a:pPr>
            <a:endParaRPr lang="en-GB" sz="2000" dirty="0" smtClean="0">
              <a:solidFill>
                <a:schemeClr val="tx2"/>
              </a:solidFill>
              <a:latin typeface="+mn-lt"/>
            </a:endParaRPr>
          </a:p>
          <a:p>
            <a:pPr marL="0" indent="0" eaLnBrk="1" hangingPunct="1">
              <a:spcBef>
                <a:spcPct val="50000"/>
              </a:spcBef>
              <a:buClr>
                <a:schemeClr val="bg2">
                  <a:lumMod val="90000"/>
                </a:schemeClr>
              </a:buClr>
              <a:buSzPct val="75000"/>
            </a:pPr>
            <a:endParaRPr lang="en-GB" sz="2000" dirty="0" smtClean="0">
              <a:solidFill>
                <a:schemeClr val="tx2"/>
              </a:solidFill>
              <a:latin typeface="+mn-lt"/>
            </a:endParaRPr>
          </a:p>
          <a:p>
            <a:pPr eaLnBrk="1" hangingPunct="1">
              <a:spcBef>
                <a:spcPct val="50000"/>
              </a:spcBef>
              <a:buClr>
                <a:schemeClr val="bg2">
                  <a:lumMod val="90000"/>
                </a:schemeClr>
              </a:buClr>
              <a:buSzPct val="75000"/>
              <a:buFont typeface="Wingdings" panose="05000000000000000000" pitchFamily="2" charset="2"/>
              <a:buChar char="v"/>
            </a:pPr>
            <a:endParaRPr lang="en-GB" sz="2000" dirty="0">
              <a:solidFill>
                <a:schemeClr val="tx2"/>
              </a:solidFill>
              <a:latin typeface="+mn-lt"/>
            </a:endParaRPr>
          </a:p>
          <a:p>
            <a:pPr eaLnBrk="1" hangingPunct="1">
              <a:spcBef>
                <a:spcPct val="50000"/>
              </a:spcBef>
              <a:buClr>
                <a:srgbClr val="001C5A"/>
              </a:buClr>
            </a:pPr>
            <a:endParaRPr lang="en-GB" sz="2000" dirty="0">
              <a:solidFill>
                <a:schemeClr val="tx1"/>
              </a:solidFill>
            </a:endParaRPr>
          </a:p>
        </p:txBody>
      </p:sp>
      <p:sp>
        <p:nvSpPr>
          <p:cNvPr id="4" name="Rectangle 3"/>
          <p:cNvSpPr/>
          <p:nvPr/>
        </p:nvSpPr>
        <p:spPr>
          <a:xfrm>
            <a:off x="157550" y="1949840"/>
            <a:ext cx="8806938" cy="4632037"/>
          </a:xfrm>
          <a:prstGeom prst="rect">
            <a:avLst/>
          </a:prstGeom>
        </p:spPr>
        <p:txBody>
          <a:bodyPr wrap="square">
            <a:spAutoFit/>
          </a:bodyPr>
          <a:lstStyle/>
          <a:p>
            <a:pPr marL="285750" indent="-285750">
              <a:buClr>
                <a:schemeClr val="accent1">
                  <a:lumMod val="75000"/>
                </a:schemeClr>
              </a:buClr>
              <a:buFont typeface="Wingdings" panose="05000000000000000000" pitchFamily="2" charset="2"/>
              <a:buChar char="v"/>
            </a:pPr>
            <a:r>
              <a:rPr lang="en-GB" sz="2000" dirty="0">
                <a:solidFill>
                  <a:schemeClr val="tx1">
                    <a:lumMod val="75000"/>
                    <a:lumOff val="25000"/>
                  </a:schemeClr>
                </a:solidFill>
              </a:rPr>
              <a:t>Protective factors reduce the risk of developing mental health </a:t>
            </a:r>
            <a:r>
              <a:rPr lang="en-GB" sz="2000" dirty="0" smtClean="0">
                <a:solidFill>
                  <a:schemeClr val="tx1">
                    <a:lumMod val="75000"/>
                    <a:lumOff val="25000"/>
                  </a:schemeClr>
                </a:solidFill>
              </a:rPr>
              <a:t>issues by strengthening </a:t>
            </a:r>
            <a:r>
              <a:rPr lang="en-GB" sz="2000" dirty="0">
                <a:solidFill>
                  <a:schemeClr val="tx1">
                    <a:lumMod val="75000"/>
                    <a:lumOff val="25000"/>
                  </a:schemeClr>
                </a:solidFill>
              </a:rPr>
              <a:t>emotional well-being and </a:t>
            </a:r>
            <a:r>
              <a:rPr lang="en-GB" sz="2000" dirty="0" smtClean="0">
                <a:solidFill>
                  <a:schemeClr val="tx1">
                    <a:lumMod val="75000"/>
                    <a:lumOff val="25000"/>
                  </a:schemeClr>
                </a:solidFill>
              </a:rPr>
              <a:t>increasing ‘</a:t>
            </a:r>
            <a:r>
              <a:rPr lang="en-GB" sz="2000" dirty="0">
                <a:solidFill>
                  <a:schemeClr val="tx1">
                    <a:lumMod val="75000"/>
                    <a:lumOff val="25000"/>
                  </a:schemeClr>
                </a:solidFill>
              </a:rPr>
              <a:t>resilience</a:t>
            </a:r>
            <a:r>
              <a:rPr lang="en-GB" i="1" dirty="0" smtClean="0">
                <a:solidFill>
                  <a:schemeClr val="tx1">
                    <a:lumMod val="75000"/>
                    <a:lumOff val="25000"/>
                  </a:schemeClr>
                </a:solidFill>
              </a:rPr>
              <a:t>’ </a:t>
            </a:r>
            <a:r>
              <a:rPr lang="en-GB" sz="2000" dirty="0">
                <a:solidFill>
                  <a:schemeClr val="tx1">
                    <a:lumMod val="75000"/>
                    <a:lumOff val="25000"/>
                  </a:schemeClr>
                </a:solidFill>
              </a:rPr>
              <a:t>(Jenkins et al, 2002; Masten &amp; Gewirtz, 2006).</a:t>
            </a:r>
          </a:p>
          <a:p>
            <a:pPr marL="285750" indent="-285750">
              <a:buClr>
                <a:schemeClr val="accent1">
                  <a:lumMod val="75000"/>
                </a:schemeClr>
              </a:buClr>
              <a:buFont typeface="Wingdings" panose="05000000000000000000" pitchFamily="2" charset="2"/>
              <a:buChar char="v"/>
            </a:pPr>
            <a:endParaRPr lang="en-GB" sz="1000" dirty="0">
              <a:solidFill>
                <a:schemeClr val="tx1">
                  <a:lumMod val="75000"/>
                  <a:lumOff val="25000"/>
                </a:schemeClr>
              </a:solidFill>
            </a:endParaRPr>
          </a:p>
          <a:p>
            <a:pPr marL="285750" indent="-285750">
              <a:buClr>
                <a:schemeClr val="accent1">
                  <a:lumMod val="75000"/>
                </a:schemeClr>
              </a:buClr>
              <a:buFont typeface="Wingdings" panose="05000000000000000000" pitchFamily="2" charset="2"/>
              <a:buChar char="v"/>
            </a:pPr>
            <a:r>
              <a:rPr lang="en-GB" sz="2000" dirty="0">
                <a:solidFill>
                  <a:schemeClr val="tx1">
                    <a:lumMod val="75000"/>
                    <a:lumOff val="25000"/>
                  </a:schemeClr>
                </a:solidFill>
              </a:rPr>
              <a:t>SE health programmes in primary schools (Pyramid clubs) have demonstrated improvements in well-being by equipping  participants with coping and resilience skills (Ohl et al, 2008; 2012; Lyons et el 2013; McKenna et al, 2014).</a:t>
            </a:r>
          </a:p>
          <a:p>
            <a:pPr marL="285750" indent="-285750">
              <a:buClr>
                <a:schemeClr val="accent1">
                  <a:lumMod val="75000"/>
                </a:schemeClr>
              </a:buClr>
              <a:buFont typeface="Wingdings" panose="05000000000000000000" pitchFamily="2" charset="2"/>
              <a:buChar char="v"/>
            </a:pPr>
            <a:endParaRPr lang="en-GB" sz="1000" dirty="0">
              <a:solidFill>
                <a:schemeClr val="tx1">
                  <a:lumMod val="75000"/>
                  <a:lumOff val="25000"/>
                </a:schemeClr>
              </a:solidFill>
            </a:endParaRPr>
          </a:p>
          <a:p>
            <a:pPr marL="285750" indent="-285750">
              <a:buClr>
                <a:schemeClr val="accent1">
                  <a:lumMod val="75000"/>
                </a:schemeClr>
              </a:buClr>
              <a:buFont typeface="Wingdings" panose="05000000000000000000" pitchFamily="2" charset="2"/>
              <a:buChar char="v"/>
            </a:pPr>
            <a:r>
              <a:rPr lang="en-GB" sz="2000" dirty="0">
                <a:solidFill>
                  <a:schemeClr val="tx1">
                    <a:lumMod val="75000"/>
                    <a:lumOff val="25000"/>
                  </a:schemeClr>
                </a:solidFill>
              </a:rPr>
              <a:t>A “critical age” for intervention effectiveness? (</a:t>
            </a:r>
            <a:r>
              <a:rPr lang="en-GB" sz="2000" dirty="0" smtClean="0">
                <a:solidFill>
                  <a:schemeClr val="tx1">
                    <a:lumMod val="75000"/>
                    <a:lumOff val="25000"/>
                  </a:schemeClr>
                </a:solidFill>
              </a:rPr>
              <a:t>Barrett et al, </a:t>
            </a:r>
            <a:r>
              <a:rPr lang="en-GB" sz="2000" dirty="0">
                <a:solidFill>
                  <a:schemeClr val="tx1">
                    <a:lumMod val="75000"/>
                    <a:lumOff val="25000"/>
                  </a:schemeClr>
                </a:solidFill>
              </a:rPr>
              <a:t>2005).</a:t>
            </a:r>
          </a:p>
          <a:p>
            <a:pPr marL="171450" indent="-171450">
              <a:buClr>
                <a:schemeClr val="accent1">
                  <a:lumMod val="75000"/>
                </a:schemeClr>
              </a:buClr>
              <a:buFont typeface="Wingdings" panose="05000000000000000000" pitchFamily="2" charset="2"/>
              <a:buChar char="v"/>
            </a:pPr>
            <a:endParaRPr lang="en-GB" sz="1000" dirty="0">
              <a:solidFill>
                <a:schemeClr val="tx1">
                  <a:lumMod val="75000"/>
                  <a:lumOff val="25000"/>
                </a:schemeClr>
              </a:solidFill>
            </a:endParaRPr>
          </a:p>
          <a:p>
            <a:pPr marL="285750" indent="-285750">
              <a:buClr>
                <a:schemeClr val="accent1">
                  <a:lumMod val="75000"/>
                </a:schemeClr>
              </a:buClr>
              <a:buFont typeface="Wingdings" panose="05000000000000000000" pitchFamily="2" charset="2"/>
              <a:buChar char="v"/>
            </a:pPr>
            <a:r>
              <a:rPr lang="en-GB" sz="2000" dirty="0">
                <a:solidFill>
                  <a:schemeClr val="tx1">
                    <a:lumMod val="75000"/>
                    <a:lumOff val="25000"/>
                  </a:schemeClr>
                </a:solidFill>
              </a:rPr>
              <a:t>Does SE well-being impact on other domains, e</a:t>
            </a:r>
            <a:r>
              <a:rPr lang="en-GB" sz="2000" dirty="0" smtClean="0">
                <a:solidFill>
                  <a:schemeClr val="tx1">
                    <a:lumMod val="75000"/>
                    <a:lumOff val="25000"/>
                  </a:schemeClr>
                </a:solidFill>
              </a:rPr>
              <a:t>.g. </a:t>
            </a:r>
            <a:r>
              <a:rPr lang="en-GB" sz="2000" dirty="0">
                <a:solidFill>
                  <a:schemeClr val="tx1">
                    <a:lumMod val="75000"/>
                    <a:lumOff val="25000"/>
                  </a:schemeClr>
                </a:solidFill>
              </a:rPr>
              <a:t>school performance? </a:t>
            </a:r>
            <a:endParaRPr lang="en-GB" sz="2000" dirty="0" smtClean="0">
              <a:solidFill>
                <a:schemeClr val="tx1">
                  <a:lumMod val="75000"/>
                  <a:lumOff val="25000"/>
                </a:schemeClr>
              </a:solidFill>
            </a:endParaRPr>
          </a:p>
          <a:p>
            <a:pPr>
              <a:buClr>
                <a:schemeClr val="accent1">
                  <a:lumMod val="75000"/>
                </a:schemeClr>
              </a:buClr>
            </a:pPr>
            <a:r>
              <a:rPr lang="en-GB" sz="2000" i="1" dirty="0">
                <a:solidFill>
                  <a:schemeClr val="tx1">
                    <a:lumMod val="75000"/>
                    <a:lumOff val="25000"/>
                  </a:schemeClr>
                </a:solidFill>
              </a:rPr>
              <a:t> </a:t>
            </a:r>
            <a:r>
              <a:rPr lang="en-GB" sz="2000" i="1" dirty="0" smtClean="0">
                <a:solidFill>
                  <a:schemeClr val="tx1">
                    <a:lumMod val="75000"/>
                    <a:lumOff val="25000"/>
                  </a:schemeClr>
                </a:solidFill>
              </a:rPr>
              <a:t>    </a:t>
            </a:r>
            <a:r>
              <a:rPr lang="en-GB" sz="2000" dirty="0" smtClean="0">
                <a:solidFill>
                  <a:schemeClr val="tx1">
                    <a:lumMod val="75000"/>
                    <a:lumOff val="25000"/>
                  </a:schemeClr>
                </a:solidFill>
              </a:rPr>
              <a:t>(</a:t>
            </a:r>
            <a:r>
              <a:rPr lang="en-GB" sz="2000" dirty="0">
                <a:solidFill>
                  <a:schemeClr val="tx1">
                    <a:lumMod val="75000"/>
                    <a:lumOff val="25000"/>
                  </a:schemeClr>
                </a:solidFill>
              </a:rPr>
              <a:t>Zins et al, 2004; Durlak et al, 2011).</a:t>
            </a:r>
          </a:p>
          <a:p>
            <a:pPr>
              <a:buClr>
                <a:schemeClr val="accent1">
                  <a:lumMod val="75000"/>
                </a:schemeClr>
              </a:buClr>
            </a:pPr>
            <a:endParaRPr lang="en-GB" sz="1000" dirty="0" smtClean="0">
              <a:solidFill>
                <a:schemeClr val="tx1">
                  <a:lumMod val="75000"/>
                  <a:lumOff val="25000"/>
                </a:schemeClr>
              </a:solidFill>
            </a:endParaRPr>
          </a:p>
          <a:p>
            <a:pPr marL="285750" indent="-285750">
              <a:buClr>
                <a:schemeClr val="accent1">
                  <a:lumMod val="75000"/>
                </a:schemeClr>
              </a:buClr>
              <a:buFont typeface="Wingdings" panose="05000000000000000000" pitchFamily="2" charset="2"/>
              <a:buChar char="v"/>
            </a:pPr>
            <a:r>
              <a:rPr lang="en-GB" sz="2000" dirty="0" smtClean="0">
                <a:solidFill>
                  <a:schemeClr val="tx1">
                    <a:lumMod val="75000"/>
                    <a:lumOff val="25000"/>
                  </a:schemeClr>
                </a:solidFill>
              </a:rPr>
              <a:t>Developmentally appropriate theoretical model to inform intervention practice and guide policy.</a:t>
            </a:r>
          </a:p>
          <a:p>
            <a:pPr>
              <a:buClr>
                <a:schemeClr val="accent1">
                  <a:lumMod val="75000"/>
                </a:schemeClr>
              </a:buClr>
            </a:pPr>
            <a:endParaRPr lang="en-GB" sz="2000" dirty="0">
              <a:solidFill>
                <a:schemeClr val="tx1">
                  <a:lumMod val="75000"/>
                  <a:lumOff val="25000"/>
                </a:schemeClr>
              </a:solidFill>
            </a:endParaRPr>
          </a:p>
          <a:p>
            <a:endParaRPr lang="en-US" sz="1400" b="1" dirty="0"/>
          </a:p>
        </p:txBody>
      </p:sp>
      <p:sp>
        <p:nvSpPr>
          <p:cNvPr id="5" name="Rectangle 4"/>
          <p:cNvSpPr/>
          <p:nvPr/>
        </p:nvSpPr>
        <p:spPr>
          <a:xfrm>
            <a:off x="539552" y="813329"/>
            <a:ext cx="7848872" cy="754053"/>
          </a:xfrm>
          <a:prstGeom prst="rect">
            <a:avLst/>
          </a:prstGeom>
        </p:spPr>
        <p:txBody>
          <a:bodyPr wrap="square">
            <a:spAutoFit/>
          </a:bodyPr>
          <a:lstStyle/>
          <a:p>
            <a:r>
              <a:rPr lang="en-GB" sz="4300" spc="-50" dirty="0" smtClean="0">
                <a:solidFill>
                  <a:schemeClr val="tx1">
                    <a:lumMod val="75000"/>
                    <a:lumOff val="25000"/>
                  </a:schemeClr>
                </a:solidFill>
                <a:latin typeface="+mj-lt"/>
                <a:ea typeface="+mj-ea"/>
                <a:cs typeface="+mj-cs"/>
              </a:rPr>
              <a:t>The Pyramid club model of change</a:t>
            </a:r>
            <a:endParaRPr lang="en-GB" sz="4300" spc="-50" dirty="0">
              <a:solidFill>
                <a:schemeClr val="tx1">
                  <a:lumMod val="75000"/>
                  <a:lumOff val="25000"/>
                </a:schemeClr>
              </a:solidFill>
              <a:latin typeface="+mj-lt"/>
              <a:ea typeface="+mj-ea"/>
              <a:cs typeface="+mj-cs"/>
            </a:endParaRPr>
          </a:p>
        </p:txBody>
      </p:sp>
      <p:pic>
        <p:nvPicPr>
          <p:cNvPr id="9" name="Picture 8" descr="http://www.studyin-uk.com/images/uwl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1116" y="73715"/>
            <a:ext cx="1612884" cy="936104"/>
          </a:xfrm>
          <a:prstGeom prst="rect">
            <a:avLst/>
          </a:prstGeom>
          <a:solidFill>
            <a:schemeClr val="bg1"/>
          </a:solidFill>
          <a:ln>
            <a:noFill/>
          </a:ln>
          <a:effectLst/>
        </p:spPr>
      </p:pic>
      <p:pic>
        <p:nvPicPr>
          <p:cNvPr id="10" name="Picture 9" descr="http://www.continyou.org.uk/what_we_do/pyramid/images/Pyramid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81328"/>
            <a:ext cx="647739" cy="487717"/>
          </a:xfrm>
          <a:prstGeom prst="rect">
            <a:avLst/>
          </a:prstGeom>
          <a:solidFill>
            <a:schemeClr val="bg1"/>
          </a:solidFill>
          <a:ln>
            <a:noFill/>
          </a:ln>
          <a:effectLst/>
        </p:spPr>
      </p:pic>
      <p:pic>
        <p:nvPicPr>
          <p:cNvPr id="11" name="il_fi" descr="http://i.huffpost.com/gen/396450/thumbs/r-SECONDARY-SCHOOL-MEMORIES-large57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54684" y="6381328"/>
            <a:ext cx="1480765" cy="476672"/>
          </a:xfrm>
          <a:prstGeom prst="rect">
            <a:avLst/>
          </a:prstGeom>
          <a:noFill/>
          <a:ln>
            <a:noFill/>
          </a:ln>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81817" y="3645024"/>
            <a:ext cx="1368152" cy="1954943"/>
          </a:xfrm>
          <a:prstGeom prst="rect">
            <a:avLst/>
          </a:prstGeom>
          <a:effectLst>
            <a:softEdge rad="254000"/>
          </a:effectLst>
          <a:scene3d>
            <a:camera prst="perspectiveContrastingLeftFacing"/>
            <a:lightRig rig="threePt" dir="t"/>
          </a:scene3d>
        </p:spPr>
      </p:pic>
      <p:sp>
        <p:nvSpPr>
          <p:cNvPr id="6" name="Rectangle 5"/>
          <p:cNvSpPr/>
          <p:nvPr/>
        </p:nvSpPr>
        <p:spPr>
          <a:xfrm>
            <a:off x="2229048" y="6434998"/>
            <a:ext cx="4181850" cy="369332"/>
          </a:xfrm>
          <a:prstGeom prst="rect">
            <a:avLst/>
          </a:prstGeom>
        </p:spPr>
        <p:txBody>
          <a:bodyPr wrap="none">
            <a:spAutoFit/>
          </a:bodyPr>
          <a:lstStyle/>
          <a:p>
            <a:r>
              <a:rPr lang="en-GB" b="1" dirty="0">
                <a:solidFill>
                  <a:schemeClr val="bg1"/>
                </a:solidFill>
              </a:rPr>
              <a:t>http://www.uwl.ac.uk/pyramid/welcome</a:t>
            </a:r>
          </a:p>
        </p:txBody>
      </p:sp>
    </p:spTree>
    <p:extLst>
      <p:ext uri="{BB962C8B-B14F-4D97-AF65-F5344CB8AC3E}">
        <p14:creationId xmlns:p14="http://schemas.microsoft.com/office/powerpoint/2010/main" val="16411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41" y="476672"/>
            <a:ext cx="8712968" cy="1412247"/>
          </a:xfrm>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smtClean="0"/>
              <a:t>Methodology: </a:t>
            </a:r>
            <a:br>
              <a:rPr lang="en-GB" dirty="0" smtClean="0"/>
            </a:br>
            <a:r>
              <a:rPr lang="en-GB" dirty="0" smtClean="0"/>
              <a:t>Addressing the research questions</a:t>
            </a:r>
            <a:br>
              <a:rPr lang="en-GB" dirty="0" smtClean="0"/>
            </a:br>
            <a:r>
              <a:rPr lang="en-GB" sz="1600" b="1" dirty="0">
                <a:solidFill>
                  <a:schemeClr val="accent2">
                    <a:lumMod val="75000"/>
                  </a:schemeClr>
                </a:solidFill>
              </a:rPr>
              <a:t>“</a:t>
            </a:r>
            <a:r>
              <a:rPr lang="en-GB" sz="1600" b="1" i="1" dirty="0">
                <a:solidFill>
                  <a:schemeClr val="accent2">
                    <a:lumMod val="75000"/>
                  </a:schemeClr>
                </a:solidFill>
              </a:rPr>
              <a:t>Programmes designed to promote emotional health &amp; well-being need to be rigorously evaluated.” (NICE, 2008</a:t>
            </a:r>
            <a:r>
              <a:rPr lang="en-GB" sz="1600" b="1" i="1" dirty="0" smtClean="0">
                <a:solidFill>
                  <a:schemeClr val="accent2">
                    <a:lumMod val="75000"/>
                  </a:schemeClr>
                </a:solidFill>
              </a:rPr>
              <a:t>)</a:t>
            </a:r>
            <a:br>
              <a:rPr lang="en-GB" sz="1600" b="1" i="1" dirty="0" smtClean="0">
                <a:solidFill>
                  <a:schemeClr val="accent2">
                    <a:lumMod val="75000"/>
                  </a:schemeClr>
                </a:solidFill>
              </a:rPr>
            </a:br>
            <a:r>
              <a:rPr lang="en-GB" sz="1600" b="1" i="1" dirty="0">
                <a:solidFill>
                  <a:schemeClr val="accent2">
                    <a:lumMod val="75000"/>
                  </a:schemeClr>
                </a:solidFill>
              </a:rPr>
              <a:t>“Understanding how and why programs work, not simply whether they work, is crucial.” (Dixon-Woods et al, 2011)</a:t>
            </a:r>
            <a:br>
              <a:rPr lang="en-GB" sz="1600" b="1" i="1" dirty="0">
                <a:solidFill>
                  <a:schemeClr val="accent2">
                    <a:lumMod val="75000"/>
                  </a:schemeClr>
                </a:solidFill>
              </a:rPr>
            </a:br>
            <a:endParaRPr lang="en-GB" sz="1600" b="1" dirty="0">
              <a:solidFill>
                <a:schemeClr val="accent2">
                  <a:lumMod val="75000"/>
                </a:schemeClr>
              </a:solidFill>
            </a:endParaRPr>
          </a:p>
        </p:txBody>
      </p:sp>
      <p:sp>
        <p:nvSpPr>
          <p:cNvPr id="3" name="Content Placeholder 2"/>
          <p:cNvSpPr>
            <a:spLocks noGrp="1"/>
          </p:cNvSpPr>
          <p:nvPr>
            <p:ph idx="1"/>
          </p:nvPr>
        </p:nvSpPr>
        <p:spPr>
          <a:xfrm>
            <a:off x="147980" y="1795816"/>
            <a:ext cx="8645823" cy="4023360"/>
          </a:xfrm>
        </p:spPr>
        <p:txBody>
          <a:bodyPr>
            <a:normAutofit/>
          </a:bodyPr>
          <a:lstStyle/>
          <a:p>
            <a:pPr marL="285750" indent="-285750">
              <a:buFont typeface="Wingdings" panose="05000000000000000000" pitchFamily="2" charset="2"/>
              <a:buChar char="ü"/>
            </a:pPr>
            <a:r>
              <a:rPr lang="en-GB" sz="1800" dirty="0"/>
              <a:t>How effective are Pyramid club interventions on the emotional health of pupils in early secondary education?</a:t>
            </a:r>
          </a:p>
          <a:p>
            <a:pPr marL="285750" indent="-285750">
              <a:buFont typeface="Wingdings" panose="05000000000000000000" pitchFamily="2" charset="2"/>
              <a:buChar char="ü"/>
            </a:pPr>
            <a:r>
              <a:rPr lang="en-GB" sz="1800" dirty="0"/>
              <a:t>Does the intervention impact </a:t>
            </a:r>
            <a:r>
              <a:rPr lang="en-GB" sz="1800" dirty="0" smtClean="0"/>
              <a:t>on school performance</a:t>
            </a:r>
            <a:r>
              <a:rPr lang="en-GB" sz="1800" dirty="0"/>
              <a:t>?</a:t>
            </a:r>
          </a:p>
          <a:p>
            <a:pPr marL="285750" indent="-285750">
              <a:buFont typeface="Wingdings" panose="05000000000000000000" pitchFamily="2" charset="2"/>
              <a:buChar char="ü"/>
            </a:pPr>
            <a:r>
              <a:rPr lang="en-GB" sz="1800" dirty="0"/>
              <a:t>What are the </a:t>
            </a:r>
            <a:r>
              <a:rPr lang="en-GB" sz="1800" dirty="0" smtClean="0"/>
              <a:t>elements </a:t>
            </a:r>
            <a:r>
              <a:rPr lang="en-GB" sz="1800" dirty="0"/>
              <a:t>involved in </a:t>
            </a:r>
            <a:r>
              <a:rPr lang="en-GB" sz="1800" dirty="0" smtClean="0"/>
              <a:t>Pyramid that might </a:t>
            </a:r>
            <a:r>
              <a:rPr lang="en-GB" sz="1800" dirty="0"/>
              <a:t>bring about </a:t>
            </a:r>
            <a:r>
              <a:rPr lang="en-GB" sz="1800" dirty="0" smtClean="0"/>
              <a:t>change?</a:t>
            </a:r>
          </a:p>
          <a:p>
            <a:pPr marL="285750" indent="-285750">
              <a:buFont typeface="Wingdings" panose="05000000000000000000" pitchFamily="2" charset="2"/>
              <a:buChar char="ü"/>
            </a:pPr>
            <a:r>
              <a:rPr lang="en-GB" sz="1800" dirty="0" smtClean="0"/>
              <a:t>Is there a ‘critical age’ for Pyramid to be an effective intervention?</a:t>
            </a:r>
            <a:endParaRPr lang="en-GB" sz="1800" dirty="0"/>
          </a:p>
        </p:txBody>
      </p:sp>
      <p:sp>
        <p:nvSpPr>
          <p:cNvPr id="4" name="TextBox 3"/>
          <p:cNvSpPr txBox="1"/>
          <p:nvPr/>
        </p:nvSpPr>
        <p:spPr>
          <a:xfrm>
            <a:off x="3272685" y="3675618"/>
            <a:ext cx="2520280" cy="369332"/>
          </a:xfrm>
          <a:prstGeom prst="rect">
            <a:avLst/>
          </a:prstGeom>
          <a:noFill/>
          <a:ln w="28575">
            <a:solidFill>
              <a:srgbClr val="0070C0"/>
            </a:solidFill>
          </a:ln>
        </p:spPr>
        <p:txBody>
          <a:bodyPr wrap="square" rtlCol="0">
            <a:spAutoFit/>
          </a:bodyPr>
          <a:lstStyle/>
          <a:p>
            <a:r>
              <a:rPr lang="en-GB" dirty="0" smtClean="0"/>
              <a:t>Mixed Methods Design</a:t>
            </a:r>
            <a:endParaRPr lang="en-GB" dirty="0"/>
          </a:p>
        </p:txBody>
      </p:sp>
      <p:sp>
        <p:nvSpPr>
          <p:cNvPr id="5" name="Down Arrow 4"/>
          <p:cNvSpPr/>
          <p:nvPr/>
        </p:nvSpPr>
        <p:spPr>
          <a:xfrm>
            <a:off x="4396096" y="4133139"/>
            <a:ext cx="275675" cy="15978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19910" y="3763807"/>
            <a:ext cx="2349746" cy="369332"/>
          </a:xfrm>
          <a:prstGeom prst="rect">
            <a:avLst/>
          </a:prstGeom>
        </p:spPr>
        <p:txBody>
          <a:bodyPr wrap="none">
            <a:spAutoFit/>
          </a:bodyPr>
          <a:lstStyle/>
          <a:p>
            <a:r>
              <a:rPr lang="en-GB" b="1" dirty="0"/>
              <a:t>Quantitative  Methods</a:t>
            </a:r>
          </a:p>
        </p:txBody>
      </p:sp>
      <p:sp>
        <p:nvSpPr>
          <p:cNvPr id="7" name="Rectangle 6"/>
          <p:cNvSpPr/>
          <p:nvPr/>
        </p:nvSpPr>
        <p:spPr>
          <a:xfrm>
            <a:off x="6174266" y="3841386"/>
            <a:ext cx="2151486" cy="369332"/>
          </a:xfrm>
          <a:prstGeom prst="rect">
            <a:avLst/>
          </a:prstGeom>
        </p:spPr>
        <p:txBody>
          <a:bodyPr wrap="none">
            <a:spAutoFit/>
          </a:bodyPr>
          <a:lstStyle/>
          <a:p>
            <a:r>
              <a:rPr lang="en-GB" b="1" dirty="0"/>
              <a:t>Qualitative Methods</a:t>
            </a:r>
          </a:p>
        </p:txBody>
      </p:sp>
      <p:sp>
        <p:nvSpPr>
          <p:cNvPr id="8" name="Rectangle 7"/>
          <p:cNvSpPr/>
          <p:nvPr/>
        </p:nvSpPr>
        <p:spPr>
          <a:xfrm>
            <a:off x="369275" y="4470398"/>
            <a:ext cx="3392314" cy="1200329"/>
          </a:xfrm>
          <a:prstGeom prst="rect">
            <a:avLst/>
          </a:prstGeom>
          <a:ln>
            <a:solidFill>
              <a:srgbClr val="00B050"/>
            </a:solidFill>
          </a:ln>
        </p:spPr>
        <p:txBody>
          <a:bodyPr wrap="square">
            <a:spAutoFit/>
          </a:bodyPr>
          <a:lstStyle/>
          <a:p>
            <a:r>
              <a:rPr lang="en-GB" dirty="0"/>
              <a:t>Evaluation of intervention effects at different time points: (base-line, short-term and 12-month follow-up)</a:t>
            </a:r>
          </a:p>
        </p:txBody>
      </p:sp>
      <p:sp>
        <p:nvSpPr>
          <p:cNvPr id="9" name="Rectangle 8"/>
          <p:cNvSpPr/>
          <p:nvPr/>
        </p:nvSpPr>
        <p:spPr>
          <a:xfrm>
            <a:off x="5364088" y="4470398"/>
            <a:ext cx="3317231" cy="923330"/>
          </a:xfrm>
          <a:prstGeom prst="rect">
            <a:avLst/>
          </a:prstGeom>
          <a:ln>
            <a:solidFill>
              <a:srgbClr val="00B050"/>
            </a:solidFill>
          </a:ln>
        </p:spPr>
        <p:txBody>
          <a:bodyPr wrap="square">
            <a:spAutoFit/>
          </a:bodyPr>
          <a:lstStyle/>
          <a:p>
            <a:r>
              <a:rPr lang="en-GB" dirty="0"/>
              <a:t>Focus </a:t>
            </a:r>
            <a:r>
              <a:rPr lang="en-GB" dirty="0" smtClean="0"/>
              <a:t>groups: </a:t>
            </a:r>
            <a:r>
              <a:rPr lang="en-GB" dirty="0"/>
              <a:t>with </a:t>
            </a:r>
            <a:r>
              <a:rPr lang="en-GB" dirty="0" smtClean="0"/>
              <a:t>Pyramid pupils </a:t>
            </a:r>
            <a:r>
              <a:rPr lang="en-GB" dirty="0"/>
              <a:t>&amp; </a:t>
            </a:r>
            <a:r>
              <a:rPr lang="en-GB" dirty="0" smtClean="0"/>
              <a:t>group </a:t>
            </a:r>
            <a:r>
              <a:rPr lang="en-GB" dirty="0"/>
              <a:t>leaders, facilitated by researcher</a:t>
            </a:r>
          </a:p>
        </p:txBody>
      </p:sp>
      <p:sp>
        <p:nvSpPr>
          <p:cNvPr id="10" name="Rectangle 9"/>
          <p:cNvSpPr/>
          <p:nvPr/>
        </p:nvSpPr>
        <p:spPr>
          <a:xfrm>
            <a:off x="1117395" y="5845802"/>
            <a:ext cx="7277671" cy="369332"/>
          </a:xfrm>
          <a:prstGeom prst="rect">
            <a:avLst/>
          </a:prstGeom>
          <a:ln w="28575">
            <a:solidFill>
              <a:srgbClr val="0070C0"/>
            </a:solidFill>
          </a:ln>
        </p:spPr>
        <p:txBody>
          <a:bodyPr wrap="square">
            <a:spAutoFit/>
          </a:bodyPr>
          <a:lstStyle/>
          <a:p>
            <a:pPr>
              <a:spcBef>
                <a:spcPct val="50000"/>
              </a:spcBef>
              <a:buClr>
                <a:schemeClr val="bg2">
                  <a:lumMod val="90000"/>
                </a:schemeClr>
              </a:buClr>
              <a:buSzPct val="75000"/>
            </a:pPr>
            <a:r>
              <a:rPr lang="en-GB" dirty="0">
                <a:solidFill>
                  <a:schemeClr val="tx2"/>
                </a:solidFill>
              </a:rPr>
              <a:t>reliably inform future implementation decision-making and applied practice</a:t>
            </a:r>
          </a:p>
        </p:txBody>
      </p:sp>
      <p:pic>
        <p:nvPicPr>
          <p:cNvPr id="11" name="Picture 10" descr="http://www.continyou.org.uk/what_we_do/pyramid/images/Pyramid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81328"/>
            <a:ext cx="647739" cy="487717"/>
          </a:xfrm>
          <a:prstGeom prst="rect">
            <a:avLst/>
          </a:prstGeom>
          <a:solidFill>
            <a:schemeClr val="bg1"/>
          </a:solidFill>
          <a:ln>
            <a:noFill/>
          </a:ln>
          <a:effectLst/>
        </p:spPr>
      </p:pic>
      <p:pic>
        <p:nvPicPr>
          <p:cNvPr id="12" name="il_fi" descr="http://i.huffpost.com/gen/396450/thumbs/r-SECONDARY-SCHOOL-MEMORIES-large57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4684" y="6388934"/>
            <a:ext cx="1480765" cy="469065"/>
          </a:xfrm>
          <a:prstGeom prst="rect">
            <a:avLst/>
          </a:prstGeom>
          <a:noFill/>
          <a:ln>
            <a:noFill/>
          </a:ln>
        </p:spPr>
      </p:pic>
      <p:pic>
        <p:nvPicPr>
          <p:cNvPr id="13" name="Picture 12" descr="http://www.studyin-uk.com/images/uwl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7630" y="58261"/>
            <a:ext cx="1489316" cy="864386"/>
          </a:xfrm>
          <a:prstGeom prst="rect">
            <a:avLst/>
          </a:prstGeom>
          <a:solidFill>
            <a:schemeClr val="bg1"/>
          </a:solidFill>
          <a:ln>
            <a:noFill/>
          </a:ln>
          <a:effectLst/>
        </p:spPr>
      </p:pic>
    </p:spTree>
    <p:extLst>
      <p:ext uri="{BB962C8B-B14F-4D97-AF65-F5344CB8AC3E}">
        <p14:creationId xmlns:p14="http://schemas.microsoft.com/office/powerpoint/2010/main" val="308660951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42" presetClass="entr" presetSubtype="0"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1000"/>
                                        <p:tgtEl>
                                          <p:spTgt spid="10"/>
                                        </p:tgtEl>
                                      </p:cBhvr>
                                    </p:animEffect>
                                    <p:anim calcmode="lin" valueType="num">
                                      <p:cBhvr>
                                        <p:cTn id="60" dur="1000" fill="hold"/>
                                        <p:tgtEl>
                                          <p:spTgt spid="10"/>
                                        </p:tgtEl>
                                        <p:attrNameLst>
                                          <p:attrName>ppt_x</p:attrName>
                                        </p:attrNameLst>
                                      </p:cBhvr>
                                      <p:tavLst>
                                        <p:tav tm="0">
                                          <p:val>
                                            <p:strVal val="#ppt_x"/>
                                          </p:val>
                                        </p:tav>
                                        <p:tav tm="100000">
                                          <p:val>
                                            <p:strVal val="#ppt_x"/>
                                          </p:val>
                                        </p:tav>
                                      </p:tavLst>
                                    </p:anim>
                                    <p:anim calcmode="lin" valueType="num">
                                      <p:cBhvr>
                                        <p:cTn id="61" dur="1000" fill="hold"/>
                                        <p:tgtEl>
                                          <p:spTgt spid="10"/>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fade">
                                      <p:cBhvr>
                                        <p:cTn id="64" dur="1000"/>
                                        <p:tgtEl>
                                          <p:spTgt spid="5"/>
                                        </p:tgtEl>
                                      </p:cBhvr>
                                    </p:animEffect>
                                    <p:anim calcmode="lin" valueType="num">
                                      <p:cBhvr>
                                        <p:cTn id="65" dur="1000" fill="hold"/>
                                        <p:tgtEl>
                                          <p:spTgt spid="5"/>
                                        </p:tgtEl>
                                        <p:attrNameLst>
                                          <p:attrName>ppt_x</p:attrName>
                                        </p:attrNameLst>
                                      </p:cBhvr>
                                      <p:tavLst>
                                        <p:tav tm="0">
                                          <p:val>
                                            <p:strVal val="#ppt_x"/>
                                          </p:val>
                                        </p:tav>
                                        <p:tav tm="100000">
                                          <p:val>
                                            <p:strVal val="#ppt_x"/>
                                          </p:val>
                                        </p:tav>
                                      </p:tavLst>
                                    </p:anim>
                                    <p:anim calcmode="lin" valueType="num">
                                      <p:cBhvr>
                                        <p:cTn id="6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41127"/>
            <a:ext cx="7776864" cy="1548312"/>
          </a:xfrm>
        </p:spPr>
        <p:txBody>
          <a:bodyPr>
            <a:normAutofit fontScale="90000"/>
          </a:bodyPr>
          <a:lstStyle/>
          <a:p>
            <a:r>
              <a:rPr lang="en-GB" dirty="0" smtClean="0"/>
              <a:t>Data Collection: </a:t>
            </a:r>
            <a:br>
              <a:rPr lang="en-GB" dirty="0" smtClean="0"/>
            </a:br>
            <a:r>
              <a:rPr lang="en-GB" dirty="0" smtClean="0"/>
              <a:t>Research </a:t>
            </a:r>
            <a:r>
              <a:rPr lang="en-GB" dirty="0"/>
              <a:t>in </a:t>
            </a:r>
            <a:r>
              <a:rPr lang="en-GB" dirty="0" smtClean="0"/>
              <a:t>Progress</a:t>
            </a:r>
            <a:br>
              <a:rPr lang="en-GB" dirty="0" smtClean="0"/>
            </a:br>
            <a:endParaRPr lang="en-GB" dirty="0"/>
          </a:p>
        </p:txBody>
      </p:sp>
      <p:sp>
        <p:nvSpPr>
          <p:cNvPr id="3" name="Text Placeholder 2"/>
          <p:cNvSpPr>
            <a:spLocks noGrp="1"/>
          </p:cNvSpPr>
          <p:nvPr>
            <p:ph type="body" idx="1"/>
          </p:nvPr>
        </p:nvSpPr>
        <p:spPr>
          <a:xfrm>
            <a:off x="61788" y="1858792"/>
            <a:ext cx="8300344" cy="446483"/>
          </a:xfrm>
        </p:spPr>
        <p:txBody>
          <a:bodyPr>
            <a:noAutofit/>
          </a:bodyPr>
          <a:lstStyle/>
          <a:p>
            <a:pPr algn="l"/>
            <a:endParaRPr lang="en-GB" sz="1800" cap="none" dirty="0" smtClean="0"/>
          </a:p>
          <a:p>
            <a:pPr algn="l"/>
            <a:r>
              <a:rPr lang="en-GB" sz="1800" cap="none" dirty="0" smtClean="0"/>
              <a:t>Main study data collection September 2013 (autumn term) – March 2015 (spring term)</a:t>
            </a:r>
          </a:p>
          <a:p>
            <a:pPr marL="285750" indent="-285750" algn="l">
              <a:buClr>
                <a:schemeClr val="accent2">
                  <a:lumMod val="75000"/>
                </a:schemeClr>
              </a:buClr>
              <a:buFont typeface="Wingdings" panose="05000000000000000000" pitchFamily="2" charset="2"/>
              <a:buChar char="Ø"/>
            </a:pPr>
            <a:r>
              <a:rPr lang="en-GB" sz="1800" cap="none" dirty="0" smtClean="0"/>
              <a:t>Wide geographical spread of                                                                                      participating schools:</a:t>
            </a:r>
            <a:endParaRPr lang="en-GB" sz="1800" cap="none" dirty="0"/>
          </a:p>
        </p:txBody>
      </p:sp>
      <p:graphicFrame>
        <p:nvGraphicFramePr>
          <p:cNvPr id="10" name="Table 9"/>
          <p:cNvGraphicFramePr>
            <a:graphicFrameLocks noGrp="1"/>
          </p:cNvGraphicFramePr>
          <p:nvPr>
            <p:extLst>
              <p:ext uri="{D42A27DB-BD31-4B8C-83A1-F6EECF244321}">
                <p14:modId xmlns:p14="http://schemas.microsoft.com/office/powerpoint/2010/main" val="378489707"/>
              </p:ext>
            </p:extLst>
          </p:nvPr>
        </p:nvGraphicFramePr>
        <p:xfrm>
          <a:off x="3367740" y="2494100"/>
          <a:ext cx="5472607" cy="3359539"/>
        </p:xfrm>
        <a:graphic>
          <a:graphicData uri="http://schemas.openxmlformats.org/drawingml/2006/table">
            <a:tbl>
              <a:tblPr firstRow="1" bandRow="1">
                <a:tableStyleId>{5C22544A-7EE6-4342-B048-85BDC9FD1C3A}</a:tableStyleId>
              </a:tblPr>
              <a:tblGrid>
                <a:gridCol w="1808256"/>
                <a:gridCol w="1808256"/>
                <a:gridCol w="1856095"/>
              </a:tblGrid>
              <a:tr h="297013">
                <a:tc>
                  <a:txBody>
                    <a:bodyPr/>
                    <a:lstStyle/>
                    <a:p>
                      <a:r>
                        <a:rPr lang="en-GB" sz="1400" dirty="0" smtClean="0"/>
                        <a:t>Pilot study 2013</a:t>
                      </a:r>
                      <a:endParaRPr lang="en-GB" sz="1400" dirty="0"/>
                    </a:p>
                  </a:txBody>
                  <a:tcPr marL="60673" marR="60673" marT="30336" marB="30336"/>
                </a:tc>
                <a:tc>
                  <a:txBody>
                    <a:bodyPr/>
                    <a:lstStyle/>
                    <a:p>
                      <a:r>
                        <a:rPr lang="en-GB" sz="1400" dirty="0" smtClean="0"/>
                        <a:t>2013/2014</a:t>
                      </a:r>
                      <a:endParaRPr lang="en-GB" sz="1400" dirty="0"/>
                    </a:p>
                  </a:txBody>
                  <a:tcPr marL="60673" marR="60673" marT="30336" marB="30336"/>
                </a:tc>
                <a:tc>
                  <a:txBody>
                    <a:bodyPr/>
                    <a:lstStyle/>
                    <a:p>
                      <a:r>
                        <a:rPr lang="en-GB" sz="1400" dirty="0" smtClean="0"/>
                        <a:t>2014/2015</a:t>
                      </a:r>
                      <a:endParaRPr lang="en-GB" sz="1400" dirty="0"/>
                    </a:p>
                  </a:txBody>
                  <a:tcPr marL="60673" marR="60673" marT="30336" marB="30336"/>
                </a:tc>
              </a:tr>
              <a:tr h="6708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2">
                              <a:lumMod val="75000"/>
                            </a:schemeClr>
                          </a:solidFill>
                        </a:rPr>
                        <a:t>Autumn term 2013</a:t>
                      </a:r>
                    </a:p>
                    <a:p>
                      <a:r>
                        <a:rPr lang="en-GB" sz="1400" b="1" dirty="0" smtClean="0">
                          <a:solidFill>
                            <a:schemeClr val="tx2">
                              <a:lumMod val="75000"/>
                            </a:schemeClr>
                          </a:solidFill>
                        </a:rPr>
                        <a:t>Pyramid club</a:t>
                      </a:r>
                      <a:endParaRPr lang="en-GB" sz="1400" b="1" dirty="0">
                        <a:solidFill>
                          <a:schemeClr val="tx2">
                            <a:lumMod val="75000"/>
                          </a:schemeClr>
                        </a:solidFill>
                      </a:endParaRPr>
                    </a:p>
                  </a:txBody>
                  <a:tcPr marL="60673" marR="60673" marT="30336" marB="30336"/>
                </a:tc>
                <a:tc>
                  <a:txBody>
                    <a:bodyPr/>
                    <a:lstStyle/>
                    <a:p>
                      <a:pPr marL="0" algn="l" defTabSz="914400" rtl="0" eaLnBrk="1" latinLnBrk="0" hangingPunct="1"/>
                      <a:r>
                        <a:rPr lang="en-GB" sz="1400" b="1" kern="1200" dirty="0" smtClean="0">
                          <a:solidFill>
                            <a:schemeClr val="tx2">
                              <a:lumMod val="75000"/>
                            </a:schemeClr>
                          </a:solidFill>
                          <a:latin typeface="+mn-lt"/>
                          <a:ea typeface="+mn-ea"/>
                          <a:cs typeface="+mn-cs"/>
                        </a:rPr>
                        <a:t>4 schools completed Pyramid clubs</a:t>
                      </a:r>
                      <a:endParaRPr lang="en-GB" sz="1400" b="1" kern="1200" dirty="0">
                        <a:solidFill>
                          <a:schemeClr val="tx2">
                            <a:lumMod val="75000"/>
                          </a:schemeClr>
                        </a:solidFill>
                        <a:latin typeface="+mn-lt"/>
                        <a:ea typeface="+mn-ea"/>
                        <a:cs typeface="+mn-cs"/>
                      </a:endParaRPr>
                    </a:p>
                  </a:txBody>
                  <a:tcPr marL="60673" marR="60673" marT="30336" marB="30336"/>
                </a:tc>
                <a:tc>
                  <a:txBody>
                    <a:bodyPr/>
                    <a:lstStyle/>
                    <a:p>
                      <a:r>
                        <a:rPr lang="en-GB" sz="1400" b="1" kern="1200" dirty="0" smtClean="0">
                          <a:solidFill>
                            <a:srgbClr val="0070C0"/>
                          </a:solidFill>
                          <a:latin typeface="+mn-lt"/>
                          <a:ea typeface="+mn-ea"/>
                          <a:cs typeface="+mn-cs"/>
                        </a:rPr>
                        <a:t>4  schools to complete  Pyramid clubs</a:t>
                      </a:r>
                      <a:endParaRPr lang="en-GB" sz="1400" b="1" kern="1200" dirty="0">
                        <a:solidFill>
                          <a:srgbClr val="0070C0"/>
                        </a:solidFill>
                        <a:latin typeface="+mn-lt"/>
                        <a:ea typeface="+mn-ea"/>
                        <a:cs typeface="+mn-cs"/>
                      </a:endParaRPr>
                    </a:p>
                  </a:txBody>
                  <a:tcPr marL="60673" marR="60673" marT="30336" marB="30336"/>
                </a:tc>
              </a:tr>
              <a:tr h="1192345">
                <a:tc>
                  <a:txBody>
                    <a:bodyPr/>
                    <a:lstStyle/>
                    <a:p>
                      <a:r>
                        <a:rPr lang="en-GB" sz="1400" b="1" kern="1200" dirty="0" smtClean="0">
                          <a:solidFill>
                            <a:schemeClr val="tx2">
                              <a:lumMod val="75000"/>
                            </a:schemeClr>
                          </a:solidFill>
                          <a:latin typeface="+mn-lt"/>
                          <a:ea typeface="+mn-ea"/>
                          <a:cs typeface="+mn-cs"/>
                        </a:rPr>
                        <a:t>Data collected from pilot school: quantitative &amp; qualitative measures</a:t>
                      </a:r>
                      <a:endParaRPr lang="en-GB" sz="1400" b="1" kern="1200" dirty="0">
                        <a:solidFill>
                          <a:schemeClr val="tx2">
                            <a:lumMod val="75000"/>
                          </a:schemeClr>
                        </a:solidFill>
                        <a:latin typeface="+mn-lt"/>
                        <a:ea typeface="+mn-ea"/>
                        <a:cs typeface="+mn-cs"/>
                      </a:endParaRPr>
                    </a:p>
                  </a:txBody>
                  <a:tcPr marL="60673" marR="60673" marT="30336" marB="3033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kern="1200" dirty="0" smtClean="0">
                          <a:solidFill>
                            <a:schemeClr val="tx2">
                              <a:lumMod val="75000"/>
                            </a:schemeClr>
                          </a:solidFill>
                          <a:latin typeface="+mn-lt"/>
                          <a:ea typeface="+mn-ea"/>
                          <a:cs typeface="+mn-cs"/>
                        </a:rPr>
                        <a:t>Data collected from additional 3 schools: quantitative and qualitative measures.</a:t>
                      </a:r>
                      <a:endParaRPr lang="en-GB" sz="1400" b="1" kern="1200" dirty="0">
                        <a:solidFill>
                          <a:schemeClr val="tx2">
                            <a:lumMod val="75000"/>
                          </a:schemeClr>
                        </a:solidFill>
                        <a:latin typeface="+mn-lt"/>
                        <a:ea typeface="+mn-ea"/>
                        <a:cs typeface="+mn-cs"/>
                      </a:endParaRPr>
                    </a:p>
                  </a:txBody>
                  <a:tcPr marL="60673" marR="60673" marT="30336" marB="30336"/>
                </a:tc>
                <a:tc>
                  <a:txBody>
                    <a:bodyPr/>
                    <a:lstStyle/>
                    <a:p>
                      <a:r>
                        <a:rPr lang="en-GB" sz="1400" b="1" kern="1200" dirty="0" smtClean="0">
                          <a:solidFill>
                            <a:srgbClr val="0070C0"/>
                          </a:solidFill>
                          <a:latin typeface="+mn-lt"/>
                          <a:ea typeface="+mn-ea"/>
                          <a:cs typeface="+mn-cs"/>
                        </a:rPr>
                        <a:t>Data</a:t>
                      </a:r>
                      <a:r>
                        <a:rPr lang="en-GB" sz="1400" b="1" kern="1200" baseline="0" dirty="0" smtClean="0">
                          <a:solidFill>
                            <a:srgbClr val="0070C0"/>
                          </a:solidFill>
                          <a:latin typeface="+mn-lt"/>
                          <a:ea typeface="+mn-ea"/>
                          <a:cs typeface="+mn-cs"/>
                        </a:rPr>
                        <a:t> to be collected from additional 4 participating schools</a:t>
                      </a:r>
                      <a:endParaRPr lang="en-GB" sz="1400" b="1" kern="1200" dirty="0" smtClean="0">
                        <a:solidFill>
                          <a:srgbClr val="0070C0"/>
                        </a:solidFill>
                        <a:latin typeface="+mn-lt"/>
                        <a:ea typeface="+mn-ea"/>
                        <a:cs typeface="+mn-cs"/>
                      </a:endParaRPr>
                    </a:p>
                  </a:txBody>
                  <a:tcPr marL="60673" marR="60673" marT="30336" marB="30336"/>
                </a:tc>
              </a:tr>
              <a:tr h="1199299">
                <a:tc>
                  <a:txBody>
                    <a:bodyPr/>
                    <a:lstStyle/>
                    <a:p>
                      <a:pPr marL="0" algn="l" defTabSz="914400" rtl="0" eaLnBrk="1" latinLnBrk="0" hangingPunct="1"/>
                      <a:r>
                        <a:rPr lang="en-GB" sz="1400" b="1" kern="1200" dirty="0" smtClean="0">
                          <a:solidFill>
                            <a:schemeClr val="tx2">
                              <a:lumMod val="75000"/>
                            </a:schemeClr>
                          </a:solidFill>
                          <a:latin typeface="+mn-lt"/>
                          <a:ea typeface="+mn-ea"/>
                          <a:cs typeface="+mn-cs"/>
                        </a:rPr>
                        <a:t>Pilot study completed &amp; preliminary findings disseminated</a:t>
                      </a:r>
                    </a:p>
                  </a:txBody>
                  <a:tcPr marL="60673" marR="60673" marT="30336" marB="3033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kern="1200" dirty="0" smtClean="0">
                          <a:solidFill>
                            <a:schemeClr val="tx2">
                              <a:lumMod val="75000"/>
                            </a:schemeClr>
                          </a:solidFill>
                          <a:latin typeface="+mn-lt"/>
                          <a:ea typeface="+mn-ea"/>
                          <a:cs typeface="+mn-cs"/>
                        </a:rPr>
                        <a:t>Partial analysis on data set from schools 1,2,3 and 4 completed</a:t>
                      </a:r>
                    </a:p>
                    <a:p>
                      <a:pPr marL="0" algn="l" defTabSz="914400" rtl="0" eaLnBrk="1" latinLnBrk="0" hangingPunct="1"/>
                      <a:endParaRPr lang="en-GB" sz="1400" b="1" kern="1200" dirty="0">
                        <a:solidFill>
                          <a:schemeClr val="tx2">
                            <a:lumMod val="75000"/>
                          </a:schemeClr>
                        </a:solidFill>
                        <a:latin typeface="+mn-lt"/>
                        <a:ea typeface="+mn-ea"/>
                        <a:cs typeface="+mn-cs"/>
                      </a:endParaRPr>
                    </a:p>
                  </a:txBody>
                  <a:tcPr marL="60673" marR="60673" marT="30336" marB="30336"/>
                </a:tc>
                <a:tc>
                  <a:txBody>
                    <a:bodyPr/>
                    <a:lstStyle/>
                    <a:p>
                      <a:r>
                        <a:rPr lang="en-GB" sz="1400" b="1" kern="1200" dirty="0" smtClean="0">
                          <a:solidFill>
                            <a:srgbClr val="0070C0"/>
                          </a:solidFill>
                          <a:latin typeface="+mn-lt"/>
                          <a:ea typeface="+mn-ea"/>
                          <a:cs typeface="+mn-cs"/>
                        </a:rPr>
                        <a:t>Final analysis of complete data set</a:t>
                      </a:r>
                    </a:p>
                    <a:p>
                      <a:r>
                        <a:rPr lang="en-GB" sz="1400" b="1" kern="1200" dirty="0" smtClean="0">
                          <a:solidFill>
                            <a:srgbClr val="0070C0"/>
                          </a:solidFill>
                          <a:latin typeface="+mn-lt"/>
                          <a:ea typeface="+mn-ea"/>
                          <a:cs typeface="+mn-cs"/>
                        </a:rPr>
                        <a:t>Compare</a:t>
                      </a:r>
                      <a:r>
                        <a:rPr lang="en-GB" sz="1400" b="1" kern="1200" baseline="0" dirty="0" smtClean="0">
                          <a:solidFill>
                            <a:srgbClr val="0070C0"/>
                          </a:solidFill>
                          <a:latin typeface="+mn-lt"/>
                          <a:ea typeface="+mn-ea"/>
                          <a:cs typeface="+mn-cs"/>
                        </a:rPr>
                        <a:t> </a:t>
                      </a:r>
                      <a:r>
                        <a:rPr lang="en-GB" sz="1400" b="1" kern="1200" dirty="0" smtClean="0">
                          <a:solidFill>
                            <a:srgbClr val="0070C0"/>
                          </a:solidFill>
                          <a:latin typeface="+mn-lt"/>
                          <a:ea typeface="+mn-ea"/>
                          <a:cs typeface="+mn-cs"/>
                        </a:rPr>
                        <a:t>effect size with primary school data</a:t>
                      </a:r>
                    </a:p>
                  </a:txBody>
                  <a:tcPr marL="60673" marR="60673" marT="30336" marB="30336"/>
                </a:tc>
              </a:tr>
            </a:tbl>
          </a:graphicData>
        </a:graphic>
      </p:graphicFrame>
      <p:sp>
        <p:nvSpPr>
          <p:cNvPr id="12" name="TextBox 11"/>
          <p:cNvSpPr txBox="1"/>
          <p:nvPr/>
        </p:nvSpPr>
        <p:spPr>
          <a:xfrm>
            <a:off x="323528" y="3142972"/>
            <a:ext cx="2786972" cy="1477328"/>
          </a:xfrm>
          <a:prstGeom prst="rect">
            <a:avLst/>
          </a:prstGeom>
          <a:solidFill>
            <a:schemeClr val="accent1">
              <a:lumMod val="40000"/>
              <a:lumOff val="60000"/>
            </a:schemeClr>
          </a:solidFill>
        </p:spPr>
        <p:txBody>
          <a:bodyPr wrap="square" rtlCol="0">
            <a:spAutoFit/>
          </a:bodyPr>
          <a:lstStyle/>
          <a:p>
            <a:pPr marL="285750" indent="-285750">
              <a:buFont typeface="Arial" panose="020B0604020202020204" pitchFamily="34" charset="0"/>
              <a:buChar char="•"/>
            </a:pPr>
            <a:r>
              <a:rPr lang="en-GB" dirty="0" smtClean="0">
                <a:solidFill>
                  <a:schemeClr val="accent1">
                    <a:lumMod val="50000"/>
                  </a:schemeClr>
                </a:solidFill>
              </a:rPr>
              <a:t>South Wales</a:t>
            </a:r>
          </a:p>
          <a:p>
            <a:pPr marL="285750" indent="-285750">
              <a:buFont typeface="Arial" panose="020B0604020202020204" pitchFamily="34" charset="0"/>
              <a:buChar char="•"/>
            </a:pPr>
            <a:r>
              <a:rPr lang="en-GB" dirty="0" smtClean="0">
                <a:solidFill>
                  <a:schemeClr val="accent1">
                    <a:lumMod val="50000"/>
                  </a:schemeClr>
                </a:solidFill>
              </a:rPr>
              <a:t>North Wales</a:t>
            </a:r>
          </a:p>
          <a:p>
            <a:pPr marL="285750" indent="-285750">
              <a:buFont typeface="Arial" panose="020B0604020202020204" pitchFamily="34" charset="0"/>
              <a:buChar char="•"/>
            </a:pPr>
            <a:r>
              <a:rPr lang="en-GB" dirty="0" smtClean="0">
                <a:solidFill>
                  <a:schemeClr val="accent1">
                    <a:lumMod val="50000"/>
                  </a:schemeClr>
                </a:solidFill>
              </a:rPr>
              <a:t>London Borough of Ealing</a:t>
            </a:r>
          </a:p>
          <a:p>
            <a:pPr marL="285750" indent="-285750">
              <a:buFont typeface="Arial" panose="020B0604020202020204" pitchFamily="34" charset="0"/>
              <a:buChar char="•"/>
            </a:pPr>
            <a:r>
              <a:rPr lang="en-GB" dirty="0" smtClean="0">
                <a:solidFill>
                  <a:schemeClr val="accent1">
                    <a:lumMod val="50000"/>
                  </a:schemeClr>
                </a:solidFill>
              </a:rPr>
              <a:t>Surrey</a:t>
            </a:r>
            <a:endParaRPr lang="en-GB" dirty="0">
              <a:solidFill>
                <a:schemeClr val="accent1">
                  <a:lumMod val="50000"/>
                </a:schemeClr>
              </a:solidFill>
            </a:endParaRPr>
          </a:p>
        </p:txBody>
      </p:sp>
      <p:sp>
        <p:nvSpPr>
          <p:cNvPr id="16" name="Rectangle 15"/>
          <p:cNvSpPr/>
          <p:nvPr/>
        </p:nvSpPr>
        <p:spPr>
          <a:xfrm>
            <a:off x="4427984" y="5962479"/>
            <a:ext cx="2889574" cy="307777"/>
          </a:xfrm>
          <a:prstGeom prst="rect">
            <a:avLst/>
          </a:prstGeom>
        </p:spPr>
        <p:txBody>
          <a:bodyPr wrap="none">
            <a:spAutoFit/>
          </a:bodyPr>
          <a:lstStyle/>
          <a:p>
            <a:r>
              <a:rPr lang="en-GB" sz="1400" b="1" dirty="0">
                <a:solidFill>
                  <a:schemeClr val="bg2">
                    <a:lumMod val="25000"/>
                  </a:schemeClr>
                </a:solidFill>
              </a:rPr>
              <a:t>12-month follow-up data collection  </a:t>
            </a:r>
          </a:p>
        </p:txBody>
      </p:sp>
      <p:pic>
        <p:nvPicPr>
          <p:cNvPr id="17" name="Picture 16" descr="http://www.studyin-uk.com/images/uwl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125291"/>
            <a:ext cx="1612884" cy="936104"/>
          </a:xfrm>
          <a:prstGeom prst="rect">
            <a:avLst/>
          </a:prstGeom>
          <a:solidFill>
            <a:schemeClr val="bg1"/>
          </a:solidFill>
          <a:ln>
            <a:noFill/>
          </a:ln>
          <a:effectLst/>
        </p:spPr>
      </p:pic>
      <p:sp>
        <p:nvSpPr>
          <p:cNvPr id="5" name="TextBox 4"/>
          <p:cNvSpPr txBox="1"/>
          <p:nvPr/>
        </p:nvSpPr>
        <p:spPr>
          <a:xfrm>
            <a:off x="179512" y="4869160"/>
            <a:ext cx="3456384" cy="923330"/>
          </a:xfrm>
          <a:prstGeom prst="rect">
            <a:avLst/>
          </a:prstGeom>
          <a:noFill/>
        </p:spPr>
        <p:txBody>
          <a:bodyPr wrap="square" rtlCol="0">
            <a:spAutoFit/>
          </a:bodyPr>
          <a:lstStyle/>
          <a:p>
            <a:pPr marL="285750" indent="-285750">
              <a:buClr>
                <a:schemeClr val="accent2">
                  <a:lumMod val="75000"/>
                </a:schemeClr>
              </a:buClr>
              <a:buFont typeface="Wingdings" panose="05000000000000000000" pitchFamily="2" charset="2"/>
              <a:buChar char="Ø"/>
            </a:pPr>
            <a:r>
              <a:rPr lang="en-GB" dirty="0">
                <a:solidFill>
                  <a:schemeClr val="tx2"/>
                </a:solidFill>
              </a:rPr>
              <a:t>Ethical issues</a:t>
            </a:r>
          </a:p>
          <a:p>
            <a:pPr marL="285750" indent="-285750">
              <a:buClr>
                <a:schemeClr val="accent2">
                  <a:lumMod val="75000"/>
                </a:schemeClr>
              </a:buClr>
              <a:buFont typeface="Wingdings" panose="05000000000000000000" pitchFamily="2" charset="2"/>
              <a:buChar char="Ø"/>
            </a:pPr>
            <a:r>
              <a:rPr lang="en-GB" dirty="0">
                <a:solidFill>
                  <a:schemeClr val="tx2"/>
                </a:solidFill>
              </a:rPr>
              <a:t>Practical constraints </a:t>
            </a:r>
          </a:p>
          <a:p>
            <a:pPr marL="285750" indent="-285750">
              <a:buClr>
                <a:schemeClr val="accent2">
                  <a:lumMod val="75000"/>
                </a:schemeClr>
              </a:buClr>
              <a:buFont typeface="Wingdings" panose="05000000000000000000" pitchFamily="2" charset="2"/>
              <a:buChar char="Ø"/>
            </a:pPr>
            <a:r>
              <a:rPr lang="en-GB" dirty="0">
                <a:solidFill>
                  <a:schemeClr val="tx2"/>
                </a:solidFill>
              </a:rPr>
              <a:t>Attrition: a challenge</a:t>
            </a:r>
          </a:p>
        </p:txBody>
      </p:sp>
      <p:pic>
        <p:nvPicPr>
          <p:cNvPr id="18" name="Picture 17" descr="http://www.continyou.org.uk/what_we_do/pyramid/images/Pyramid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81328"/>
            <a:ext cx="647739" cy="487717"/>
          </a:xfrm>
          <a:prstGeom prst="rect">
            <a:avLst/>
          </a:prstGeom>
          <a:solidFill>
            <a:schemeClr val="bg1"/>
          </a:solidFill>
          <a:ln>
            <a:noFill/>
          </a:ln>
          <a:effectLst/>
        </p:spPr>
      </p:pic>
      <p:pic>
        <p:nvPicPr>
          <p:cNvPr id="19" name="il_fi" descr="http://i.huffpost.com/gen/396450/thumbs/r-SECONDARY-SCHOOL-MEMORIES-large57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54684" y="6381328"/>
            <a:ext cx="1480765" cy="476672"/>
          </a:xfrm>
          <a:prstGeom prst="rect">
            <a:avLst/>
          </a:prstGeom>
          <a:noFill/>
          <a:ln>
            <a:noFill/>
          </a:ln>
        </p:spPr>
      </p:pic>
    </p:spTree>
    <p:extLst>
      <p:ext uri="{BB962C8B-B14F-4D97-AF65-F5344CB8AC3E}">
        <p14:creationId xmlns:p14="http://schemas.microsoft.com/office/powerpoint/2010/main" val="254727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90"/>
                                          </p:val>
                                        </p:tav>
                                        <p:tav tm="100000">
                                          <p:val>
                                            <p:fltVal val="0"/>
                                          </p:val>
                                        </p:tav>
                                      </p:tavLst>
                                    </p:anim>
                                    <p:animEffect transition="in" filter="fade">
                                      <p:cBhvr>
                                        <p:cTn id="1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39734</TotalTime>
  <Words>4622</Words>
  <Application>Microsoft Office PowerPoint</Application>
  <PresentationFormat>On-screen Show (4:3)</PresentationFormat>
  <Paragraphs>453</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SimSun</vt:lpstr>
      <vt:lpstr>Arial</vt:lpstr>
      <vt:lpstr>Baskerville Old Face</vt:lpstr>
      <vt:lpstr>Calibri</vt:lpstr>
      <vt:lpstr>Calibri Light</vt:lpstr>
      <vt:lpstr>Verdana</vt:lpstr>
      <vt:lpstr>Wingdings</vt:lpstr>
      <vt:lpstr>Retrospect</vt:lpstr>
      <vt:lpstr>Evaluating the impact of Pyramid clubs on the socio-emotional health &amp; school performance of pupils in early secondary education</vt:lpstr>
      <vt:lpstr>Overview</vt:lpstr>
      <vt:lpstr>Background &amp; rationale “Mental health problems have important implications for every aspect of young people’s lives.”  (Chief Medical Officer’s Report: Department of Health (DH), 2013, p.78)</vt:lpstr>
      <vt:lpstr>The role of schools in promoting  mental health and well-being </vt:lpstr>
      <vt:lpstr>PowerPoint Presentation</vt:lpstr>
      <vt:lpstr>PowerPoint Presentation</vt:lpstr>
      <vt:lpstr>PowerPoint Presentation</vt:lpstr>
      <vt:lpstr>   Methodology:  Addressing the research questions “Programmes designed to promote emotional health &amp; well-being need to be rigorously evaluated.” (NICE, 2008) “Understanding how and why programs work, not simply whether they work, is crucial.” (Dixon-Woods et al, 2011) </vt:lpstr>
      <vt:lpstr>Data Collection:  Research in Progress </vt:lpstr>
      <vt:lpstr>       Preliminary results from pilot study: Quantitative data </vt:lpstr>
      <vt:lpstr>Preliminary results from pilot study: Qualitative Data</vt:lpstr>
      <vt:lpstr>Data collection: partial analysis  from 4 participating schools</vt:lpstr>
      <vt:lpstr>Partial analysis from 4  participating schools: quantitative data</vt:lpstr>
      <vt:lpstr>Partial analysis from 4  participating schools: qualitative data</vt:lpstr>
      <vt:lpstr>Summary of key findings</vt:lpstr>
      <vt:lpstr>Implications and future directions</vt:lpstr>
      <vt:lpstr>PowerPoint Presentation</vt:lpstr>
      <vt:lpstr>PowerPoint Presentation</vt:lpstr>
      <vt:lpstr>PowerPoint Presentation</vt:lpstr>
      <vt:lpstr>ANY QUESTIONS?</vt:lpstr>
    </vt:vector>
  </TitlesOfParts>
  <Company>Gumley House Convent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Jayman</dc:creator>
  <cp:lastModifiedBy>michelle jayman</cp:lastModifiedBy>
  <cp:revision>1114</cp:revision>
  <cp:lastPrinted>2014-09-11T13:58:25Z</cp:lastPrinted>
  <dcterms:created xsi:type="dcterms:W3CDTF">2012-10-11T09:11:53Z</dcterms:created>
  <dcterms:modified xsi:type="dcterms:W3CDTF">2015-01-28T15:07:39Z</dcterms:modified>
</cp:coreProperties>
</file>